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notesMasterIdLst>
    <p:notesMasterId r:id="rId89"/>
  </p:notesMasterIdLst>
  <p:sldIdLst>
    <p:sldId id="256" r:id="rId2"/>
    <p:sldId id="257" r:id="rId3"/>
    <p:sldId id="262" r:id="rId4"/>
    <p:sldId id="265" r:id="rId5"/>
    <p:sldId id="266" r:id="rId6"/>
    <p:sldId id="272" r:id="rId7"/>
    <p:sldId id="271" r:id="rId8"/>
    <p:sldId id="273" r:id="rId9"/>
    <p:sldId id="270" r:id="rId10"/>
    <p:sldId id="269" r:id="rId11"/>
    <p:sldId id="268" r:id="rId12"/>
    <p:sldId id="277" r:id="rId13"/>
    <p:sldId id="276" r:id="rId14"/>
    <p:sldId id="279" r:id="rId15"/>
    <p:sldId id="278" r:id="rId16"/>
    <p:sldId id="281" r:id="rId17"/>
    <p:sldId id="282" r:id="rId18"/>
    <p:sldId id="284" r:id="rId19"/>
    <p:sldId id="286" r:id="rId20"/>
    <p:sldId id="285" r:id="rId21"/>
    <p:sldId id="283" r:id="rId22"/>
    <p:sldId id="410" r:id="rId23"/>
    <p:sldId id="411" r:id="rId24"/>
    <p:sldId id="412" r:id="rId25"/>
    <p:sldId id="415" r:id="rId26"/>
    <p:sldId id="416" r:id="rId27"/>
    <p:sldId id="417" r:id="rId28"/>
    <p:sldId id="418" r:id="rId29"/>
    <p:sldId id="423" r:id="rId30"/>
    <p:sldId id="426" r:id="rId31"/>
    <p:sldId id="424" r:id="rId32"/>
    <p:sldId id="431" r:id="rId33"/>
    <p:sldId id="429" r:id="rId34"/>
    <p:sldId id="430" r:id="rId35"/>
    <p:sldId id="434" r:id="rId36"/>
    <p:sldId id="433" r:id="rId37"/>
    <p:sldId id="432" r:id="rId38"/>
    <p:sldId id="435" r:id="rId39"/>
    <p:sldId id="444" r:id="rId40"/>
    <p:sldId id="445" r:id="rId41"/>
    <p:sldId id="443" r:id="rId42"/>
    <p:sldId id="442" r:id="rId43"/>
    <p:sldId id="448" r:id="rId44"/>
    <p:sldId id="447" r:id="rId45"/>
    <p:sldId id="449" r:id="rId46"/>
    <p:sldId id="450" r:id="rId47"/>
    <p:sldId id="451" r:id="rId48"/>
    <p:sldId id="452" r:id="rId49"/>
    <p:sldId id="455" r:id="rId50"/>
    <p:sldId id="454" r:id="rId51"/>
    <p:sldId id="456" r:id="rId52"/>
    <p:sldId id="453" r:id="rId53"/>
    <p:sldId id="457" r:id="rId54"/>
    <p:sldId id="458" r:id="rId55"/>
    <p:sldId id="460" r:id="rId56"/>
    <p:sldId id="459" r:id="rId57"/>
    <p:sldId id="462" r:id="rId58"/>
    <p:sldId id="463" r:id="rId59"/>
    <p:sldId id="464" r:id="rId60"/>
    <p:sldId id="461" r:id="rId61"/>
    <p:sldId id="466" r:id="rId62"/>
    <p:sldId id="465" r:id="rId63"/>
    <p:sldId id="468" r:id="rId64"/>
    <p:sldId id="467" r:id="rId65"/>
    <p:sldId id="470" r:id="rId66"/>
    <p:sldId id="469" r:id="rId67"/>
    <p:sldId id="492" r:id="rId68"/>
    <p:sldId id="493" r:id="rId69"/>
    <p:sldId id="494" r:id="rId70"/>
    <p:sldId id="476" r:id="rId71"/>
    <p:sldId id="477" r:id="rId72"/>
    <p:sldId id="478" r:id="rId73"/>
    <p:sldId id="479" r:id="rId74"/>
    <p:sldId id="482" r:id="rId75"/>
    <p:sldId id="481" r:id="rId76"/>
    <p:sldId id="484" r:id="rId77"/>
    <p:sldId id="483" r:id="rId78"/>
    <p:sldId id="480" r:id="rId79"/>
    <p:sldId id="487" r:id="rId80"/>
    <p:sldId id="488" r:id="rId81"/>
    <p:sldId id="491" r:id="rId82"/>
    <p:sldId id="490" r:id="rId83"/>
    <p:sldId id="489" r:id="rId84"/>
    <p:sldId id="495" r:id="rId85"/>
    <p:sldId id="496" r:id="rId86"/>
    <p:sldId id="497" r:id="rId87"/>
    <p:sldId id="475" r:id="rId8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Flavio Bartmann" initials="FB" lastIdx="2" clrIdx="0">
    <p:extLst>
      <p:ext uri="{19B8F6BF-5375-455C-9EA6-DF929625EA0E}">
        <p15:presenceInfo xmlns:p15="http://schemas.microsoft.com/office/powerpoint/2012/main" userId="abac13c49435a7c0"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61" autoAdjust="0"/>
    <p:restoredTop sz="95153"/>
  </p:normalViewPr>
  <p:slideViewPr>
    <p:cSldViewPr snapToGrid="0">
      <p:cViewPr varScale="1">
        <p:scale>
          <a:sx n="95" d="100"/>
          <a:sy n="95" d="100"/>
        </p:scale>
        <p:origin x="656"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notesMaster" Target="notesMasters/notesMaster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commentAuthors" Target="commentAuthor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viewProps" Target="view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2A0E12B-3471-3846-B9FF-CB856DF25618}" type="datetimeFigureOut">
              <a:rPr lang="en-US" smtClean="0"/>
              <a:t>4/29/22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A51A609-8163-2741-9852-3BF36D2A61D1}" type="slidenum">
              <a:rPr lang="en-US" smtClean="0"/>
              <a:t>‹#›</a:t>
            </a:fld>
            <a:endParaRPr lang="en-US"/>
          </a:p>
        </p:txBody>
      </p:sp>
    </p:spTree>
    <p:extLst>
      <p:ext uri="{BB962C8B-B14F-4D97-AF65-F5344CB8AC3E}">
        <p14:creationId xmlns:p14="http://schemas.microsoft.com/office/powerpoint/2010/main" val="37208769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51A609-8163-2741-9852-3BF36D2A61D1}" type="slidenum">
              <a:rPr lang="en-US" smtClean="0"/>
              <a:t>65</a:t>
            </a:fld>
            <a:endParaRPr lang="en-US"/>
          </a:p>
        </p:txBody>
      </p:sp>
    </p:spTree>
    <p:extLst>
      <p:ext uri="{BB962C8B-B14F-4D97-AF65-F5344CB8AC3E}">
        <p14:creationId xmlns:p14="http://schemas.microsoft.com/office/powerpoint/2010/main" val="16699362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51A609-8163-2741-9852-3BF36D2A61D1}" type="slidenum">
              <a:rPr lang="en-US" smtClean="0"/>
              <a:t>66</a:t>
            </a:fld>
            <a:endParaRPr lang="en-US"/>
          </a:p>
        </p:txBody>
      </p:sp>
    </p:spTree>
    <p:extLst>
      <p:ext uri="{BB962C8B-B14F-4D97-AF65-F5344CB8AC3E}">
        <p14:creationId xmlns:p14="http://schemas.microsoft.com/office/powerpoint/2010/main" val="35632586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Suppose there is a model with k parameters compared to a model with k+1 parameters:</a:t>
            </a:r>
          </a:p>
          <a:p>
            <a:r>
              <a:rPr lang="en-US" dirty="0"/>
              <a:t>We would like to know which model is better: </a:t>
            </a:r>
          </a:p>
          <a:p>
            <a:pPr marL="228600" indent="-228600">
              <a:buAutoNum type="arabicPeriod"/>
            </a:pPr>
            <a:r>
              <a:rPr lang="en-US" dirty="0"/>
              <a:t>t-test on beta_k+1.   </a:t>
            </a:r>
          </a:p>
          <a:p>
            <a:pPr marL="228600" indent="-228600">
              <a:buAutoNum type="arabicPeriod"/>
            </a:pPr>
            <a:r>
              <a:rPr lang="en-US" dirty="0"/>
              <a:t>F test</a:t>
            </a:r>
          </a:p>
          <a:p>
            <a:endParaRPr lang="en-US" dirty="0"/>
          </a:p>
        </p:txBody>
      </p:sp>
      <p:sp>
        <p:nvSpPr>
          <p:cNvPr id="4" name="Slide Number Placeholder 3"/>
          <p:cNvSpPr>
            <a:spLocks noGrp="1"/>
          </p:cNvSpPr>
          <p:nvPr>
            <p:ph type="sldNum" sz="quarter" idx="5"/>
          </p:nvPr>
        </p:nvSpPr>
        <p:spPr/>
        <p:txBody>
          <a:bodyPr/>
          <a:lstStyle/>
          <a:p>
            <a:fld id="{7A51A609-8163-2741-9852-3BF36D2A61D1}" type="slidenum">
              <a:rPr lang="en-US" smtClean="0"/>
              <a:t>67</a:t>
            </a:fld>
            <a:endParaRPr lang="en-US"/>
          </a:p>
        </p:txBody>
      </p:sp>
    </p:spTree>
    <p:extLst>
      <p:ext uri="{BB962C8B-B14F-4D97-AF65-F5344CB8AC3E}">
        <p14:creationId xmlns:p14="http://schemas.microsoft.com/office/powerpoint/2010/main" val="7181389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51A609-8163-2741-9852-3BF36D2A61D1}" type="slidenum">
              <a:rPr lang="en-US" smtClean="0"/>
              <a:t>77</a:t>
            </a:fld>
            <a:endParaRPr lang="en-US"/>
          </a:p>
        </p:txBody>
      </p:sp>
    </p:spTree>
    <p:extLst>
      <p:ext uri="{BB962C8B-B14F-4D97-AF65-F5344CB8AC3E}">
        <p14:creationId xmlns:p14="http://schemas.microsoft.com/office/powerpoint/2010/main" val="24547313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51A609-8163-2741-9852-3BF36D2A61D1}" type="slidenum">
              <a:rPr lang="en-US" smtClean="0"/>
              <a:t>78</a:t>
            </a:fld>
            <a:endParaRPr lang="en-US"/>
          </a:p>
        </p:txBody>
      </p:sp>
    </p:spTree>
    <p:extLst>
      <p:ext uri="{BB962C8B-B14F-4D97-AF65-F5344CB8AC3E}">
        <p14:creationId xmlns:p14="http://schemas.microsoft.com/office/powerpoint/2010/main" val="17989605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a:t>Click to edit Master title style</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CE58963-DC71-4BEC-811F-A2EA0C61854A}" type="datetimeFigureOut">
              <a:rPr lang="en-US" smtClean="0"/>
              <a:t>4/29/22</a:t>
            </a:fld>
            <a:endParaRPr lang="en-US" dirty="0"/>
          </a:p>
        </p:txBody>
      </p:sp>
      <p:sp>
        <p:nvSpPr>
          <p:cNvPr id="5" name="Footer Placeholder 4"/>
          <p:cNvSpPr>
            <a:spLocks noGrp="1"/>
          </p:cNvSpPr>
          <p:nvPr>
            <p:ph type="ftr" sz="quarter" idx="11"/>
          </p:nvPr>
        </p:nvSpPr>
        <p:spPr>
          <a:xfrm>
            <a:off x="5332412" y="5883275"/>
            <a:ext cx="4324044" cy="365125"/>
          </a:xfrm>
        </p:spPr>
        <p:txBody>
          <a:bodyPr/>
          <a:lstStyle/>
          <a:p>
            <a:endParaRPr lang="en-US" dirty="0"/>
          </a:p>
        </p:txBody>
      </p:sp>
      <p:sp>
        <p:nvSpPr>
          <p:cNvPr id="6" name="Slide Number Placeholder 5"/>
          <p:cNvSpPr>
            <a:spLocks noGrp="1"/>
          </p:cNvSpPr>
          <p:nvPr>
            <p:ph type="sldNum" sz="quarter" idx="12"/>
          </p:nvPr>
        </p:nvSpPr>
        <p:spPr/>
        <p:txBody>
          <a:bodyPr/>
          <a:lstStyle/>
          <a:p>
            <a:fld id="{E49B5E75-ED86-4972-BEE7-EAA331E9A956}" type="slidenum">
              <a:rPr lang="en-US" smtClean="0"/>
              <a:t>‹#›</a:t>
            </a:fld>
            <a:endParaRPr lang="en-US" dirty="0"/>
          </a:p>
        </p:txBody>
      </p:sp>
    </p:spTree>
    <p:extLst>
      <p:ext uri="{BB962C8B-B14F-4D97-AF65-F5344CB8AC3E}">
        <p14:creationId xmlns:p14="http://schemas.microsoft.com/office/powerpoint/2010/main" val="11467839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CE58963-DC71-4BEC-811F-A2EA0C61854A}" type="datetimeFigureOut">
              <a:rPr lang="en-US" smtClean="0"/>
              <a:t>4/29/22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E49B5E75-ED86-4972-BEE7-EAA331E9A956}" type="slidenum">
              <a:rPr lang="en-US" smtClean="0"/>
              <a:t>‹#›</a:t>
            </a:fld>
            <a:endParaRPr lang="en-US" dirty="0"/>
          </a:p>
        </p:txBody>
      </p:sp>
    </p:spTree>
    <p:extLst>
      <p:ext uri="{BB962C8B-B14F-4D97-AF65-F5344CB8AC3E}">
        <p14:creationId xmlns:p14="http://schemas.microsoft.com/office/powerpoint/2010/main" val="12797282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CE58963-DC71-4BEC-811F-A2EA0C61854A}" type="datetimeFigureOut">
              <a:rPr lang="en-US" smtClean="0"/>
              <a:t>4/29/22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49B5E75-ED86-4972-BEE7-EAA331E9A956}" type="slidenum">
              <a:rPr lang="en-US" smtClean="0"/>
              <a:t>‹#›</a:t>
            </a:fld>
            <a:endParaRPr lang="en-US" dirty="0"/>
          </a:p>
        </p:txBody>
      </p:sp>
    </p:spTree>
    <p:extLst>
      <p:ext uri="{BB962C8B-B14F-4D97-AF65-F5344CB8AC3E}">
        <p14:creationId xmlns:p14="http://schemas.microsoft.com/office/powerpoint/2010/main" val="9183600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CE58963-DC71-4BEC-811F-A2EA0C61854A}" type="datetimeFigureOut">
              <a:rPr lang="en-US" smtClean="0"/>
              <a:t>4/29/22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49B5E75-ED86-4972-BEE7-EAA331E9A956}" type="slidenum">
              <a:rPr lang="en-US" smtClean="0"/>
              <a:t>‹#›</a:t>
            </a:fld>
            <a:endParaRPr lang="en-US" dirty="0"/>
          </a:p>
        </p:txBody>
      </p:sp>
    </p:spTree>
    <p:extLst>
      <p:ext uri="{BB962C8B-B14F-4D97-AF65-F5344CB8AC3E}">
        <p14:creationId xmlns:p14="http://schemas.microsoft.com/office/powerpoint/2010/main" val="426068771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CE58963-DC71-4BEC-811F-A2EA0C61854A}" type="datetimeFigureOut">
              <a:rPr lang="en-US" smtClean="0"/>
              <a:t>4/29/22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49B5E75-ED86-4972-BEE7-EAA331E9A956}" type="slidenum">
              <a:rPr lang="en-US" smtClean="0"/>
              <a:t>‹#›</a:t>
            </a:fld>
            <a:endParaRPr lang="en-US" dirty="0"/>
          </a:p>
        </p:txBody>
      </p:sp>
    </p:spTree>
    <p:extLst>
      <p:ext uri="{BB962C8B-B14F-4D97-AF65-F5344CB8AC3E}">
        <p14:creationId xmlns:p14="http://schemas.microsoft.com/office/powerpoint/2010/main" val="404604958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CE58963-DC71-4BEC-811F-A2EA0C61854A}" type="datetimeFigureOut">
              <a:rPr lang="en-US" smtClean="0"/>
              <a:t>4/29/22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49B5E75-ED86-4972-BEE7-EAA331E9A956}" type="slidenum">
              <a:rPr lang="en-US" smtClean="0"/>
              <a:t>‹#›</a:t>
            </a:fld>
            <a:endParaRPr lang="en-US" dirty="0"/>
          </a:p>
        </p:txBody>
      </p:sp>
    </p:spTree>
    <p:extLst>
      <p:ext uri="{BB962C8B-B14F-4D97-AF65-F5344CB8AC3E}">
        <p14:creationId xmlns:p14="http://schemas.microsoft.com/office/powerpoint/2010/main" val="319372684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CE58963-DC71-4BEC-811F-A2EA0C61854A}" type="datetimeFigureOut">
              <a:rPr lang="en-US" smtClean="0"/>
              <a:t>4/29/22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49B5E75-ED86-4972-BEE7-EAA331E9A956}" type="slidenum">
              <a:rPr lang="en-US" smtClean="0"/>
              <a:t>‹#›</a:t>
            </a:fld>
            <a:endParaRPr lang="en-US" dirty="0"/>
          </a:p>
        </p:txBody>
      </p:sp>
    </p:spTree>
    <p:extLst>
      <p:ext uri="{BB962C8B-B14F-4D97-AF65-F5344CB8AC3E}">
        <p14:creationId xmlns:p14="http://schemas.microsoft.com/office/powerpoint/2010/main" val="419582439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CE58963-DC71-4BEC-811F-A2EA0C61854A}" type="datetimeFigureOut">
              <a:rPr lang="en-US" smtClean="0"/>
              <a:t>4/29/22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49B5E75-ED86-4972-BEE7-EAA331E9A956}" type="slidenum">
              <a:rPr lang="en-US" smtClean="0"/>
              <a:t>‹#›</a:t>
            </a:fld>
            <a:endParaRPr lang="en-US" dirty="0"/>
          </a:p>
        </p:txBody>
      </p:sp>
    </p:spTree>
    <p:extLst>
      <p:ext uri="{BB962C8B-B14F-4D97-AF65-F5344CB8AC3E}">
        <p14:creationId xmlns:p14="http://schemas.microsoft.com/office/powerpoint/2010/main" val="197086782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CE58963-DC71-4BEC-811F-A2EA0C61854A}" type="datetimeFigureOut">
              <a:rPr lang="en-US" smtClean="0"/>
              <a:t>4/29/22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49B5E75-ED86-4972-BEE7-EAA331E9A956}" type="slidenum">
              <a:rPr lang="en-US" smtClean="0"/>
              <a:t>‹#›</a:t>
            </a:fld>
            <a:endParaRPr lang="en-US" dirty="0"/>
          </a:p>
        </p:txBody>
      </p:sp>
    </p:spTree>
    <p:extLst>
      <p:ext uri="{BB962C8B-B14F-4D97-AF65-F5344CB8AC3E}">
        <p14:creationId xmlns:p14="http://schemas.microsoft.com/office/powerpoint/2010/main" val="38410375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CE58963-DC71-4BEC-811F-A2EA0C61854A}" type="datetimeFigureOut">
              <a:rPr lang="en-US" smtClean="0"/>
              <a:t>4/29/22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951856" y="5867131"/>
            <a:ext cx="551167" cy="365125"/>
          </a:xfrm>
        </p:spPr>
        <p:txBody>
          <a:bodyPr/>
          <a:lstStyle/>
          <a:p>
            <a:fld id="{E49B5E75-ED86-4972-BEE7-EAA331E9A956}" type="slidenum">
              <a:rPr lang="en-US" smtClean="0"/>
              <a:t>‹#›</a:t>
            </a:fld>
            <a:endParaRPr lang="en-US" dirty="0"/>
          </a:p>
        </p:txBody>
      </p:sp>
    </p:spTree>
    <p:extLst>
      <p:ext uri="{BB962C8B-B14F-4D97-AF65-F5344CB8AC3E}">
        <p14:creationId xmlns:p14="http://schemas.microsoft.com/office/powerpoint/2010/main" val="22917939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CE58963-DC71-4BEC-811F-A2EA0C61854A}" type="datetimeFigureOut">
              <a:rPr lang="en-US" smtClean="0"/>
              <a:t>4/29/22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49B5E75-ED86-4972-BEE7-EAA331E9A956}" type="slidenum">
              <a:rPr lang="en-US" smtClean="0"/>
              <a:t>‹#›</a:t>
            </a:fld>
            <a:endParaRPr lang="en-US" dirty="0"/>
          </a:p>
        </p:txBody>
      </p:sp>
    </p:spTree>
    <p:extLst>
      <p:ext uri="{BB962C8B-B14F-4D97-AF65-F5344CB8AC3E}">
        <p14:creationId xmlns:p14="http://schemas.microsoft.com/office/powerpoint/2010/main" val="16551828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CE58963-DC71-4BEC-811F-A2EA0C61854A}" type="datetimeFigureOut">
              <a:rPr lang="en-US" smtClean="0"/>
              <a:t>4/29/22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E49B5E75-ED86-4972-BEE7-EAA331E9A956}" type="slidenum">
              <a:rPr lang="en-US" smtClean="0"/>
              <a:t>‹#›</a:t>
            </a:fld>
            <a:endParaRPr lang="en-US" dirty="0"/>
          </a:p>
        </p:txBody>
      </p:sp>
    </p:spTree>
    <p:extLst>
      <p:ext uri="{BB962C8B-B14F-4D97-AF65-F5344CB8AC3E}">
        <p14:creationId xmlns:p14="http://schemas.microsoft.com/office/powerpoint/2010/main" val="18828203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CE58963-DC71-4BEC-811F-A2EA0C61854A}" type="datetimeFigureOut">
              <a:rPr lang="en-US" smtClean="0"/>
              <a:t>4/29/22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E49B5E75-ED86-4972-BEE7-EAA331E9A956}" type="slidenum">
              <a:rPr lang="en-US" smtClean="0"/>
              <a:t>‹#›</a:t>
            </a:fld>
            <a:endParaRPr lang="en-US" dirty="0"/>
          </a:p>
        </p:txBody>
      </p:sp>
    </p:spTree>
    <p:extLst>
      <p:ext uri="{BB962C8B-B14F-4D97-AF65-F5344CB8AC3E}">
        <p14:creationId xmlns:p14="http://schemas.microsoft.com/office/powerpoint/2010/main" val="16741073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CE58963-DC71-4BEC-811F-A2EA0C61854A}" type="datetimeFigureOut">
              <a:rPr lang="en-US" smtClean="0"/>
              <a:t>4/29/22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E49B5E75-ED86-4972-BEE7-EAA331E9A956}" type="slidenum">
              <a:rPr lang="en-US" smtClean="0"/>
              <a:t>‹#›</a:t>
            </a:fld>
            <a:endParaRPr lang="en-US" dirty="0"/>
          </a:p>
        </p:txBody>
      </p:sp>
    </p:spTree>
    <p:extLst>
      <p:ext uri="{BB962C8B-B14F-4D97-AF65-F5344CB8AC3E}">
        <p14:creationId xmlns:p14="http://schemas.microsoft.com/office/powerpoint/2010/main" val="24826844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CE58963-DC71-4BEC-811F-A2EA0C61854A}" type="datetimeFigureOut">
              <a:rPr lang="en-US" smtClean="0"/>
              <a:t>4/29/22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E49B5E75-ED86-4972-BEE7-EAA331E9A956}" type="slidenum">
              <a:rPr lang="en-US" smtClean="0"/>
              <a:t>‹#›</a:t>
            </a:fld>
            <a:endParaRPr lang="en-US" dirty="0"/>
          </a:p>
        </p:txBody>
      </p:sp>
    </p:spTree>
    <p:extLst>
      <p:ext uri="{BB962C8B-B14F-4D97-AF65-F5344CB8AC3E}">
        <p14:creationId xmlns:p14="http://schemas.microsoft.com/office/powerpoint/2010/main" val="26557078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CE58963-DC71-4BEC-811F-A2EA0C61854A}" type="datetimeFigureOut">
              <a:rPr lang="en-US" smtClean="0"/>
              <a:t>4/29/22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E49B5E75-ED86-4972-BEE7-EAA331E9A956}" type="slidenum">
              <a:rPr lang="en-US" smtClean="0"/>
              <a:t>‹#›</a:t>
            </a:fld>
            <a:endParaRPr lang="en-US" dirty="0"/>
          </a:p>
        </p:txBody>
      </p:sp>
    </p:spTree>
    <p:extLst>
      <p:ext uri="{BB962C8B-B14F-4D97-AF65-F5344CB8AC3E}">
        <p14:creationId xmlns:p14="http://schemas.microsoft.com/office/powerpoint/2010/main" val="746900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CE58963-DC71-4BEC-811F-A2EA0C61854A}" type="datetimeFigureOut">
              <a:rPr lang="en-US" smtClean="0"/>
              <a:t>4/29/22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E49B5E75-ED86-4972-BEE7-EAA331E9A956}" type="slidenum">
              <a:rPr lang="en-US" smtClean="0"/>
              <a:t>‹#›</a:t>
            </a:fld>
            <a:endParaRPr lang="en-US" dirty="0"/>
          </a:p>
        </p:txBody>
      </p:sp>
    </p:spTree>
    <p:extLst>
      <p:ext uri="{BB962C8B-B14F-4D97-AF65-F5344CB8AC3E}">
        <p14:creationId xmlns:p14="http://schemas.microsoft.com/office/powerpoint/2010/main" val="15720800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9CE58963-DC71-4BEC-811F-A2EA0C61854A}" type="datetimeFigureOut">
              <a:rPr lang="en-US" smtClean="0"/>
              <a:t>4/29/22</a:t>
            </a:fld>
            <a:endParaRPr lang="en-US" dirty="0"/>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E49B5E75-ED86-4972-BEE7-EAA331E9A956}" type="slidenum">
              <a:rPr lang="en-US" smtClean="0"/>
              <a:t>‹#›</a:t>
            </a:fld>
            <a:endParaRPr lang="en-US" dirty="0"/>
          </a:p>
        </p:txBody>
      </p:sp>
    </p:spTree>
    <p:extLst>
      <p:ext uri="{BB962C8B-B14F-4D97-AF65-F5344CB8AC3E}">
        <p14:creationId xmlns:p14="http://schemas.microsoft.com/office/powerpoint/2010/main" val="1013128015"/>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Lst>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16.em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FF3FA-AEEA-4175-A4B5-F449241DD216}"/>
              </a:ext>
            </a:extLst>
          </p:cNvPr>
          <p:cNvSpPr>
            <a:spLocks noGrp="1"/>
          </p:cNvSpPr>
          <p:nvPr>
            <p:ph type="ctrTitle"/>
          </p:nvPr>
        </p:nvSpPr>
        <p:spPr>
          <a:xfrm>
            <a:off x="2928401" y="1325217"/>
            <a:ext cx="8574622" cy="2103784"/>
          </a:xfrm>
        </p:spPr>
        <p:txBody>
          <a:bodyPr>
            <a:normAutofit/>
          </a:bodyPr>
          <a:lstStyle/>
          <a:p>
            <a:pPr algn="ctr"/>
            <a:r>
              <a:rPr lang="en-US" sz="3600" dirty="0"/>
              <a:t>UB – 3   </a:t>
            </a:r>
            <a:r>
              <a:rPr lang="en-US" sz="2800" dirty="0"/>
              <a:t>Regression and Forecasting Models Analysis   </a:t>
            </a:r>
            <a:br>
              <a:rPr lang="en-US" sz="2800" dirty="0"/>
            </a:br>
            <a:endParaRPr lang="en-US" sz="2800" dirty="0"/>
          </a:p>
        </p:txBody>
      </p:sp>
      <p:sp>
        <p:nvSpPr>
          <p:cNvPr id="3" name="Subtitle 2">
            <a:extLst>
              <a:ext uri="{FF2B5EF4-FFF2-40B4-BE49-F238E27FC236}">
                <a16:creationId xmlns:a16="http://schemas.microsoft.com/office/drawing/2014/main" id="{8FC44EE3-4AE1-48AC-A4D4-0D5F754AD1F4}"/>
              </a:ext>
            </a:extLst>
          </p:cNvPr>
          <p:cNvSpPr>
            <a:spLocks noGrp="1"/>
          </p:cNvSpPr>
          <p:nvPr>
            <p:ph type="subTitle" idx="1"/>
          </p:nvPr>
        </p:nvSpPr>
        <p:spPr/>
        <p:txBody>
          <a:bodyPr>
            <a:normAutofit/>
          </a:bodyPr>
          <a:lstStyle/>
          <a:p>
            <a:pPr algn="ctr"/>
            <a:r>
              <a:rPr lang="en-US" sz="2800" dirty="0"/>
              <a:t>Flavio Bartmann</a:t>
            </a:r>
          </a:p>
          <a:p>
            <a:pPr algn="ctr"/>
            <a:r>
              <a:rPr lang="en-US" sz="2800" dirty="0"/>
              <a:t>Spring 2022</a:t>
            </a:r>
          </a:p>
        </p:txBody>
      </p:sp>
    </p:spTree>
    <p:extLst>
      <p:ext uri="{BB962C8B-B14F-4D97-AF65-F5344CB8AC3E}">
        <p14:creationId xmlns:p14="http://schemas.microsoft.com/office/powerpoint/2010/main" val="15433976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E0C499-3847-4F54-8E5F-3447226A2851}"/>
              </a:ext>
            </a:extLst>
          </p:cNvPr>
          <p:cNvSpPr>
            <a:spLocks noGrp="1"/>
          </p:cNvSpPr>
          <p:nvPr>
            <p:ph type="title"/>
          </p:nvPr>
        </p:nvSpPr>
        <p:spPr>
          <a:xfrm>
            <a:off x="1484310" y="0"/>
            <a:ext cx="10018713" cy="513735"/>
          </a:xfrm>
        </p:spPr>
        <p:txBody>
          <a:bodyPr>
            <a:normAutofit fontScale="90000"/>
          </a:bodyPr>
          <a:lstStyle/>
          <a:p>
            <a:r>
              <a:rPr lang="en-US" dirty="0"/>
              <a:t>Model Assumptions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F117F7B-643E-4708-95A3-8A66F501258B}"/>
                  </a:ext>
                </a:extLst>
              </p:cNvPr>
              <p:cNvSpPr>
                <a:spLocks noGrp="1"/>
              </p:cNvSpPr>
              <p:nvPr>
                <p:ph idx="1"/>
              </p:nvPr>
            </p:nvSpPr>
            <p:spPr>
              <a:xfrm>
                <a:off x="1484310" y="789038"/>
                <a:ext cx="10018713" cy="5031659"/>
              </a:xfrm>
            </p:spPr>
            <p:txBody>
              <a:bodyPr>
                <a:normAutofit fontScale="85000" lnSpcReduction="20000"/>
              </a:bodyPr>
              <a:lstStyle/>
              <a:p>
                <a:pPr marL="0" indent="0">
                  <a:buNone/>
                </a:pPr>
                <a:endParaRPr lang="en-US" dirty="0"/>
              </a:p>
              <a:p>
                <a:pPr marL="0" indent="0">
                  <a:buNone/>
                </a:pPr>
                <a:r>
                  <a:rPr lang="en-US" dirty="0"/>
                  <a:t>          There are four assumptions underlying the Simple Linear Regression Model:</a:t>
                </a:r>
              </a:p>
              <a:p>
                <a:endParaRPr lang="en-US" dirty="0"/>
              </a:p>
              <a:p>
                <a:r>
                  <a:rPr lang="en-US" dirty="0"/>
                  <a:t>1. The mean of the response, </a:t>
                </a:r>
                <a14:m>
                  <m:oMath xmlns:m="http://schemas.openxmlformats.org/officeDocument/2006/math">
                    <m:r>
                      <a:rPr lang="en-US" i="1">
                        <a:latin typeface="Cambria Math" panose="02040503050406030204" pitchFamily="18" charset="0"/>
                      </a:rPr>
                      <m:t>𝐸</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m:t>
                            </m:r>
                          </m:sub>
                        </m:sSub>
                      </m:e>
                    </m:d>
                  </m:oMath>
                </a14:m>
                <a:r>
                  <a:rPr lang="en-US" dirty="0"/>
                  <a:t> at each value of the predictor,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𝑖</m:t>
                        </m:r>
                      </m:sub>
                    </m:sSub>
                  </m:oMath>
                </a14:m>
                <a:r>
                  <a:rPr lang="en-US" dirty="0"/>
                  <a:t>, is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0</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oMath>
                </a14:m>
                <a:r>
                  <a:rPr lang="en-US" dirty="0"/>
                  <a:t>. This implies </a:t>
                </a:r>
                <a14:m>
                  <m:oMath xmlns:m="http://schemas.openxmlformats.org/officeDocument/2006/math">
                    <m:r>
                      <a:rPr lang="en-US" i="1" dirty="0">
                        <a:latin typeface="Cambria Math" panose="02040503050406030204" pitchFamily="18" charset="0"/>
                      </a:rPr>
                      <m:t>𝐸</m:t>
                    </m:r>
                    <m:d>
                      <m:dPr>
                        <m:ctrlPr>
                          <a:rPr lang="en-US" i="1" dirty="0">
                            <a:latin typeface="Cambria Math" panose="02040503050406030204" pitchFamily="18" charset="0"/>
                          </a:rPr>
                        </m:ctrlPr>
                      </m:dPr>
                      <m:e>
                        <m:sSub>
                          <m:sSubPr>
                            <m:ctrlPr>
                              <a:rPr lang="en-US" i="1" dirty="0">
                                <a:latin typeface="Cambria Math" panose="02040503050406030204" pitchFamily="18" charset="0"/>
                              </a:rPr>
                            </m:ctrlPr>
                          </m:sSubPr>
                          <m:e>
                            <m:r>
                              <a:rPr lang="en-US" i="1" dirty="0">
                                <a:latin typeface="Cambria Math" panose="02040503050406030204" pitchFamily="18" charset="0"/>
                              </a:rPr>
                              <m:t>𝜖</m:t>
                            </m:r>
                          </m:e>
                          <m:sub>
                            <m:r>
                              <a:rPr lang="en-US" i="1" dirty="0">
                                <a:latin typeface="Cambria Math" panose="02040503050406030204" pitchFamily="18" charset="0"/>
                              </a:rPr>
                              <m:t>𝑖</m:t>
                            </m:r>
                          </m:sub>
                        </m:sSub>
                      </m:e>
                    </m:d>
                    <m:r>
                      <a:rPr lang="en-US" i="1" dirty="0">
                        <a:latin typeface="Cambria Math" panose="02040503050406030204" pitchFamily="18" charset="0"/>
                      </a:rPr>
                      <m:t> </m:t>
                    </m:r>
                  </m:oMath>
                </a14:m>
                <a:r>
                  <a:rPr lang="en-US" dirty="0"/>
                  <a:t> is equal to zero; (linear assumption)</a:t>
                </a:r>
              </a:p>
              <a:p>
                <a:endParaRPr lang="en-US" dirty="0"/>
              </a:p>
              <a:p>
                <a:r>
                  <a:rPr lang="en-US" dirty="0"/>
                  <a:t>2. The errors,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𝜖</m:t>
                        </m:r>
                      </m:e>
                      <m:sub>
                        <m:r>
                          <a:rPr lang="en-US" i="1" dirty="0" smtClean="0">
                            <a:latin typeface="Cambria Math" panose="02040503050406030204" pitchFamily="18" charset="0"/>
                          </a:rPr>
                          <m:t>𝑖</m:t>
                        </m:r>
                      </m:sub>
                    </m:sSub>
                    <m:r>
                      <a:rPr lang="en-US" b="0" i="1" dirty="0" smtClean="0">
                        <a:latin typeface="Cambria Math" panose="02040503050406030204" pitchFamily="18" charset="0"/>
                      </a:rPr>
                      <m:t>,</m:t>
                    </m:r>
                  </m:oMath>
                </a14:m>
                <a:r>
                  <a:rPr lang="en-US" dirty="0"/>
                  <a:t> are independent; (difficult to identify)</a:t>
                </a:r>
              </a:p>
              <a:p>
                <a:endParaRPr lang="en-US" dirty="0"/>
              </a:p>
              <a:p>
                <a:r>
                  <a:rPr lang="en-US" dirty="0"/>
                  <a:t>3. The errors,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𝜖</m:t>
                        </m:r>
                      </m:e>
                      <m:sub>
                        <m:r>
                          <a:rPr lang="en-US" i="1" dirty="0" smtClean="0">
                            <a:latin typeface="Cambria Math" panose="02040503050406030204" pitchFamily="18" charset="0"/>
                          </a:rPr>
                          <m:t>𝑖</m:t>
                        </m:r>
                      </m:sub>
                    </m:sSub>
                    <m:r>
                      <a:rPr lang="en-US" b="0" i="1" dirty="0" smtClean="0">
                        <a:latin typeface="Cambria Math" panose="02040503050406030204" pitchFamily="18" charset="0"/>
                      </a:rPr>
                      <m:t>,</m:t>
                    </m:r>
                  </m:oMath>
                </a14:m>
                <a:r>
                  <a:rPr lang="en-US" dirty="0"/>
                  <a:t> at each value of the predictor,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oMath>
                </a14:m>
                <a:r>
                  <a:rPr lang="en-US" dirty="0"/>
                  <a:t>,  are Normally distributed. (errors are caused by various factors, the cumulative effect of which obeys the CLT)</a:t>
                </a:r>
              </a:p>
              <a:p>
                <a:endParaRPr lang="en-US" dirty="0"/>
              </a:p>
              <a:p>
                <a:r>
                  <a:rPr lang="en-US" dirty="0"/>
                  <a:t>4. The errors,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𝜖</m:t>
                        </m:r>
                      </m:e>
                      <m:sub>
                        <m:r>
                          <a:rPr lang="en-US" i="1" dirty="0">
                            <a:latin typeface="Cambria Math" panose="02040503050406030204" pitchFamily="18" charset="0"/>
                          </a:rPr>
                          <m:t>𝑖</m:t>
                        </m:r>
                      </m:sub>
                    </m:sSub>
                  </m:oMath>
                </a14:m>
                <a:r>
                  <a:rPr lang="en-US" dirty="0"/>
                  <a:t>,  have equal variances,  </a:t>
                </a:r>
                <a14:m>
                  <m:oMath xmlns:m="http://schemas.openxmlformats.org/officeDocument/2006/math">
                    <m:sSup>
                      <m:sSupPr>
                        <m:ctrlPr>
                          <a:rPr lang="en-US" i="1" smtClean="0">
                            <a:latin typeface="Cambria Math" panose="02040503050406030204" pitchFamily="18" charset="0"/>
                          </a:rPr>
                        </m:ctrlPr>
                      </m:sSupPr>
                      <m:e>
                        <m:r>
                          <a:rPr lang="en-US" i="1" smtClean="0">
                            <a:latin typeface="Cambria Math" panose="02040503050406030204" pitchFamily="18" charset="0"/>
                          </a:rPr>
                          <m:t>𝜎</m:t>
                        </m:r>
                      </m:e>
                      <m:sup>
                        <m:r>
                          <a:rPr lang="en-US" i="1" smtClean="0">
                            <a:latin typeface="Cambria Math" panose="02040503050406030204" pitchFamily="18" charset="0"/>
                          </a:rPr>
                          <m:t>2</m:t>
                        </m:r>
                      </m:sup>
                    </m:sSup>
                  </m:oMath>
                </a14:m>
                <a:r>
                  <a:rPr lang="en-US" dirty="0"/>
                  <a:t>.</a:t>
                </a:r>
              </a:p>
              <a:p>
                <a:endParaRPr lang="en-US" dirty="0"/>
              </a:p>
              <a:p>
                <a:r>
                  <a:rPr lang="en-US" dirty="0"/>
                  <a:t>Do analysis on residuals against the fitted values</a:t>
                </a:r>
              </a:p>
            </p:txBody>
          </p:sp>
        </mc:Choice>
        <mc:Fallback xmlns="">
          <p:sp>
            <p:nvSpPr>
              <p:cNvPr id="3" name="Content Placeholder 2">
                <a:extLst>
                  <a:ext uri="{FF2B5EF4-FFF2-40B4-BE49-F238E27FC236}">
                    <a16:creationId xmlns:a16="http://schemas.microsoft.com/office/drawing/2014/main" id="{FF117F7B-643E-4708-95A3-8A66F501258B}"/>
                  </a:ext>
                </a:extLst>
              </p:cNvPr>
              <p:cNvSpPr>
                <a:spLocks noGrp="1" noRot="1" noChangeAspect="1" noMove="1" noResize="1" noEditPoints="1" noAdjustHandles="1" noChangeArrowheads="1" noChangeShapeType="1" noTextEdit="1"/>
              </p:cNvSpPr>
              <p:nvPr>
                <p:ph idx="1"/>
              </p:nvPr>
            </p:nvSpPr>
            <p:spPr>
              <a:xfrm>
                <a:off x="1484310" y="789038"/>
                <a:ext cx="10018713" cy="5031659"/>
              </a:xfrm>
              <a:blipFill>
                <a:blip r:embed="rId2"/>
                <a:stretch>
                  <a:fillRect l="-1013" b="-3266"/>
                </a:stretch>
              </a:blipFill>
            </p:spPr>
            <p:txBody>
              <a:bodyPr/>
              <a:lstStyle/>
              <a:p>
                <a:r>
                  <a:rPr lang="en-US">
                    <a:noFill/>
                  </a:rPr>
                  <a:t> </a:t>
                </a:r>
              </a:p>
            </p:txBody>
          </p:sp>
        </mc:Fallback>
      </mc:AlternateContent>
    </p:spTree>
    <p:extLst>
      <p:ext uri="{BB962C8B-B14F-4D97-AF65-F5344CB8AC3E}">
        <p14:creationId xmlns:p14="http://schemas.microsoft.com/office/powerpoint/2010/main" val="26290023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593EF7BD-55B0-465D-A6F8-F3948BBB0EE5}"/>
                  </a:ext>
                </a:extLst>
              </p:cNvPr>
              <p:cNvSpPr>
                <a:spLocks noGrp="1"/>
              </p:cNvSpPr>
              <p:nvPr>
                <p:ph type="title"/>
              </p:nvPr>
            </p:nvSpPr>
            <p:spPr>
              <a:xfrm>
                <a:off x="1484310" y="0"/>
                <a:ext cx="10018713" cy="602226"/>
              </a:xfrm>
            </p:spPr>
            <p:txBody>
              <a:bodyPr>
                <a:normAutofit fontScale="90000"/>
              </a:bodyPr>
              <a:lstStyle/>
              <a:p>
                <a:r>
                  <a:rPr lang="en-US" dirty="0"/>
                  <a:t>Properties of the estimators </a:t>
                </a:r>
                <a14:m>
                  <m:oMath xmlns:m="http://schemas.openxmlformats.org/officeDocument/2006/math">
                    <m:acc>
                      <m:accPr>
                        <m:chr m:val="̂"/>
                        <m:ctrlPr>
                          <a:rPr lang="en-US" i="1" smtClean="0">
                            <a:latin typeface="Cambria Math" panose="02040503050406030204" pitchFamily="18" charset="0"/>
                          </a:rPr>
                        </m:ctrlPr>
                      </m:accPr>
                      <m:e>
                        <m:sSub>
                          <m:sSubPr>
                            <m:ctrlPr>
                              <a:rPr lang="en-US" i="1" smtClean="0">
                                <a:latin typeface="Cambria Math" panose="02040503050406030204" pitchFamily="18" charset="0"/>
                              </a:rPr>
                            </m:ctrlPr>
                          </m:sSubPr>
                          <m:e>
                            <m:r>
                              <a:rPr lang="en-US" i="1" smtClean="0">
                                <a:latin typeface="Cambria Math" panose="02040503050406030204" pitchFamily="18" charset="0"/>
                              </a:rPr>
                              <m:t>𝛽</m:t>
                            </m:r>
                          </m:e>
                          <m:sub>
                            <m:r>
                              <a:rPr lang="en-US" i="1" smtClean="0">
                                <a:latin typeface="Cambria Math" panose="02040503050406030204" pitchFamily="18" charset="0"/>
                              </a:rPr>
                              <m:t>0</m:t>
                            </m:r>
                          </m:sub>
                        </m:sSub>
                      </m:e>
                    </m:acc>
                    <m:r>
                      <a:rPr lang="en-US" i="1" smtClean="0">
                        <a:latin typeface="Cambria Math" panose="02040503050406030204" pitchFamily="18" charset="0"/>
                      </a:rPr>
                      <m:t> </m:t>
                    </m:r>
                  </m:oMath>
                </a14:m>
                <a:r>
                  <a:rPr lang="en-US" dirty="0"/>
                  <a:t>and </a:t>
                </a:r>
                <a14:m>
                  <m:oMath xmlns:m="http://schemas.openxmlformats.org/officeDocument/2006/math">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b="0" i="1" smtClean="0">
                                <a:latin typeface="Cambria Math" panose="02040503050406030204" pitchFamily="18" charset="0"/>
                              </a:rPr>
                              <m:t>1</m:t>
                            </m:r>
                          </m:sub>
                        </m:sSub>
                      </m:e>
                    </m:acc>
                  </m:oMath>
                </a14:m>
                <a:endParaRPr lang="en-US" dirty="0"/>
              </a:p>
            </p:txBody>
          </p:sp>
        </mc:Choice>
        <mc:Fallback xmlns="">
          <p:sp>
            <p:nvSpPr>
              <p:cNvPr id="2" name="Title 1">
                <a:extLst>
                  <a:ext uri="{FF2B5EF4-FFF2-40B4-BE49-F238E27FC236}">
                    <a16:creationId xmlns:a16="http://schemas.microsoft.com/office/drawing/2014/main" id="{593EF7BD-55B0-465D-A6F8-F3948BBB0EE5}"/>
                  </a:ext>
                </a:extLst>
              </p:cNvPr>
              <p:cNvSpPr>
                <a:spLocks noGrp="1" noRot="1" noChangeAspect="1" noMove="1" noResize="1" noEditPoints="1" noAdjustHandles="1" noChangeArrowheads="1" noChangeShapeType="1" noTextEdit="1"/>
              </p:cNvSpPr>
              <p:nvPr>
                <p:ph type="title"/>
              </p:nvPr>
            </p:nvSpPr>
            <p:spPr>
              <a:xfrm>
                <a:off x="1484310" y="0"/>
                <a:ext cx="10018713" cy="602226"/>
              </a:xfrm>
              <a:blipFill>
                <a:blip r:embed="rId2"/>
                <a:stretch>
                  <a:fillRect t="-15152" b="-4444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70DC8B2-84AA-481C-BED0-149DC63449EE}"/>
                  </a:ext>
                </a:extLst>
              </p:cNvPr>
              <p:cNvSpPr>
                <a:spLocks noGrp="1"/>
              </p:cNvSpPr>
              <p:nvPr>
                <p:ph idx="1"/>
              </p:nvPr>
            </p:nvSpPr>
            <p:spPr>
              <a:xfrm>
                <a:off x="1484309" y="739877"/>
                <a:ext cx="10018713" cy="5090652"/>
              </a:xfrm>
            </p:spPr>
            <p:txBody>
              <a:bodyPr/>
              <a:lstStyle/>
              <a:p>
                <a:r>
                  <a:rPr lang="en-US" dirty="0"/>
                  <a:t>The least squares estimators </a:t>
                </a:r>
                <a14:m>
                  <m:oMath xmlns:m="http://schemas.openxmlformats.org/officeDocument/2006/math">
                    <m:acc>
                      <m:accPr>
                        <m:chr m:val="̂"/>
                        <m:ctrlPr>
                          <a:rPr lang="en-US" i="1" smtClean="0">
                            <a:latin typeface="Cambria Math" panose="02040503050406030204" pitchFamily="18" charset="0"/>
                          </a:rPr>
                        </m:ctrlPr>
                      </m:accPr>
                      <m:e>
                        <m:sSub>
                          <m:sSubPr>
                            <m:ctrlPr>
                              <a:rPr lang="en-US" i="1" smtClean="0">
                                <a:latin typeface="Cambria Math" panose="02040503050406030204" pitchFamily="18" charset="0"/>
                              </a:rPr>
                            </m:ctrlPr>
                          </m:sSubPr>
                          <m:e>
                            <m:r>
                              <a:rPr lang="en-US" i="1" smtClean="0">
                                <a:latin typeface="Cambria Math" panose="02040503050406030204" pitchFamily="18" charset="0"/>
                              </a:rPr>
                              <m:t>𝛽</m:t>
                            </m:r>
                          </m:e>
                          <m:sub>
                            <m:r>
                              <a:rPr lang="en-US" i="1" smtClean="0">
                                <a:latin typeface="Cambria Math" panose="02040503050406030204" pitchFamily="18" charset="0"/>
                              </a:rPr>
                              <m:t>0</m:t>
                            </m:r>
                          </m:sub>
                        </m:sSub>
                      </m:e>
                    </m:acc>
                    <m:r>
                      <a:rPr lang="en-US" i="1" smtClean="0">
                        <a:latin typeface="Cambria Math" panose="02040503050406030204" pitchFamily="18" charset="0"/>
                      </a:rPr>
                      <m:t> </m:t>
                    </m:r>
                  </m:oMath>
                </a14:m>
                <a:r>
                  <a:rPr lang="en-US" dirty="0"/>
                  <a:t>and </a:t>
                </a:r>
                <a14:m>
                  <m:oMath xmlns:m="http://schemas.openxmlformats.org/officeDocument/2006/math">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b="0" i="1" smtClean="0">
                                <a:latin typeface="Cambria Math" panose="02040503050406030204" pitchFamily="18" charset="0"/>
                              </a:rPr>
                              <m:t>1</m:t>
                            </m:r>
                          </m:sub>
                        </m:sSub>
                      </m:e>
                    </m:acc>
                  </m:oMath>
                </a14:m>
                <a:r>
                  <a:rPr lang="en-US" dirty="0"/>
                  <a:t> are unbiased, i.e.,</a:t>
                </a:r>
              </a:p>
              <a:p>
                <a:endParaRPr lang="en-US" dirty="0"/>
              </a:p>
              <a:p>
                <a:pPr marL="0" indent="0" algn="ctr">
                  <a:buNone/>
                </a:pPr>
                <a:r>
                  <a:rPr lang="en-US" dirty="0"/>
                  <a:t>       </a:t>
                </a:r>
                <a14:m>
                  <m:oMath xmlns:m="http://schemas.openxmlformats.org/officeDocument/2006/math">
                    <m:r>
                      <a:rPr lang="en-US" i="1" dirty="0" smtClean="0">
                        <a:latin typeface="Cambria Math" panose="02040503050406030204" pitchFamily="18" charset="0"/>
                      </a:rPr>
                      <m:t>𝐸</m:t>
                    </m:r>
                    <m:d>
                      <m:dPr>
                        <m:ctrlPr>
                          <a:rPr lang="en-US" i="1" dirty="0" smtClean="0">
                            <a:latin typeface="Cambria Math" panose="02040503050406030204" pitchFamily="18" charset="0"/>
                          </a:rPr>
                        </m:ctrlPr>
                      </m:dPr>
                      <m:e>
                        <m:acc>
                          <m:accPr>
                            <m:chr m:val="̂"/>
                            <m:ctrlPr>
                              <a:rPr lang="en-US" i="1" dirty="0" smtClean="0">
                                <a:latin typeface="Cambria Math" panose="02040503050406030204" pitchFamily="18" charset="0"/>
                              </a:rPr>
                            </m:ctrlPr>
                          </m:accPr>
                          <m:e>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𝛽</m:t>
                                </m:r>
                              </m:e>
                              <m:sub>
                                <m:r>
                                  <a:rPr lang="en-US" i="1" dirty="0" smtClean="0">
                                    <a:latin typeface="Cambria Math" panose="02040503050406030204" pitchFamily="18" charset="0"/>
                                  </a:rPr>
                                  <m:t>0</m:t>
                                </m:r>
                              </m:sub>
                            </m:sSub>
                          </m:e>
                        </m:acc>
                      </m:e>
                    </m:d>
                    <m:r>
                      <a:rPr lang="en-US" i="1" dirty="0" smtClean="0">
                        <a:latin typeface="Cambria Math" panose="02040503050406030204" pitchFamily="18" charset="0"/>
                      </a:rPr>
                      <m:t>=</m:t>
                    </m:r>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𝛽</m:t>
                        </m:r>
                      </m:e>
                      <m:sub>
                        <m:r>
                          <a:rPr lang="en-US" i="1" dirty="0" smtClean="0">
                            <a:latin typeface="Cambria Math" panose="02040503050406030204" pitchFamily="18" charset="0"/>
                          </a:rPr>
                          <m:t>0</m:t>
                        </m:r>
                      </m:sub>
                    </m:sSub>
                  </m:oMath>
                </a14:m>
                <a:r>
                  <a:rPr lang="en-US" dirty="0"/>
                  <a:t>     and     </a:t>
                </a:r>
                <a14:m>
                  <m:oMath xmlns:m="http://schemas.openxmlformats.org/officeDocument/2006/math">
                    <m:r>
                      <a:rPr lang="en-US" i="1" dirty="0">
                        <a:latin typeface="Cambria Math" panose="02040503050406030204" pitchFamily="18" charset="0"/>
                      </a:rPr>
                      <m:t>𝐸</m:t>
                    </m:r>
                    <m:d>
                      <m:dPr>
                        <m:ctrlPr>
                          <a:rPr lang="en-US" i="1" dirty="0">
                            <a:latin typeface="Cambria Math" panose="02040503050406030204" pitchFamily="18" charset="0"/>
                          </a:rPr>
                        </m:ctrlPr>
                      </m:dPr>
                      <m:e>
                        <m:acc>
                          <m:accPr>
                            <m:chr m:val="̂"/>
                            <m:ctrlPr>
                              <a:rPr lang="en-US" i="1" dirty="0">
                                <a:latin typeface="Cambria Math" panose="02040503050406030204" pitchFamily="18" charset="0"/>
                              </a:rPr>
                            </m:ctrlPr>
                          </m:accPr>
                          <m:e>
                            <m:sSub>
                              <m:sSubPr>
                                <m:ctrlPr>
                                  <a:rPr lang="en-US" i="1" dirty="0">
                                    <a:latin typeface="Cambria Math" panose="02040503050406030204" pitchFamily="18" charset="0"/>
                                  </a:rPr>
                                </m:ctrlPr>
                              </m:sSubPr>
                              <m:e>
                                <m:r>
                                  <a:rPr lang="en-US" i="1" dirty="0">
                                    <a:latin typeface="Cambria Math" panose="02040503050406030204" pitchFamily="18" charset="0"/>
                                  </a:rPr>
                                  <m:t>𝛽</m:t>
                                </m:r>
                              </m:e>
                              <m:sub>
                                <m:r>
                                  <a:rPr lang="en-US" i="1" dirty="0">
                                    <a:latin typeface="Cambria Math" panose="02040503050406030204" pitchFamily="18" charset="0"/>
                                  </a:rPr>
                                  <m:t>1</m:t>
                                </m:r>
                              </m:sub>
                            </m:sSub>
                          </m:e>
                        </m:acc>
                      </m:e>
                    </m:d>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𝛽</m:t>
                        </m:r>
                      </m:e>
                      <m:sub>
                        <m:r>
                          <a:rPr lang="en-US" i="1" dirty="0">
                            <a:latin typeface="Cambria Math" panose="02040503050406030204" pitchFamily="18" charset="0"/>
                          </a:rPr>
                          <m:t>1</m:t>
                        </m:r>
                      </m:sub>
                    </m:sSub>
                  </m:oMath>
                </a14:m>
                <a:endParaRPr lang="en-US" dirty="0"/>
              </a:p>
              <a:p>
                <a:endParaRPr lang="en-US" dirty="0"/>
              </a:p>
              <a:p>
                <a:r>
                  <a:rPr lang="en-US" dirty="0"/>
                  <a:t>In addition, states that the ordinary least squares (OLS) estimators have the lowest sampling variance within the class of linear unbiased estimators (this is the result known as the Gauss–Markov theorem). It is usually stated that least squares estimates for the regression parameters are </a:t>
                </a:r>
                <a:r>
                  <a:rPr lang="en-US" b="1" dirty="0"/>
                  <a:t>BLUE, </a:t>
                </a:r>
                <a:r>
                  <a:rPr lang="en-US" dirty="0"/>
                  <a:t>Best Linear Unbiased Estimates</a:t>
                </a:r>
              </a:p>
            </p:txBody>
          </p:sp>
        </mc:Choice>
        <mc:Fallback xmlns="">
          <p:sp>
            <p:nvSpPr>
              <p:cNvPr id="3" name="Content Placeholder 2">
                <a:extLst>
                  <a:ext uri="{FF2B5EF4-FFF2-40B4-BE49-F238E27FC236}">
                    <a16:creationId xmlns:a16="http://schemas.microsoft.com/office/drawing/2014/main" id="{E70DC8B2-84AA-481C-BED0-149DC63449EE}"/>
                  </a:ext>
                </a:extLst>
              </p:cNvPr>
              <p:cNvSpPr>
                <a:spLocks noGrp="1" noRot="1" noChangeAspect="1" noMove="1" noResize="1" noEditPoints="1" noAdjustHandles="1" noChangeArrowheads="1" noChangeShapeType="1" noTextEdit="1"/>
              </p:cNvSpPr>
              <p:nvPr>
                <p:ph idx="1"/>
              </p:nvPr>
            </p:nvSpPr>
            <p:spPr>
              <a:xfrm>
                <a:off x="1484309" y="739877"/>
                <a:ext cx="10018713" cy="5090652"/>
              </a:xfrm>
              <a:blipFill>
                <a:blip r:embed="rId3"/>
                <a:stretch>
                  <a:fillRect l="-1521" r="-791"/>
                </a:stretch>
              </a:blipFill>
            </p:spPr>
            <p:txBody>
              <a:bodyPr/>
              <a:lstStyle/>
              <a:p>
                <a:r>
                  <a:rPr lang="en-US">
                    <a:noFill/>
                  </a:rPr>
                  <a:t> </a:t>
                </a:r>
              </a:p>
            </p:txBody>
          </p:sp>
        </mc:Fallback>
      </mc:AlternateContent>
    </p:spTree>
    <p:extLst>
      <p:ext uri="{BB962C8B-B14F-4D97-AF65-F5344CB8AC3E}">
        <p14:creationId xmlns:p14="http://schemas.microsoft.com/office/powerpoint/2010/main" val="12985273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7DE43-E47F-4067-9E98-99697CE0B670}"/>
              </a:ext>
            </a:extLst>
          </p:cNvPr>
          <p:cNvSpPr>
            <a:spLocks noGrp="1"/>
          </p:cNvSpPr>
          <p:nvPr>
            <p:ph type="title"/>
          </p:nvPr>
        </p:nvSpPr>
        <p:spPr>
          <a:xfrm>
            <a:off x="1484310" y="-88490"/>
            <a:ext cx="10018713" cy="678426"/>
          </a:xfrm>
        </p:spPr>
        <p:txBody>
          <a:bodyPr>
            <a:normAutofit fontScale="90000"/>
          </a:bodyPr>
          <a:lstStyle/>
          <a:p>
            <a:r>
              <a:rPr lang="en-US" dirty="0"/>
              <a:t>Is the Model Useful?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24BEF08-D561-4AFC-9291-2FB31928B8E8}"/>
                  </a:ext>
                </a:extLst>
              </p:cNvPr>
              <p:cNvSpPr>
                <a:spLocks noGrp="1"/>
              </p:cNvSpPr>
              <p:nvPr>
                <p:ph idx="1"/>
              </p:nvPr>
            </p:nvSpPr>
            <p:spPr>
              <a:xfrm>
                <a:off x="1484310" y="589937"/>
                <a:ext cx="10018713" cy="6105832"/>
              </a:xfrm>
            </p:spPr>
            <p:txBody>
              <a:bodyPr>
                <a:normAutofit fontScale="70000" lnSpcReduction="20000"/>
              </a:bodyPr>
              <a:lstStyle/>
              <a:p>
                <a:r>
                  <a:rPr lang="en-US" dirty="0"/>
                  <a:t>The key to understanding the usefulness of the simple linear regression model involves the partitioning of the variability of the responses. If we do not have any information beyond the observed values of </a:t>
                </a:r>
                <a:r>
                  <a:rPr lang="en-US" i="1" dirty="0"/>
                  <a:t>y</a:t>
                </a:r>
                <a:r>
                  <a:rPr lang="en-US" dirty="0"/>
                  <a:t>, an appropriate estimate for the response is </a:t>
                </a:r>
                <a14:m>
                  <m:oMath xmlns:m="http://schemas.openxmlformats.org/officeDocument/2006/math">
                    <m:r>
                      <a:rPr lang="en-US" i="1" smtClean="0">
                        <a:latin typeface="Cambria Math" panose="02040503050406030204" pitchFamily="18" charset="0"/>
                      </a:rPr>
                      <m:t>𝑦</m:t>
                    </m:r>
                  </m:oMath>
                </a14:m>
                <a:r>
                  <a:rPr lang="en-US" dirty="0"/>
                  <a:t>. The variability of the responses around the sample mean can be looked at by considering the squared differences </a:t>
                </a:r>
                <a14:m>
                  <m:oMath xmlns:m="http://schemas.openxmlformats.org/officeDocument/2006/math">
                    <m:sSup>
                      <m:sSupPr>
                        <m:ctrlPr>
                          <a:rPr lang="es-ES" i="1" dirty="0">
                            <a:latin typeface="Cambria Math" panose="02040503050406030204" pitchFamily="18" charset="0"/>
                          </a:rPr>
                        </m:ctrlPr>
                      </m:sSupPr>
                      <m:e>
                        <m:d>
                          <m:dPr>
                            <m:ctrlPr>
                              <a:rPr lang="es-ES" i="1" dirty="0">
                                <a:latin typeface="Cambria Math" panose="02040503050406030204" pitchFamily="18" charset="0"/>
                              </a:rPr>
                            </m:ctrlPr>
                          </m:dPr>
                          <m:e>
                            <m:sSub>
                              <m:sSubPr>
                                <m:ctrlPr>
                                  <a:rPr lang="es-ES" i="1" dirty="0">
                                    <a:latin typeface="Cambria Math" panose="02040503050406030204" pitchFamily="18" charset="0"/>
                                  </a:rPr>
                                </m:ctrlPr>
                              </m:sSubPr>
                              <m:e>
                                <m:r>
                                  <a:rPr lang="es-ES" i="1" dirty="0">
                                    <a:latin typeface="Cambria Math" panose="02040503050406030204" pitchFamily="18" charset="0"/>
                                  </a:rPr>
                                  <m:t>𝑦</m:t>
                                </m:r>
                              </m:e>
                              <m:sub>
                                <m:r>
                                  <a:rPr lang="es-ES" i="1" dirty="0">
                                    <a:latin typeface="Cambria Math" panose="02040503050406030204" pitchFamily="18" charset="0"/>
                                  </a:rPr>
                                  <m:t>𝑖</m:t>
                                </m:r>
                              </m:sub>
                            </m:sSub>
                            <m:r>
                              <a:rPr lang="es-ES" i="1" dirty="0">
                                <a:latin typeface="Cambria Math" panose="02040503050406030204" pitchFamily="18" charset="0"/>
                              </a:rPr>
                              <m:t>−</m:t>
                            </m:r>
                            <m:acc>
                              <m:accPr>
                                <m:chr m:val="̅"/>
                                <m:ctrlPr>
                                  <a:rPr lang="es-ES" i="1" dirty="0">
                                    <a:latin typeface="Cambria Math" panose="02040503050406030204" pitchFamily="18" charset="0"/>
                                  </a:rPr>
                                </m:ctrlPr>
                              </m:accPr>
                              <m:e>
                                <m:r>
                                  <a:rPr lang="es-ES" i="1" dirty="0">
                                    <a:latin typeface="Cambria Math" panose="02040503050406030204" pitchFamily="18" charset="0"/>
                                  </a:rPr>
                                  <m:t>𝑦</m:t>
                                </m:r>
                              </m:e>
                            </m:acc>
                          </m:e>
                        </m:d>
                      </m:e>
                      <m:sup>
                        <m:r>
                          <a:rPr lang="es-ES" i="1" dirty="0">
                            <a:latin typeface="Cambria Math" panose="02040503050406030204" pitchFamily="18" charset="0"/>
                          </a:rPr>
                          <m:t>2</m:t>
                        </m:r>
                      </m:sup>
                    </m:sSup>
                    <m:r>
                      <a:rPr lang="es-ES" i="1" dirty="0">
                        <a:latin typeface="Cambria Math" panose="02040503050406030204" pitchFamily="18" charset="0"/>
                      </a:rPr>
                      <m:t> </m:t>
                    </m:r>
                  </m:oMath>
                </a14:m>
                <a:r>
                  <a:rPr lang="en-US" dirty="0"/>
                  <a:t> We refer to the sum below</a:t>
                </a:r>
              </a:p>
              <a:p>
                <a:pPr marL="0" indent="0">
                  <a:buNone/>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𝑆𝑆𝑇</m:t>
                      </m:r>
                      <m:r>
                        <a:rPr lang="en-US" i="1" dirty="0" smtClean="0">
                          <a:latin typeface="Cambria Math" panose="02040503050406030204" pitchFamily="18" charset="0"/>
                        </a:rPr>
                        <m:t>=</m:t>
                      </m:r>
                      <m:nary>
                        <m:naryPr>
                          <m:chr m:val="∑"/>
                          <m:ctrlPr>
                            <a:rPr lang="en-US" i="1" dirty="0" smtClean="0">
                              <a:latin typeface="Cambria Math" panose="02040503050406030204" pitchFamily="18" charset="0"/>
                            </a:rPr>
                          </m:ctrlPr>
                        </m:naryPr>
                        <m:sub>
                          <m:r>
                            <a:rPr lang="en-US" i="1" dirty="0" smtClean="0">
                              <a:latin typeface="Cambria Math" panose="02040503050406030204" pitchFamily="18" charset="0"/>
                            </a:rPr>
                            <m:t>𝑖</m:t>
                          </m:r>
                          <m:r>
                            <a:rPr lang="en-US" i="1" dirty="0" smtClean="0">
                              <a:latin typeface="Cambria Math" panose="02040503050406030204" pitchFamily="18" charset="0"/>
                            </a:rPr>
                            <m:t>=1</m:t>
                          </m:r>
                        </m:sub>
                        <m:sup>
                          <m:r>
                            <a:rPr lang="en-US" i="1" dirty="0" smtClean="0">
                              <a:latin typeface="Cambria Math" panose="02040503050406030204" pitchFamily="18" charset="0"/>
                            </a:rPr>
                            <m:t>𝑛</m:t>
                          </m:r>
                        </m:sup>
                        <m:e>
                          <m:sSup>
                            <m:sSupPr>
                              <m:ctrlPr>
                                <a:rPr lang="en-US" i="1" dirty="0" smtClean="0">
                                  <a:latin typeface="Cambria Math" panose="02040503050406030204" pitchFamily="18" charset="0"/>
                                </a:rPr>
                              </m:ctrlPr>
                            </m:sSupPr>
                            <m:e>
                              <m:d>
                                <m:dPr>
                                  <m:ctrlPr>
                                    <a:rPr lang="en-US" i="1" dirty="0" smtClean="0">
                                      <a:latin typeface="Cambria Math" panose="02040503050406030204" pitchFamily="18" charset="0"/>
                                    </a:rPr>
                                  </m:ctrlPr>
                                </m:dPr>
                                <m:e>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𝑦</m:t>
                                      </m:r>
                                    </m:e>
                                    <m:sub>
                                      <m:r>
                                        <a:rPr lang="en-US" i="1" dirty="0" smtClean="0">
                                          <a:latin typeface="Cambria Math" panose="02040503050406030204" pitchFamily="18" charset="0"/>
                                        </a:rPr>
                                        <m:t>𝑖</m:t>
                                      </m:r>
                                    </m:sub>
                                  </m:sSub>
                                  <m:r>
                                    <a:rPr lang="en-US" i="1" dirty="0" smtClean="0">
                                      <a:latin typeface="Cambria Math" panose="02040503050406030204" pitchFamily="18" charset="0"/>
                                    </a:rPr>
                                    <m:t>−</m:t>
                                  </m:r>
                                  <m:acc>
                                    <m:accPr>
                                      <m:chr m:val="̅"/>
                                      <m:ctrlPr>
                                        <a:rPr lang="en-US" i="1" dirty="0" smtClean="0">
                                          <a:latin typeface="Cambria Math" panose="02040503050406030204" pitchFamily="18" charset="0"/>
                                        </a:rPr>
                                      </m:ctrlPr>
                                    </m:accPr>
                                    <m:e>
                                      <m:r>
                                        <a:rPr lang="en-US" i="1" dirty="0" smtClean="0">
                                          <a:latin typeface="Cambria Math" panose="02040503050406030204" pitchFamily="18" charset="0"/>
                                        </a:rPr>
                                        <m:t>𝑦</m:t>
                                      </m:r>
                                    </m:e>
                                  </m:acc>
                                </m:e>
                              </m:d>
                            </m:e>
                            <m:sup>
                              <m:r>
                                <a:rPr lang="en-US" i="1" dirty="0" smtClean="0">
                                  <a:latin typeface="Cambria Math" panose="02040503050406030204" pitchFamily="18" charset="0"/>
                                </a:rPr>
                                <m:t>2</m:t>
                              </m:r>
                            </m:sup>
                          </m:sSup>
                        </m:e>
                      </m:nary>
                    </m:oMath>
                  </m:oMathPara>
                </a14:m>
                <a:endParaRPr lang="en-US" dirty="0"/>
              </a:p>
              <a:p>
                <a:r>
                  <a:rPr lang="en-US" dirty="0"/>
                  <a:t>as the Total Sum of Squares. Presumably, if the independent </a:t>
                </a:r>
                <a:r>
                  <a:rPr lang="en-US" i="1" dirty="0"/>
                  <a:t>X</a:t>
                </a:r>
                <a:r>
                  <a:rPr lang="en-US" dirty="0"/>
                  <a:t> is somewhat useful in predicting </a:t>
                </a:r>
                <a:r>
                  <a:rPr lang="en-US" i="1" dirty="0"/>
                  <a:t>Y</a:t>
                </a:r>
                <a:r>
                  <a:rPr lang="en-US" dirty="0"/>
                  <a:t>, then </a:t>
                </a:r>
                <a14:m>
                  <m:oMath xmlns:m="http://schemas.openxmlformats.org/officeDocument/2006/math">
                    <m:acc>
                      <m:accPr>
                        <m:chr m:val="̂"/>
                        <m:ctrlPr>
                          <a:rPr lang="en-US" i="1" smtClean="0">
                            <a:latin typeface="Cambria Math" panose="02040503050406030204" pitchFamily="18" charset="0"/>
                          </a:rPr>
                        </m:ctrlPr>
                      </m:accPr>
                      <m:e>
                        <m:sSub>
                          <m:sSubPr>
                            <m:ctrlPr>
                              <a:rPr lang="en-US" i="1" smtClean="0">
                                <a:latin typeface="Cambria Math" panose="02040503050406030204" pitchFamily="18" charset="0"/>
                              </a:rPr>
                            </m:ctrlPr>
                          </m:sSubPr>
                          <m:e>
                            <m:r>
                              <a:rPr lang="en-US" i="1" smtClean="0">
                                <a:latin typeface="Cambria Math" panose="02040503050406030204" pitchFamily="18" charset="0"/>
                              </a:rPr>
                              <m:t>𝑦</m:t>
                            </m:r>
                          </m:e>
                          <m:sub>
                            <m:r>
                              <a:rPr lang="en-US" i="1" smtClean="0">
                                <a:latin typeface="Cambria Math" panose="02040503050406030204" pitchFamily="18" charset="0"/>
                              </a:rPr>
                              <m:t>𝑖</m:t>
                            </m:r>
                          </m:sub>
                        </m:sSub>
                      </m:e>
                    </m:acc>
                    <m:r>
                      <a:rPr lang="en-US" i="1" smtClean="0">
                        <a:latin typeface="Cambria Math" panose="02040503050406030204" pitchFamily="18" charset="0"/>
                      </a:rPr>
                      <m:t> </m:t>
                    </m:r>
                  </m:oMath>
                </a14:m>
                <a:r>
                  <a:rPr lang="en-US" dirty="0"/>
                  <a:t> will perform better than </a:t>
                </a:r>
                <a14:m>
                  <m:oMath xmlns:m="http://schemas.openxmlformats.org/officeDocument/2006/math">
                    <m:acc>
                      <m:accPr>
                        <m:chr m:val="̅"/>
                        <m:ctrlPr>
                          <a:rPr lang="en-US" i="1" dirty="0">
                            <a:latin typeface="Cambria Math" panose="02040503050406030204" pitchFamily="18" charset="0"/>
                          </a:rPr>
                        </m:ctrlPr>
                      </m:accPr>
                      <m:e>
                        <m:r>
                          <a:rPr lang="en-US" i="1" dirty="0">
                            <a:latin typeface="Cambria Math" panose="02040503050406030204" pitchFamily="18" charset="0"/>
                          </a:rPr>
                          <m:t>𝑦</m:t>
                        </m:r>
                      </m:e>
                    </m:acc>
                    <m:r>
                      <a:rPr lang="en-US" i="1" dirty="0">
                        <a:latin typeface="Cambria Math" panose="02040503050406030204" pitchFamily="18" charset="0"/>
                      </a:rPr>
                      <m:t> </m:t>
                    </m:r>
                  </m:oMath>
                </a14:m>
                <a:r>
                  <a:rPr lang="en-US" dirty="0"/>
                  <a:t>. To judge if this is the case, we decompose the total deviation as </a:t>
                </a:r>
              </a:p>
              <a:p>
                <a:pPr marL="0" indent="0" algn="ctr">
                  <a:buNone/>
                </a:pPr>
                <a14:m>
                  <m:oMath xmlns:m="http://schemas.openxmlformats.org/officeDocument/2006/math">
                    <m:sSub>
                      <m:sSubPr>
                        <m:ctrlPr>
                          <a:rPr lang="es-ES" i="1" dirty="0" smtClean="0">
                            <a:latin typeface="Cambria Math" panose="02040503050406030204" pitchFamily="18" charset="0"/>
                          </a:rPr>
                        </m:ctrlPr>
                      </m:sSubPr>
                      <m:e>
                        <m:r>
                          <a:rPr lang="es-ES" i="1" dirty="0" smtClean="0">
                            <a:latin typeface="Cambria Math" panose="02040503050406030204" pitchFamily="18" charset="0"/>
                          </a:rPr>
                          <m:t>𝑦</m:t>
                        </m:r>
                      </m:e>
                      <m:sub>
                        <m:r>
                          <a:rPr lang="es-ES" i="1" dirty="0" smtClean="0">
                            <a:latin typeface="Cambria Math" panose="02040503050406030204" pitchFamily="18" charset="0"/>
                          </a:rPr>
                          <m:t>𝑖</m:t>
                        </m:r>
                      </m:sub>
                    </m:sSub>
                    <m:r>
                      <a:rPr lang="es-ES" i="1" dirty="0" smtClean="0">
                        <a:latin typeface="Cambria Math" panose="02040503050406030204" pitchFamily="18" charset="0"/>
                      </a:rPr>
                      <m:t>−</m:t>
                    </m:r>
                    <m:acc>
                      <m:accPr>
                        <m:chr m:val="̅"/>
                        <m:ctrlPr>
                          <a:rPr lang="es-ES" i="1" dirty="0" smtClean="0">
                            <a:latin typeface="Cambria Math" panose="02040503050406030204" pitchFamily="18" charset="0"/>
                          </a:rPr>
                        </m:ctrlPr>
                      </m:accPr>
                      <m:e>
                        <m:r>
                          <a:rPr lang="es-ES" i="1" dirty="0" smtClean="0">
                            <a:latin typeface="Cambria Math" panose="02040503050406030204" pitchFamily="18" charset="0"/>
                          </a:rPr>
                          <m:t>𝑦</m:t>
                        </m:r>
                      </m:e>
                    </m:acc>
                    <m:r>
                      <a:rPr lang="en-US" b="0" i="1" dirty="0" smtClean="0">
                        <a:latin typeface="Cambria Math" panose="02040503050406030204" pitchFamily="18" charset="0"/>
                      </a:rPr>
                      <m:t>        </m:t>
                    </m:r>
                    <m:r>
                      <a:rPr lang="es-ES" i="1" dirty="0" smtClean="0">
                        <a:latin typeface="Cambria Math" panose="02040503050406030204" pitchFamily="18" charset="0"/>
                      </a:rPr>
                      <m:t>=</m:t>
                    </m:r>
                    <m:r>
                      <a:rPr lang="en-US" b="0" i="1" dirty="0" smtClean="0">
                        <a:latin typeface="Cambria Math" panose="02040503050406030204" pitchFamily="18" charset="0"/>
                      </a:rPr>
                      <m:t>       </m:t>
                    </m:r>
                    <m:sSub>
                      <m:sSubPr>
                        <m:ctrlPr>
                          <a:rPr lang="es-ES" i="1" dirty="0" smtClean="0">
                            <a:latin typeface="Cambria Math" panose="02040503050406030204" pitchFamily="18" charset="0"/>
                          </a:rPr>
                        </m:ctrlPr>
                      </m:sSubPr>
                      <m:e>
                        <m:r>
                          <a:rPr lang="es-ES" i="1" dirty="0" smtClean="0">
                            <a:latin typeface="Cambria Math" panose="02040503050406030204" pitchFamily="18" charset="0"/>
                          </a:rPr>
                          <m:t>𝑦</m:t>
                        </m:r>
                      </m:e>
                      <m:sub>
                        <m:r>
                          <a:rPr lang="es-ES" i="1" dirty="0" smtClean="0">
                            <a:latin typeface="Cambria Math" panose="02040503050406030204" pitchFamily="18" charset="0"/>
                          </a:rPr>
                          <m:t>𝑖</m:t>
                        </m:r>
                      </m:sub>
                    </m:sSub>
                    <m:r>
                      <a:rPr lang="es-ES" i="1" dirty="0" smtClean="0">
                        <a:latin typeface="Cambria Math" panose="02040503050406030204" pitchFamily="18" charset="0"/>
                      </a:rPr>
                      <m:t>−</m:t>
                    </m:r>
                    <m:acc>
                      <m:accPr>
                        <m:chr m:val="̂"/>
                        <m:ctrlPr>
                          <a:rPr lang="es-ES" i="1" dirty="0" smtClean="0">
                            <a:latin typeface="Cambria Math" panose="02040503050406030204" pitchFamily="18" charset="0"/>
                          </a:rPr>
                        </m:ctrlPr>
                      </m:accPr>
                      <m:e>
                        <m:sSub>
                          <m:sSubPr>
                            <m:ctrlPr>
                              <a:rPr lang="es-ES" i="1" dirty="0" smtClean="0">
                                <a:latin typeface="Cambria Math" panose="02040503050406030204" pitchFamily="18" charset="0"/>
                              </a:rPr>
                            </m:ctrlPr>
                          </m:sSubPr>
                          <m:e>
                            <m:r>
                              <a:rPr lang="es-ES" i="1" dirty="0" smtClean="0">
                                <a:latin typeface="Cambria Math" panose="02040503050406030204" pitchFamily="18" charset="0"/>
                              </a:rPr>
                              <m:t>𝑦</m:t>
                            </m:r>
                          </m:e>
                          <m:sub>
                            <m:r>
                              <a:rPr lang="es-ES" i="1" dirty="0" smtClean="0">
                                <a:latin typeface="Cambria Math" panose="02040503050406030204" pitchFamily="18" charset="0"/>
                              </a:rPr>
                              <m:t>𝑖</m:t>
                            </m:r>
                          </m:sub>
                        </m:sSub>
                      </m:e>
                    </m:acc>
                    <m:r>
                      <a:rPr lang="en-US" b="0" i="1" dirty="0" smtClean="0">
                        <a:latin typeface="Cambria Math" panose="02040503050406030204" pitchFamily="18" charset="0"/>
                      </a:rPr>
                      <m:t>   </m:t>
                    </m:r>
                    <m:r>
                      <a:rPr lang="es-ES" i="1" dirty="0" smtClean="0">
                        <a:latin typeface="Cambria Math" panose="02040503050406030204" pitchFamily="18" charset="0"/>
                      </a:rPr>
                      <m:t>+</m:t>
                    </m:r>
                    <m:r>
                      <a:rPr lang="en-US" b="0" i="1" dirty="0" smtClean="0">
                        <a:latin typeface="Cambria Math" panose="02040503050406030204" pitchFamily="18" charset="0"/>
                      </a:rPr>
                      <m:t>    </m:t>
                    </m:r>
                    <m:acc>
                      <m:accPr>
                        <m:chr m:val="̂"/>
                        <m:ctrlPr>
                          <a:rPr lang="es-ES" i="1" dirty="0" smtClean="0">
                            <a:latin typeface="Cambria Math" panose="02040503050406030204" pitchFamily="18" charset="0"/>
                          </a:rPr>
                        </m:ctrlPr>
                      </m:accPr>
                      <m:e>
                        <m:sSub>
                          <m:sSubPr>
                            <m:ctrlPr>
                              <a:rPr lang="es-ES" i="1" dirty="0" smtClean="0">
                                <a:latin typeface="Cambria Math" panose="02040503050406030204" pitchFamily="18" charset="0"/>
                              </a:rPr>
                            </m:ctrlPr>
                          </m:sSubPr>
                          <m:e>
                            <m:r>
                              <a:rPr lang="es-ES" i="1" dirty="0" smtClean="0">
                                <a:latin typeface="Cambria Math" panose="02040503050406030204" pitchFamily="18" charset="0"/>
                              </a:rPr>
                              <m:t>𝑦</m:t>
                            </m:r>
                          </m:e>
                          <m:sub>
                            <m:r>
                              <a:rPr lang="es-ES" i="1" dirty="0" smtClean="0">
                                <a:latin typeface="Cambria Math" panose="02040503050406030204" pitchFamily="18" charset="0"/>
                              </a:rPr>
                              <m:t>𝑖</m:t>
                            </m:r>
                          </m:sub>
                        </m:sSub>
                      </m:e>
                    </m:acc>
                    <m:r>
                      <a:rPr lang="es-ES" i="1" dirty="0" smtClean="0">
                        <a:latin typeface="Cambria Math" panose="02040503050406030204" pitchFamily="18" charset="0"/>
                      </a:rPr>
                      <m:t>−</m:t>
                    </m:r>
                    <m:acc>
                      <m:accPr>
                        <m:chr m:val="̅"/>
                        <m:ctrlPr>
                          <a:rPr lang="es-ES" i="1" dirty="0" smtClean="0">
                            <a:latin typeface="Cambria Math" panose="02040503050406030204" pitchFamily="18" charset="0"/>
                          </a:rPr>
                        </m:ctrlPr>
                      </m:accPr>
                      <m:e>
                        <m:r>
                          <a:rPr lang="es-ES" i="1" dirty="0" smtClean="0">
                            <a:latin typeface="Cambria Math" panose="02040503050406030204" pitchFamily="18" charset="0"/>
                          </a:rPr>
                          <m:t>𝑦</m:t>
                        </m:r>
                      </m:e>
                    </m:acc>
                  </m:oMath>
                </a14:m>
                <a:r>
                  <a:rPr lang="en-US" dirty="0"/>
                  <a:t> </a:t>
                </a:r>
              </a:p>
              <a:p>
                <a:pPr marL="0" indent="0">
                  <a:buNone/>
                </a:pPr>
                <a:r>
                  <a:rPr lang="en-US" dirty="0"/>
                  <a:t>         total deviation  = unexplained deviation   +  explained deviation</a:t>
                </a:r>
                <a:r>
                  <a:rPr lang="zh-CN" altLang="en-US" dirty="0"/>
                  <a:t> （</a:t>
                </a:r>
                <a:r>
                  <a:rPr lang="en-US" altLang="zh-CN" dirty="0"/>
                  <a:t>partition trick</a:t>
                </a:r>
                <a:r>
                  <a:rPr lang="zh-CN" altLang="en-US" dirty="0"/>
                  <a:t>）</a:t>
                </a:r>
                <a:endParaRPr lang="en-US" dirty="0"/>
              </a:p>
              <a:p>
                <a:r>
                  <a:rPr lang="en-US" dirty="0"/>
                  <a:t>Squaring the terms on both sides of the equation and adding the results over all the observations, after a little tedious algebra, we obtain</a:t>
                </a:r>
              </a:p>
              <a:p>
                <a:pPr marL="0" indent="0">
                  <a:buNone/>
                </a:pPr>
                <a14:m>
                  <m:oMathPara xmlns:m="http://schemas.openxmlformats.org/officeDocument/2006/math">
                    <m:oMathParaPr>
                      <m:jc m:val="centerGroup"/>
                    </m:oMathParaPr>
                    <m:oMath xmlns:m="http://schemas.openxmlformats.org/officeDocument/2006/math">
                      <m:nary>
                        <m:naryPr>
                          <m:chr m:val="∑"/>
                          <m:ctrlPr>
                            <a:rPr lang="en-US" i="1" dirty="0" smtClean="0">
                              <a:latin typeface="Cambria Math" panose="02040503050406030204" pitchFamily="18" charset="0"/>
                            </a:rPr>
                          </m:ctrlPr>
                        </m:naryPr>
                        <m:sub>
                          <m:r>
                            <a:rPr lang="en-US" i="1" dirty="0" smtClean="0">
                              <a:latin typeface="Cambria Math" panose="02040503050406030204" pitchFamily="18" charset="0"/>
                            </a:rPr>
                            <m:t>𝑖</m:t>
                          </m:r>
                          <m:r>
                            <a:rPr lang="en-US" i="1" dirty="0" smtClean="0">
                              <a:latin typeface="Cambria Math" panose="02040503050406030204" pitchFamily="18" charset="0"/>
                            </a:rPr>
                            <m:t>=1</m:t>
                          </m:r>
                        </m:sub>
                        <m:sup>
                          <m:r>
                            <a:rPr lang="en-US" i="1" dirty="0" smtClean="0">
                              <a:latin typeface="Cambria Math" panose="02040503050406030204" pitchFamily="18" charset="0"/>
                            </a:rPr>
                            <m:t>𝑛</m:t>
                          </m:r>
                        </m:sup>
                        <m:e>
                          <m:sSup>
                            <m:sSupPr>
                              <m:ctrlPr>
                                <a:rPr lang="en-US" i="1" dirty="0" smtClean="0">
                                  <a:latin typeface="Cambria Math" panose="02040503050406030204" pitchFamily="18" charset="0"/>
                                </a:rPr>
                              </m:ctrlPr>
                            </m:sSupPr>
                            <m:e>
                              <m:d>
                                <m:dPr>
                                  <m:ctrlPr>
                                    <a:rPr lang="en-US" i="1" dirty="0" smtClean="0">
                                      <a:latin typeface="Cambria Math" panose="02040503050406030204" pitchFamily="18" charset="0"/>
                                    </a:rPr>
                                  </m:ctrlPr>
                                </m:dPr>
                                <m:e>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𝑦</m:t>
                                      </m:r>
                                    </m:e>
                                    <m:sub>
                                      <m:r>
                                        <a:rPr lang="en-US" i="1" dirty="0" smtClean="0">
                                          <a:latin typeface="Cambria Math" panose="02040503050406030204" pitchFamily="18" charset="0"/>
                                        </a:rPr>
                                        <m:t>𝑖</m:t>
                                      </m:r>
                                    </m:sub>
                                  </m:sSub>
                                  <m:r>
                                    <a:rPr lang="en-US" i="1" dirty="0" smtClean="0">
                                      <a:latin typeface="Cambria Math" panose="02040503050406030204" pitchFamily="18" charset="0"/>
                                    </a:rPr>
                                    <m:t>−</m:t>
                                  </m:r>
                                  <m:acc>
                                    <m:accPr>
                                      <m:chr m:val="̅"/>
                                      <m:ctrlPr>
                                        <a:rPr lang="en-US" i="1" dirty="0" smtClean="0">
                                          <a:latin typeface="Cambria Math" panose="02040503050406030204" pitchFamily="18" charset="0"/>
                                        </a:rPr>
                                      </m:ctrlPr>
                                    </m:accPr>
                                    <m:e>
                                      <m:r>
                                        <a:rPr lang="en-US" i="1" dirty="0" smtClean="0">
                                          <a:latin typeface="Cambria Math" panose="02040503050406030204" pitchFamily="18" charset="0"/>
                                        </a:rPr>
                                        <m:t>𝑦</m:t>
                                      </m:r>
                                    </m:e>
                                  </m:acc>
                                </m:e>
                              </m:d>
                            </m:e>
                            <m:sup>
                              <m:r>
                                <a:rPr lang="en-US" i="1" dirty="0" smtClean="0">
                                  <a:latin typeface="Cambria Math" panose="02040503050406030204" pitchFamily="18" charset="0"/>
                                </a:rPr>
                                <m:t>2</m:t>
                              </m:r>
                            </m:sup>
                          </m:sSup>
                        </m:e>
                      </m:nary>
                      <m:r>
                        <a:rPr lang="en-US" i="1" dirty="0" smtClean="0">
                          <a:latin typeface="Cambria Math" panose="02040503050406030204" pitchFamily="18" charset="0"/>
                        </a:rPr>
                        <m:t>=</m:t>
                      </m:r>
                      <m:nary>
                        <m:naryPr>
                          <m:chr m:val="∑"/>
                          <m:ctrlPr>
                            <a:rPr lang="en-US" i="1" dirty="0" smtClean="0">
                              <a:latin typeface="Cambria Math" panose="02040503050406030204" pitchFamily="18" charset="0"/>
                            </a:rPr>
                          </m:ctrlPr>
                        </m:naryPr>
                        <m:sub>
                          <m:r>
                            <a:rPr lang="en-US" i="1" dirty="0" smtClean="0">
                              <a:latin typeface="Cambria Math" panose="02040503050406030204" pitchFamily="18" charset="0"/>
                            </a:rPr>
                            <m:t>𝑖</m:t>
                          </m:r>
                          <m:r>
                            <a:rPr lang="en-US" i="1" dirty="0" smtClean="0">
                              <a:latin typeface="Cambria Math" panose="02040503050406030204" pitchFamily="18" charset="0"/>
                            </a:rPr>
                            <m:t>=1</m:t>
                          </m:r>
                        </m:sub>
                        <m:sup>
                          <m:r>
                            <a:rPr lang="en-US" i="1" dirty="0" smtClean="0">
                              <a:latin typeface="Cambria Math" panose="02040503050406030204" pitchFamily="18" charset="0"/>
                            </a:rPr>
                            <m:t>𝑛</m:t>
                          </m:r>
                        </m:sup>
                        <m:e>
                          <m:sSup>
                            <m:sSupPr>
                              <m:ctrlPr>
                                <a:rPr lang="en-US" i="1" dirty="0" smtClean="0">
                                  <a:latin typeface="Cambria Math" panose="02040503050406030204" pitchFamily="18" charset="0"/>
                                </a:rPr>
                              </m:ctrlPr>
                            </m:sSupPr>
                            <m:e>
                              <m:d>
                                <m:dPr>
                                  <m:ctrlPr>
                                    <a:rPr lang="en-US" i="1" dirty="0" smtClean="0">
                                      <a:latin typeface="Cambria Math" panose="02040503050406030204" pitchFamily="18" charset="0"/>
                                    </a:rPr>
                                  </m:ctrlPr>
                                </m:dPr>
                                <m:e>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𝑦</m:t>
                                      </m:r>
                                    </m:e>
                                    <m:sub>
                                      <m:r>
                                        <a:rPr lang="en-US" i="1" dirty="0" smtClean="0">
                                          <a:latin typeface="Cambria Math" panose="02040503050406030204" pitchFamily="18" charset="0"/>
                                        </a:rPr>
                                        <m:t>𝑖</m:t>
                                      </m:r>
                                    </m:sub>
                                  </m:sSub>
                                  <m:r>
                                    <a:rPr lang="en-US" i="1" dirty="0" smtClean="0">
                                      <a:latin typeface="Cambria Math" panose="02040503050406030204" pitchFamily="18" charset="0"/>
                                    </a:rPr>
                                    <m:t>−</m:t>
                                  </m:r>
                                  <m:acc>
                                    <m:accPr>
                                      <m:chr m:val="̂"/>
                                      <m:ctrlPr>
                                        <a:rPr lang="en-US" i="1" dirty="0" smtClean="0">
                                          <a:latin typeface="Cambria Math" panose="02040503050406030204" pitchFamily="18" charset="0"/>
                                        </a:rPr>
                                      </m:ctrlPr>
                                    </m:accPr>
                                    <m:e>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𝑦</m:t>
                                          </m:r>
                                        </m:e>
                                        <m:sub>
                                          <m:r>
                                            <a:rPr lang="en-US" i="1" dirty="0" smtClean="0">
                                              <a:latin typeface="Cambria Math" panose="02040503050406030204" pitchFamily="18" charset="0"/>
                                            </a:rPr>
                                            <m:t>𝑖</m:t>
                                          </m:r>
                                        </m:sub>
                                      </m:sSub>
                                    </m:e>
                                  </m:acc>
                                </m:e>
                              </m:d>
                            </m:e>
                            <m:sup>
                              <m:r>
                                <a:rPr lang="en-US" i="1" dirty="0" smtClean="0">
                                  <a:latin typeface="Cambria Math" panose="02040503050406030204" pitchFamily="18" charset="0"/>
                                </a:rPr>
                                <m:t>2</m:t>
                              </m:r>
                            </m:sup>
                          </m:sSup>
                        </m:e>
                      </m:nary>
                      <m:r>
                        <a:rPr lang="en-US" i="1" dirty="0" smtClean="0">
                          <a:latin typeface="Cambria Math" panose="02040503050406030204" pitchFamily="18" charset="0"/>
                        </a:rPr>
                        <m:t>+</m:t>
                      </m:r>
                      <m:nary>
                        <m:naryPr>
                          <m:chr m:val="∑"/>
                          <m:ctrlPr>
                            <a:rPr lang="en-US" i="1" dirty="0" smtClean="0">
                              <a:latin typeface="Cambria Math" panose="02040503050406030204" pitchFamily="18" charset="0"/>
                            </a:rPr>
                          </m:ctrlPr>
                        </m:naryPr>
                        <m:sub>
                          <m:r>
                            <a:rPr lang="en-US" i="1" dirty="0" smtClean="0">
                              <a:latin typeface="Cambria Math" panose="02040503050406030204" pitchFamily="18" charset="0"/>
                            </a:rPr>
                            <m:t>𝑖</m:t>
                          </m:r>
                          <m:r>
                            <a:rPr lang="en-US" i="1" dirty="0" smtClean="0">
                              <a:latin typeface="Cambria Math" panose="02040503050406030204" pitchFamily="18" charset="0"/>
                            </a:rPr>
                            <m:t>=1</m:t>
                          </m:r>
                        </m:sub>
                        <m:sup>
                          <m:r>
                            <a:rPr lang="en-US" i="1" dirty="0" smtClean="0">
                              <a:latin typeface="Cambria Math" panose="02040503050406030204" pitchFamily="18" charset="0"/>
                            </a:rPr>
                            <m:t>𝑛</m:t>
                          </m:r>
                        </m:sup>
                        <m:e>
                          <m:sSup>
                            <m:sSupPr>
                              <m:ctrlPr>
                                <a:rPr lang="en-US" i="1" dirty="0" smtClean="0">
                                  <a:latin typeface="Cambria Math" panose="02040503050406030204" pitchFamily="18" charset="0"/>
                                </a:rPr>
                              </m:ctrlPr>
                            </m:sSupPr>
                            <m:e>
                              <m:d>
                                <m:dPr>
                                  <m:ctrlPr>
                                    <a:rPr lang="en-US" i="1" dirty="0" smtClean="0">
                                      <a:latin typeface="Cambria Math" panose="02040503050406030204" pitchFamily="18" charset="0"/>
                                    </a:rPr>
                                  </m:ctrlPr>
                                </m:dPr>
                                <m:e>
                                  <m:acc>
                                    <m:accPr>
                                      <m:chr m:val="̂"/>
                                      <m:ctrlPr>
                                        <a:rPr lang="en-US" i="1" dirty="0" smtClean="0">
                                          <a:latin typeface="Cambria Math" panose="02040503050406030204" pitchFamily="18" charset="0"/>
                                        </a:rPr>
                                      </m:ctrlPr>
                                    </m:accPr>
                                    <m:e>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𝑦</m:t>
                                          </m:r>
                                        </m:e>
                                        <m:sub>
                                          <m:r>
                                            <a:rPr lang="en-US" i="1" dirty="0" smtClean="0">
                                              <a:latin typeface="Cambria Math" panose="02040503050406030204" pitchFamily="18" charset="0"/>
                                            </a:rPr>
                                            <m:t>𝑖</m:t>
                                          </m:r>
                                        </m:sub>
                                      </m:sSub>
                                    </m:e>
                                  </m:acc>
                                  <m:r>
                                    <a:rPr lang="en-US" i="1" dirty="0" smtClean="0">
                                      <a:latin typeface="Cambria Math" panose="02040503050406030204" pitchFamily="18" charset="0"/>
                                    </a:rPr>
                                    <m:t>−</m:t>
                                  </m:r>
                                  <m:acc>
                                    <m:accPr>
                                      <m:chr m:val="̅"/>
                                      <m:ctrlPr>
                                        <a:rPr lang="en-US" i="1" dirty="0" smtClean="0">
                                          <a:latin typeface="Cambria Math" panose="02040503050406030204" pitchFamily="18" charset="0"/>
                                        </a:rPr>
                                      </m:ctrlPr>
                                    </m:accPr>
                                    <m:e>
                                      <m:r>
                                        <a:rPr lang="en-US" i="1" dirty="0" smtClean="0">
                                          <a:latin typeface="Cambria Math" panose="02040503050406030204" pitchFamily="18" charset="0"/>
                                        </a:rPr>
                                        <m:t>𝑦</m:t>
                                      </m:r>
                                    </m:e>
                                  </m:acc>
                                </m:e>
                              </m:d>
                            </m:e>
                            <m:sup>
                              <m:r>
                                <a:rPr lang="en-US" i="1" dirty="0" smtClean="0">
                                  <a:latin typeface="Cambria Math" panose="02040503050406030204" pitchFamily="18" charset="0"/>
                                </a:rPr>
                                <m:t>2</m:t>
                              </m:r>
                            </m:sup>
                          </m:sSup>
                        </m:e>
                      </m:nary>
                    </m:oMath>
                  </m:oMathPara>
                </a14:m>
                <a:endParaRPr lang="en-US" dirty="0"/>
              </a:p>
              <a:p>
                <a:pPr marL="0" indent="0">
                  <a:buNone/>
                </a:pPr>
                <a:r>
                  <a:rPr lang="en-US" dirty="0"/>
                  <a:t>          as the cross-product terms add to zero. We re-write this as</a:t>
                </a:r>
              </a:p>
              <a:p>
                <a:pPr marL="0" indent="0" algn="ctr">
                  <a:buNone/>
                </a:pPr>
                <a:r>
                  <a:rPr lang="en-US" dirty="0"/>
                  <a:t>	SST = SSE + SSR (we want SSR/SST approaches as close as  1)</a:t>
                </a:r>
              </a:p>
              <a:p>
                <a:pPr marL="0" indent="0">
                  <a:buNone/>
                </a:pPr>
                <a:r>
                  <a:rPr lang="en-US" dirty="0"/>
                  <a:t>         interpreting SST as the total variation without the knowledge of </a:t>
                </a:r>
                <a:r>
                  <a:rPr lang="en-US" i="1" dirty="0"/>
                  <a:t>x</a:t>
                </a:r>
                <a:r>
                  <a:rPr lang="en-US" dirty="0"/>
                  <a:t>;  SSE as the total variation after the introduction of x   and  SSR as the difference between SST and SSE, the total variation explained through the knowledge of x.</a:t>
                </a:r>
              </a:p>
            </p:txBody>
          </p:sp>
        </mc:Choice>
        <mc:Fallback xmlns="">
          <p:sp>
            <p:nvSpPr>
              <p:cNvPr id="3" name="Content Placeholder 2">
                <a:extLst>
                  <a:ext uri="{FF2B5EF4-FFF2-40B4-BE49-F238E27FC236}">
                    <a16:creationId xmlns:a16="http://schemas.microsoft.com/office/drawing/2014/main" id="{824BEF08-D561-4AFC-9291-2FB31928B8E8}"/>
                  </a:ext>
                </a:extLst>
              </p:cNvPr>
              <p:cNvSpPr>
                <a:spLocks noGrp="1" noRot="1" noChangeAspect="1" noMove="1" noResize="1" noEditPoints="1" noAdjustHandles="1" noChangeArrowheads="1" noChangeShapeType="1" noTextEdit="1"/>
              </p:cNvSpPr>
              <p:nvPr>
                <p:ph idx="1"/>
              </p:nvPr>
            </p:nvSpPr>
            <p:spPr>
              <a:xfrm>
                <a:off x="1484310" y="589937"/>
                <a:ext cx="10018713" cy="6105832"/>
              </a:xfrm>
              <a:blipFill>
                <a:blip r:embed="rId2"/>
                <a:stretch>
                  <a:fillRect l="-886"/>
                </a:stretch>
              </a:blipFill>
            </p:spPr>
            <p:txBody>
              <a:bodyPr/>
              <a:lstStyle/>
              <a:p>
                <a:r>
                  <a:rPr lang="en-US">
                    <a:noFill/>
                  </a:rPr>
                  <a:t> </a:t>
                </a:r>
              </a:p>
            </p:txBody>
          </p:sp>
        </mc:Fallback>
      </mc:AlternateContent>
    </p:spTree>
    <p:extLst>
      <p:ext uri="{BB962C8B-B14F-4D97-AF65-F5344CB8AC3E}">
        <p14:creationId xmlns:p14="http://schemas.microsoft.com/office/powerpoint/2010/main" val="30144661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315496-1390-4C5D-9995-372C610F15C2}"/>
              </a:ext>
            </a:extLst>
          </p:cNvPr>
          <p:cNvSpPr>
            <a:spLocks noGrp="1"/>
          </p:cNvSpPr>
          <p:nvPr>
            <p:ph type="title"/>
          </p:nvPr>
        </p:nvSpPr>
        <p:spPr>
          <a:xfrm>
            <a:off x="1376156" y="-71284"/>
            <a:ext cx="10018713" cy="582561"/>
          </a:xfrm>
        </p:spPr>
        <p:txBody>
          <a:bodyPr>
            <a:normAutofit fontScale="90000"/>
          </a:bodyPr>
          <a:lstStyle/>
          <a:p>
            <a:r>
              <a:rPr lang="en-US" dirty="0"/>
              <a:t>Coefficient of Determination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F46AD9B-9C36-4B22-92AD-FD4CA3A162F7}"/>
                  </a:ext>
                </a:extLst>
              </p:cNvPr>
              <p:cNvSpPr>
                <a:spLocks noGrp="1"/>
              </p:cNvSpPr>
              <p:nvPr>
                <p:ph idx="1"/>
              </p:nvPr>
            </p:nvSpPr>
            <p:spPr>
              <a:xfrm>
                <a:off x="1484310" y="668595"/>
                <a:ext cx="10018713" cy="5997676"/>
              </a:xfrm>
            </p:spPr>
            <p:txBody>
              <a:bodyPr>
                <a:normAutofit lnSpcReduction="10000"/>
              </a:bodyPr>
              <a:lstStyle/>
              <a:p>
                <a:r>
                  <a:rPr lang="en-US" dirty="0"/>
                  <a:t>This decomposition allows us to define a first measure of performance for the linear regression model, the Coefficient of Determination.</a:t>
                </a:r>
              </a:p>
              <a:p>
                <a:endParaRPr lang="en-US" dirty="0"/>
              </a:p>
              <a:p>
                <a:r>
                  <a:rPr lang="en-US" b="1" dirty="0"/>
                  <a:t>Definition</a:t>
                </a:r>
                <a:r>
                  <a:rPr lang="en-US" dirty="0"/>
                  <a:t> - The </a:t>
                </a:r>
                <a:r>
                  <a:rPr lang="en-US" b="1" dirty="0"/>
                  <a:t>Coefficient of Determination</a:t>
                </a:r>
                <a:r>
                  <a:rPr lang="en-US" dirty="0"/>
                  <a:t>, denoted by the symbol </a:t>
                </a:r>
                <a14:m>
                  <m:oMath xmlns:m="http://schemas.openxmlformats.org/officeDocument/2006/math">
                    <m:sSup>
                      <m:sSupPr>
                        <m:ctrlPr>
                          <a:rPr lang="en-US" i="1" smtClean="0">
                            <a:latin typeface="Cambria Math" panose="02040503050406030204" pitchFamily="18" charset="0"/>
                          </a:rPr>
                        </m:ctrlPr>
                      </m:sSupPr>
                      <m:e>
                        <m:r>
                          <a:rPr lang="en-US" i="1" smtClean="0">
                            <a:latin typeface="Cambria Math" panose="02040503050406030204" pitchFamily="18" charset="0"/>
                          </a:rPr>
                          <m:t>𝑅</m:t>
                        </m:r>
                      </m:e>
                      <m:sup>
                        <m:r>
                          <a:rPr lang="en-US" i="1" smtClean="0">
                            <a:latin typeface="Cambria Math" panose="02040503050406030204" pitchFamily="18" charset="0"/>
                          </a:rPr>
                          <m:t>2</m:t>
                        </m:r>
                      </m:sup>
                    </m:sSup>
                  </m:oMath>
                </a14:m>
                <a:r>
                  <a:rPr lang="en-US" dirty="0"/>
                  <a:t>, and referred to as 'R-square' is defined as</a:t>
                </a:r>
              </a:p>
              <a:p>
                <a:endParaRPr lang="en-US" dirty="0"/>
              </a:p>
              <a:p>
                <a:pPr marL="0" indent="0" algn="ctr">
                  <a:buNone/>
                </a:pPr>
                <a14:m>
                  <m:oMath xmlns:m="http://schemas.openxmlformats.org/officeDocument/2006/math">
                    <m:sSup>
                      <m:sSupPr>
                        <m:ctrlPr>
                          <a:rPr lang="en-US" i="1" smtClean="0">
                            <a:latin typeface="Cambria Math" panose="02040503050406030204" pitchFamily="18" charset="0"/>
                          </a:rPr>
                        </m:ctrlPr>
                      </m:sSupPr>
                      <m:e>
                        <m:r>
                          <a:rPr lang="en-US" i="1" smtClean="0">
                            <a:latin typeface="Cambria Math" panose="02040503050406030204" pitchFamily="18" charset="0"/>
                          </a:rPr>
                          <m:t>𝑅</m:t>
                        </m:r>
                      </m:e>
                      <m:sup>
                        <m:r>
                          <a:rPr lang="en-US" i="1" smtClean="0">
                            <a:latin typeface="Cambria Math" panose="02040503050406030204" pitchFamily="18" charset="0"/>
                          </a:rPr>
                          <m:t>2</m:t>
                        </m:r>
                      </m:sup>
                    </m:sSup>
                    <m:r>
                      <a:rPr lang="en-US" i="1" smtClean="0">
                        <a:latin typeface="Cambria Math" panose="02040503050406030204" pitchFamily="18" charset="0"/>
                      </a:rPr>
                      <m:t> </m:t>
                    </m:r>
                  </m:oMath>
                </a14:m>
                <a:r>
                  <a:rPr lang="en-US" dirty="0"/>
                  <a:t>= </a:t>
                </a:r>
                <a14:m>
                  <m:oMath xmlns:m="http://schemas.openxmlformats.org/officeDocument/2006/math">
                    <m:f>
                      <m:fPr>
                        <m:ctrlPr>
                          <a:rPr lang="en-US" i="1" dirty="0">
                            <a:latin typeface="Cambria Math" panose="02040503050406030204" pitchFamily="18" charset="0"/>
                          </a:rPr>
                        </m:ctrlPr>
                      </m:fPr>
                      <m:num>
                        <m:r>
                          <a:rPr lang="en-US" i="1" dirty="0">
                            <a:latin typeface="Cambria Math" panose="02040503050406030204" pitchFamily="18" charset="0"/>
                          </a:rPr>
                          <m:t>𝑆𝑆𝑅</m:t>
                        </m:r>
                      </m:num>
                      <m:den>
                        <m:r>
                          <a:rPr lang="en-US" i="1" dirty="0">
                            <a:latin typeface="Cambria Math" panose="02040503050406030204" pitchFamily="18" charset="0"/>
                          </a:rPr>
                          <m:t>𝑆𝑆𝑇</m:t>
                        </m:r>
                      </m:den>
                    </m:f>
                  </m:oMath>
                </a14:m>
                <a:endParaRPr lang="en-US" dirty="0"/>
              </a:p>
              <a:p>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𝑅</m:t>
                        </m:r>
                      </m:e>
                      <m:sup>
                        <m:r>
                          <a:rPr lang="en-US" i="1">
                            <a:latin typeface="Cambria Math" panose="02040503050406030204" pitchFamily="18" charset="0"/>
                          </a:rPr>
                          <m:t>2</m:t>
                        </m:r>
                      </m:sup>
                    </m:sSup>
                  </m:oMath>
                </a14:m>
                <a:r>
                  <a:rPr lang="en-US" dirty="0"/>
                  <a:t> is a very useful measurement of the model's performance: it is the proportion of variability explained by the regression line. Its value is always between 0 and 1. In the extreme case when the regression line fits the data perfectly, we have SSE = 0 and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𝑅</m:t>
                        </m:r>
                      </m:e>
                      <m:sup>
                        <m:r>
                          <a:rPr lang="en-US" i="1">
                            <a:latin typeface="Cambria Math" panose="02040503050406030204" pitchFamily="18" charset="0"/>
                          </a:rPr>
                          <m:t>2</m:t>
                        </m:r>
                      </m:sup>
                    </m:sSup>
                  </m:oMath>
                </a14:m>
                <a:r>
                  <a:rPr lang="en-US" dirty="0"/>
                  <a:t> =1. In the other extreme case, when the regression line provides no information about the response, we have SSR = 0 and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𝑅</m:t>
                        </m:r>
                      </m:e>
                      <m:sup>
                        <m:r>
                          <a:rPr lang="en-US" i="1">
                            <a:latin typeface="Cambria Math" panose="02040503050406030204" pitchFamily="18" charset="0"/>
                          </a:rPr>
                          <m:t>2</m:t>
                        </m:r>
                      </m:sup>
                    </m:sSup>
                  </m:oMath>
                </a14:m>
                <a:r>
                  <a:rPr lang="en-US" dirty="0"/>
                  <a:t> = 0. Values of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𝑅</m:t>
                        </m:r>
                      </m:e>
                      <m:sup>
                        <m:r>
                          <a:rPr lang="en-US" i="1">
                            <a:latin typeface="Cambria Math" panose="02040503050406030204" pitchFamily="18" charset="0"/>
                          </a:rPr>
                          <m:t>2</m:t>
                        </m:r>
                      </m:sup>
                    </m:sSup>
                  </m:oMath>
                </a14:m>
                <a:r>
                  <a:rPr lang="en-US" dirty="0"/>
                  <a:t> closer to 1 imply, other things being equal, a better fit. </a:t>
                </a:r>
              </a:p>
            </p:txBody>
          </p:sp>
        </mc:Choice>
        <mc:Fallback xmlns="">
          <p:sp>
            <p:nvSpPr>
              <p:cNvPr id="3" name="Content Placeholder 2">
                <a:extLst>
                  <a:ext uri="{FF2B5EF4-FFF2-40B4-BE49-F238E27FC236}">
                    <a16:creationId xmlns:a16="http://schemas.microsoft.com/office/drawing/2014/main" id="{4F46AD9B-9C36-4B22-92AD-FD4CA3A162F7}"/>
                  </a:ext>
                </a:extLst>
              </p:cNvPr>
              <p:cNvSpPr>
                <a:spLocks noGrp="1" noRot="1" noChangeAspect="1" noMove="1" noResize="1" noEditPoints="1" noAdjustHandles="1" noChangeArrowheads="1" noChangeShapeType="1" noTextEdit="1"/>
              </p:cNvSpPr>
              <p:nvPr>
                <p:ph idx="1"/>
              </p:nvPr>
            </p:nvSpPr>
            <p:spPr>
              <a:xfrm>
                <a:off x="1484310" y="668595"/>
                <a:ext cx="10018713" cy="5997676"/>
              </a:xfrm>
              <a:blipFill>
                <a:blip r:embed="rId2"/>
                <a:stretch>
                  <a:fillRect l="-1521" t="-610"/>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A3CD3C69-287C-4F1A-9747-4C9ADF598F62}"/>
              </a:ext>
            </a:extLst>
          </p:cNvPr>
          <p:cNvSpPr txBox="1"/>
          <p:nvPr/>
        </p:nvSpPr>
        <p:spPr>
          <a:xfrm>
            <a:off x="3048000" y="3148469"/>
            <a:ext cx="6096000" cy="369332"/>
          </a:xfrm>
          <a:prstGeom prst="rect">
            <a:avLst/>
          </a:prstGeom>
          <a:noFill/>
        </p:spPr>
        <p:txBody>
          <a:bodyPr wrap="square">
            <a:spAutoFit/>
          </a:bodyPr>
          <a:lstStyle/>
          <a:p>
            <a:r>
              <a:rPr lang="en-US" dirty="0"/>
              <a:t>Analysis of Variance</a:t>
            </a:r>
          </a:p>
        </p:txBody>
      </p:sp>
    </p:spTree>
    <p:extLst>
      <p:ext uri="{BB962C8B-B14F-4D97-AF65-F5344CB8AC3E}">
        <p14:creationId xmlns:p14="http://schemas.microsoft.com/office/powerpoint/2010/main" val="17970152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F0864B-9A3B-46FE-A5C4-F72362187B2E}"/>
              </a:ext>
            </a:extLst>
          </p:cNvPr>
          <p:cNvSpPr>
            <a:spLocks noGrp="1"/>
          </p:cNvSpPr>
          <p:nvPr>
            <p:ph type="title"/>
          </p:nvPr>
        </p:nvSpPr>
        <p:spPr>
          <a:xfrm>
            <a:off x="1484310" y="0"/>
            <a:ext cx="10018713" cy="553065"/>
          </a:xfrm>
        </p:spPr>
        <p:txBody>
          <a:bodyPr>
            <a:normAutofit fontScale="90000"/>
          </a:bodyPr>
          <a:lstStyle/>
          <a:p>
            <a:r>
              <a:rPr lang="en-US" dirty="0"/>
              <a:t>Analysis of Variance</a:t>
            </a:r>
          </a:p>
        </p:txBody>
      </p:sp>
      <p:sp>
        <p:nvSpPr>
          <p:cNvPr id="3" name="Content Placeholder 2">
            <a:extLst>
              <a:ext uri="{FF2B5EF4-FFF2-40B4-BE49-F238E27FC236}">
                <a16:creationId xmlns:a16="http://schemas.microsoft.com/office/drawing/2014/main" id="{E7214E65-057E-49BA-89E6-4C9427467B89}"/>
              </a:ext>
            </a:extLst>
          </p:cNvPr>
          <p:cNvSpPr>
            <a:spLocks noGrp="1"/>
          </p:cNvSpPr>
          <p:nvPr>
            <p:ph idx="1"/>
          </p:nvPr>
        </p:nvSpPr>
        <p:spPr>
          <a:xfrm>
            <a:off x="1484310" y="766917"/>
            <a:ext cx="10018713" cy="4650658"/>
          </a:xfrm>
        </p:spPr>
        <p:txBody>
          <a:bodyPr/>
          <a:lstStyle/>
          <a:p>
            <a:r>
              <a:rPr lang="en-US" dirty="0"/>
              <a:t>The calculations above permit us to compile a summary account of the variability of the responses, usually referred to as the </a:t>
            </a:r>
            <a:r>
              <a:rPr lang="en-US" i="1" dirty="0"/>
              <a:t>Analysis of Variance</a:t>
            </a:r>
            <a:r>
              <a:rPr lang="en-US" dirty="0"/>
              <a:t> or ANOVA table:</a:t>
            </a:r>
          </a:p>
          <a:p>
            <a:pPr marL="0" indent="0" algn="l">
              <a:buNone/>
            </a:pPr>
            <a:r>
              <a:rPr lang="en-US" sz="1800" b="0" i="0" u="none" strike="noStrike" baseline="0" dirty="0">
                <a:latin typeface="CMR12"/>
              </a:rPr>
              <a:t>                                                                          ANOVA Table</a:t>
            </a:r>
          </a:p>
          <a:p>
            <a:pPr marL="0" indent="0" algn="l">
              <a:buNone/>
            </a:pPr>
            <a:r>
              <a:rPr lang="en-US" sz="1800" dirty="0">
                <a:latin typeface="CMR12"/>
              </a:rPr>
              <a:t>                             </a:t>
            </a:r>
            <a:r>
              <a:rPr lang="en-US" sz="1800" b="0" i="0" u="none" strike="noStrike" baseline="0" dirty="0">
                <a:latin typeface="CMR12"/>
              </a:rPr>
              <a:t> Source                 Sum of Squares                   </a:t>
            </a:r>
            <a:r>
              <a:rPr lang="en-US" sz="1800" b="0" i="0" u="none" strike="noStrike" baseline="0" dirty="0">
                <a:latin typeface="CMMI12"/>
              </a:rPr>
              <a:t>df                         </a:t>
            </a:r>
            <a:r>
              <a:rPr lang="en-US" sz="1800" b="0" i="0" u="none" strike="noStrike" baseline="0" dirty="0">
                <a:latin typeface="CMR12"/>
              </a:rPr>
              <a:t>Mean Square</a:t>
            </a:r>
          </a:p>
          <a:p>
            <a:pPr marL="0" indent="0" algn="l">
              <a:buNone/>
            </a:pPr>
            <a:r>
              <a:rPr lang="en-US" sz="1800" b="0" i="0" u="none" strike="noStrike" baseline="0" dirty="0">
                <a:latin typeface="CMR12"/>
              </a:rPr>
              <a:t>                         Regression                        SST                               1                        Regression MS</a:t>
            </a:r>
          </a:p>
          <a:p>
            <a:pPr marL="0" indent="0" algn="l">
              <a:buNone/>
            </a:pPr>
            <a:r>
              <a:rPr lang="en-US" sz="1800" b="0" i="0" u="none" strike="noStrike" baseline="0" dirty="0">
                <a:latin typeface="CMR12"/>
              </a:rPr>
              <a:t>                         Error                                  SSE                                n-2                    MSE</a:t>
            </a:r>
          </a:p>
          <a:p>
            <a:pPr algn="l"/>
            <a:r>
              <a:rPr lang="en-US" sz="1800" b="0" i="0" u="none" strike="noStrike" baseline="0" dirty="0">
                <a:latin typeface="CMR12"/>
              </a:rPr>
              <a:t>                    Total                                  SST                                n-1</a:t>
            </a:r>
            <a:endParaRPr lang="en-US" dirty="0"/>
          </a:p>
        </p:txBody>
      </p:sp>
    </p:spTree>
    <p:extLst>
      <p:ext uri="{BB962C8B-B14F-4D97-AF65-F5344CB8AC3E}">
        <p14:creationId xmlns:p14="http://schemas.microsoft.com/office/powerpoint/2010/main" val="34358742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66664A-5629-4455-8C0F-D634795697C3}"/>
              </a:ext>
            </a:extLst>
          </p:cNvPr>
          <p:cNvSpPr>
            <a:spLocks noGrp="1"/>
          </p:cNvSpPr>
          <p:nvPr>
            <p:ph type="title"/>
          </p:nvPr>
        </p:nvSpPr>
        <p:spPr>
          <a:xfrm>
            <a:off x="1385989" y="0"/>
            <a:ext cx="10018713" cy="592394"/>
          </a:xfrm>
        </p:spPr>
        <p:txBody>
          <a:bodyPr>
            <a:normAutofit fontScale="90000"/>
          </a:bodyPr>
          <a:lstStyle/>
          <a:p>
            <a:r>
              <a:rPr lang="en-US" dirty="0"/>
              <a:t>The Correlation Coefficient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66BB2CC-E136-4250-900B-FD7BB87F05FD}"/>
                  </a:ext>
                </a:extLst>
              </p:cNvPr>
              <p:cNvSpPr>
                <a:spLocks noGrp="1"/>
              </p:cNvSpPr>
              <p:nvPr>
                <p:ph idx="1"/>
              </p:nvPr>
            </p:nvSpPr>
            <p:spPr>
              <a:xfrm>
                <a:off x="1385989" y="1288025"/>
                <a:ext cx="10018713" cy="4739149"/>
              </a:xfrm>
            </p:spPr>
            <p:txBody>
              <a:bodyPr>
                <a:normAutofit fontScale="92500" lnSpcReduction="20000"/>
              </a:bodyPr>
              <a:lstStyle/>
              <a:p>
                <a:r>
                  <a:rPr lang="en-US" dirty="0"/>
                  <a:t>At the end of the </a:t>
                </a:r>
                <a14:m>
                  <m:oMath xmlns:m="http://schemas.openxmlformats.org/officeDocument/2006/math">
                    <m:r>
                      <a:rPr lang="en-US" i="1">
                        <a:latin typeface="Cambria Math" panose="02040503050406030204" pitchFamily="18" charset="0"/>
                      </a:rPr>
                      <m:t>𝑋𝐼</m:t>
                    </m:r>
                    <m:sSup>
                      <m:sSupPr>
                        <m:ctrlPr>
                          <a:rPr lang="en-US" i="1">
                            <a:latin typeface="Cambria Math" panose="02040503050406030204" pitchFamily="18" charset="0"/>
                          </a:rPr>
                        </m:ctrlPr>
                      </m:sSupPr>
                      <m:e>
                        <m:r>
                          <a:rPr lang="en-US" i="1">
                            <a:latin typeface="Cambria Math" panose="02040503050406030204" pitchFamily="18" charset="0"/>
                          </a:rPr>
                          <m:t>𝑋</m:t>
                        </m:r>
                      </m:e>
                      <m:sup>
                        <m:r>
                          <a:rPr lang="en-US" i="1">
                            <a:latin typeface="Cambria Math" panose="02040503050406030204" pitchFamily="18" charset="0"/>
                          </a:rPr>
                          <m:t>𝑡h</m:t>
                        </m:r>
                      </m:sup>
                    </m:sSup>
                  </m:oMath>
                </a14:m>
                <a:r>
                  <a:rPr lang="en-US" dirty="0"/>
                  <a:t> Century, Pearson introduced a measure of linear association between two variables, the Correlation Coefficient. It is defined as</a:t>
                </a:r>
              </a:p>
              <a:p>
                <a:endParaRPr lang="en-US" dirty="0"/>
              </a:p>
              <a:p>
                <a:pPr marL="0" indent="0">
                  <a:buNone/>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𝑟</m:t>
                      </m:r>
                      <m:r>
                        <a:rPr lang="en-US" i="1" smtClean="0">
                          <a:latin typeface="Cambria Math" panose="02040503050406030204" pitchFamily="18" charset="0"/>
                        </a:rPr>
                        <m:t>=</m:t>
                      </m:r>
                      <m:f>
                        <m:fPr>
                          <m:ctrlPr>
                            <a:rPr lang="en-US" i="1" smtClean="0">
                              <a:latin typeface="Cambria Math" panose="02040503050406030204" pitchFamily="18" charset="0"/>
                            </a:rPr>
                          </m:ctrlPr>
                        </m:fPr>
                        <m:num>
                          <m:nary>
                            <m:naryPr>
                              <m:chr m:val="∑"/>
                              <m:ctrlPr>
                                <a:rPr lang="en-US" i="1" smtClean="0">
                                  <a:latin typeface="Cambria Math" panose="02040503050406030204" pitchFamily="18" charset="0"/>
                                </a:rPr>
                              </m:ctrlPr>
                            </m:naryPr>
                            <m:sub>
                              <m:r>
                                <a:rPr lang="en-US" i="1" smtClean="0">
                                  <a:latin typeface="Cambria Math" panose="02040503050406030204" pitchFamily="18" charset="0"/>
                                </a:rPr>
                                <m:t>𝑖</m:t>
                              </m:r>
                              <m:r>
                                <a:rPr lang="en-US" i="1" smtClean="0">
                                  <a:latin typeface="Cambria Math" panose="02040503050406030204" pitchFamily="18" charset="0"/>
                                </a:rPr>
                                <m:t>=1</m:t>
                              </m:r>
                            </m:sub>
                            <m:sup>
                              <m:r>
                                <a:rPr lang="en-US" i="1" smtClean="0">
                                  <a:latin typeface="Cambria Math" panose="02040503050406030204" pitchFamily="18" charset="0"/>
                                </a:rPr>
                                <m:t>𝑛</m:t>
                              </m:r>
                            </m:sup>
                            <m:e>
                              <m:d>
                                <m:dPr>
                                  <m:ctrlPr>
                                    <a:rPr lang="en-US" i="1" smtClean="0">
                                      <a:latin typeface="Cambria Math" panose="02040503050406030204" pitchFamily="18" charset="0"/>
                                    </a:rPr>
                                  </m:ctrlPr>
                                </m:dPr>
                                <m:e>
                                  <m:sSub>
                                    <m:sSubPr>
                                      <m:ctrlPr>
                                        <a:rPr lang="en-US" i="1" smtClean="0">
                                          <a:latin typeface="Cambria Math" panose="02040503050406030204" pitchFamily="18" charset="0"/>
                                        </a:rPr>
                                      </m:ctrlPr>
                                    </m:sSubPr>
                                    <m:e>
                                      <m:r>
                                        <a:rPr lang="en-US" i="1" smtClean="0">
                                          <a:latin typeface="Cambria Math" panose="02040503050406030204" pitchFamily="18" charset="0"/>
                                        </a:rPr>
                                        <m:t>𝑥</m:t>
                                      </m:r>
                                    </m:e>
                                    <m:sub>
                                      <m:r>
                                        <a:rPr lang="en-US" i="1" smtClean="0">
                                          <a:latin typeface="Cambria Math" panose="02040503050406030204" pitchFamily="18" charset="0"/>
                                        </a:rPr>
                                        <m:t>𝑖</m:t>
                                      </m:r>
                                    </m:sub>
                                  </m:sSub>
                                  <m:r>
                                    <a:rPr lang="en-US" i="1" smtClean="0">
                                      <a:latin typeface="Cambria Math" panose="02040503050406030204" pitchFamily="18" charset="0"/>
                                    </a:rPr>
                                    <m:t>−</m:t>
                                  </m:r>
                                  <m:acc>
                                    <m:accPr>
                                      <m:chr m:val="̅"/>
                                      <m:ctrlPr>
                                        <a:rPr lang="en-US" i="1" smtClean="0">
                                          <a:latin typeface="Cambria Math" panose="02040503050406030204" pitchFamily="18" charset="0"/>
                                        </a:rPr>
                                      </m:ctrlPr>
                                    </m:accPr>
                                    <m:e>
                                      <m:r>
                                        <a:rPr lang="en-US" i="1" smtClean="0">
                                          <a:latin typeface="Cambria Math" panose="02040503050406030204" pitchFamily="18" charset="0"/>
                                        </a:rPr>
                                        <m:t>𝑥</m:t>
                                      </m:r>
                                    </m:e>
                                  </m:acc>
                                </m:e>
                              </m:d>
                              <m:d>
                                <m:dPr>
                                  <m:ctrlPr>
                                    <a:rPr lang="en-US" i="1" smtClean="0">
                                      <a:latin typeface="Cambria Math" panose="02040503050406030204" pitchFamily="18" charset="0"/>
                                    </a:rPr>
                                  </m:ctrlPr>
                                </m:dPr>
                                <m:e>
                                  <m:sSub>
                                    <m:sSubPr>
                                      <m:ctrlPr>
                                        <a:rPr lang="en-US" i="1" smtClean="0">
                                          <a:latin typeface="Cambria Math" panose="02040503050406030204" pitchFamily="18" charset="0"/>
                                        </a:rPr>
                                      </m:ctrlPr>
                                    </m:sSubPr>
                                    <m:e>
                                      <m:r>
                                        <a:rPr lang="en-US" i="1" smtClean="0">
                                          <a:latin typeface="Cambria Math" panose="02040503050406030204" pitchFamily="18" charset="0"/>
                                        </a:rPr>
                                        <m:t>𝑦</m:t>
                                      </m:r>
                                    </m:e>
                                    <m:sub>
                                      <m:r>
                                        <a:rPr lang="en-US" i="1" smtClean="0">
                                          <a:latin typeface="Cambria Math" panose="02040503050406030204" pitchFamily="18" charset="0"/>
                                        </a:rPr>
                                        <m:t>𝑖</m:t>
                                      </m:r>
                                    </m:sub>
                                  </m:sSub>
                                  <m:r>
                                    <a:rPr lang="en-US" i="1" smtClean="0">
                                      <a:latin typeface="Cambria Math" panose="02040503050406030204" pitchFamily="18" charset="0"/>
                                    </a:rPr>
                                    <m:t>−</m:t>
                                  </m:r>
                                  <m:acc>
                                    <m:accPr>
                                      <m:chr m:val="̅"/>
                                      <m:ctrlPr>
                                        <a:rPr lang="en-US" i="1" smtClean="0">
                                          <a:latin typeface="Cambria Math" panose="02040503050406030204" pitchFamily="18" charset="0"/>
                                        </a:rPr>
                                      </m:ctrlPr>
                                    </m:accPr>
                                    <m:e>
                                      <m:r>
                                        <a:rPr lang="en-US" i="1" smtClean="0">
                                          <a:latin typeface="Cambria Math" panose="02040503050406030204" pitchFamily="18" charset="0"/>
                                        </a:rPr>
                                        <m:t>𝑦</m:t>
                                      </m:r>
                                    </m:e>
                                  </m:acc>
                                </m:e>
                              </m:d>
                            </m:e>
                          </m:nary>
                        </m:num>
                        <m:den>
                          <m:rad>
                            <m:radPr>
                              <m:degHide m:val="on"/>
                              <m:ctrlPr>
                                <a:rPr lang="en-US" i="1" smtClean="0">
                                  <a:latin typeface="Cambria Math" panose="02040503050406030204" pitchFamily="18" charset="0"/>
                                </a:rPr>
                              </m:ctrlPr>
                            </m:radPr>
                            <m:deg/>
                            <m:e>
                              <m:nary>
                                <m:naryPr>
                                  <m:chr m:val="∑"/>
                                  <m:ctrlPr>
                                    <a:rPr lang="en-US" i="1" smtClean="0">
                                      <a:latin typeface="Cambria Math" panose="02040503050406030204" pitchFamily="18" charset="0"/>
                                    </a:rPr>
                                  </m:ctrlPr>
                                </m:naryPr>
                                <m:sub>
                                  <m:r>
                                    <a:rPr lang="en-US" i="1" smtClean="0">
                                      <a:latin typeface="Cambria Math" panose="02040503050406030204" pitchFamily="18" charset="0"/>
                                    </a:rPr>
                                    <m:t>𝑖</m:t>
                                  </m:r>
                                  <m:r>
                                    <a:rPr lang="en-US" i="1" smtClean="0">
                                      <a:latin typeface="Cambria Math" panose="02040503050406030204" pitchFamily="18" charset="0"/>
                                    </a:rPr>
                                    <m:t>=1</m:t>
                                  </m:r>
                                </m:sub>
                                <m:sup>
                                  <m:r>
                                    <a:rPr lang="en-US" i="1" smtClean="0">
                                      <a:latin typeface="Cambria Math" panose="02040503050406030204" pitchFamily="18" charset="0"/>
                                    </a:rPr>
                                    <m:t>𝑛</m:t>
                                  </m:r>
                                </m:sup>
                                <m:e>
                                  <m:sSup>
                                    <m:sSupPr>
                                      <m:ctrlPr>
                                        <a:rPr lang="en-US" i="1" smtClean="0">
                                          <a:latin typeface="Cambria Math" panose="02040503050406030204" pitchFamily="18" charset="0"/>
                                        </a:rPr>
                                      </m:ctrlPr>
                                    </m:sSupPr>
                                    <m:e>
                                      <m:d>
                                        <m:dPr>
                                          <m:ctrlPr>
                                            <a:rPr lang="en-US" i="1" smtClean="0">
                                              <a:latin typeface="Cambria Math" panose="02040503050406030204" pitchFamily="18" charset="0"/>
                                            </a:rPr>
                                          </m:ctrlPr>
                                        </m:dPr>
                                        <m:e>
                                          <m:sSub>
                                            <m:sSubPr>
                                              <m:ctrlPr>
                                                <a:rPr lang="en-US" i="1" smtClean="0">
                                                  <a:latin typeface="Cambria Math" panose="02040503050406030204" pitchFamily="18" charset="0"/>
                                                </a:rPr>
                                              </m:ctrlPr>
                                            </m:sSubPr>
                                            <m:e>
                                              <m:r>
                                                <a:rPr lang="en-US" i="1" smtClean="0">
                                                  <a:latin typeface="Cambria Math" panose="02040503050406030204" pitchFamily="18" charset="0"/>
                                                </a:rPr>
                                                <m:t>𝑥</m:t>
                                              </m:r>
                                            </m:e>
                                            <m:sub>
                                              <m:r>
                                                <a:rPr lang="en-US" i="1" smtClean="0">
                                                  <a:latin typeface="Cambria Math" panose="02040503050406030204" pitchFamily="18" charset="0"/>
                                                </a:rPr>
                                                <m:t>𝑖</m:t>
                                              </m:r>
                                            </m:sub>
                                          </m:sSub>
                                          <m:r>
                                            <a:rPr lang="en-US" i="1" smtClean="0">
                                              <a:latin typeface="Cambria Math" panose="02040503050406030204" pitchFamily="18" charset="0"/>
                                            </a:rPr>
                                            <m:t>−</m:t>
                                          </m:r>
                                          <m:acc>
                                            <m:accPr>
                                              <m:chr m:val="̅"/>
                                              <m:ctrlPr>
                                                <a:rPr lang="en-US" i="1" smtClean="0">
                                                  <a:latin typeface="Cambria Math" panose="02040503050406030204" pitchFamily="18" charset="0"/>
                                                </a:rPr>
                                              </m:ctrlPr>
                                            </m:accPr>
                                            <m:e>
                                              <m:r>
                                                <a:rPr lang="en-US" i="1" smtClean="0">
                                                  <a:latin typeface="Cambria Math" panose="02040503050406030204" pitchFamily="18" charset="0"/>
                                                </a:rPr>
                                                <m:t>𝑥</m:t>
                                              </m:r>
                                            </m:e>
                                          </m:acc>
                                        </m:e>
                                      </m:d>
                                    </m:e>
                                    <m:sup>
                                      <m:r>
                                        <a:rPr lang="en-US" i="1" smtClean="0">
                                          <a:latin typeface="Cambria Math" panose="02040503050406030204" pitchFamily="18" charset="0"/>
                                        </a:rPr>
                                        <m:t>2</m:t>
                                      </m:r>
                                    </m:sup>
                                  </m:sSup>
                                  <m:nary>
                                    <m:naryPr>
                                      <m:chr m:val="∑"/>
                                      <m:ctrlPr>
                                        <a:rPr lang="en-US" i="1" smtClean="0">
                                          <a:latin typeface="Cambria Math" panose="02040503050406030204" pitchFamily="18" charset="0"/>
                                        </a:rPr>
                                      </m:ctrlPr>
                                    </m:naryPr>
                                    <m:sub>
                                      <m:r>
                                        <a:rPr lang="en-US" i="1" smtClean="0">
                                          <a:latin typeface="Cambria Math" panose="02040503050406030204" pitchFamily="18" charset="0"/>
                                        </a:rPr>
                                        <m:t>𝑖</m:t>
                                      </m:r>
                                      <m:r>
                                        <a:rPr lang="en-US" i="1" smtClean="0">
                                          <a:latin typeface="Cambria Math" panose="02040503050406030204" pitchFamily="18" charset="0"/>
                                        </a:rPr>
                                        <m:t>=1</m:t>
                                      </m:r>
                                    </m:sub>
                                    <m:sup>
                                      <m:r>
                                        <a:rPr lang="en-US" i="1" smtClean="0">
                                          <a:latin typeface="Cambria Math" panose="02040503050406030204" pitchFamily="18" charset="0"/>
                                        </a:rPr>
                                        <m:t>𝑛</m:t>
                                      </m:r>
                                    </m:sup>
                                    <m:e>
                                      <m:sSup>
                                        <m:sSupPr>
                                          <m:ctrlPr>
                                            <a:rPr lang="en-US" i="1" smtClean="0">
                                              <a:latin typeface="Cambria Math" panose="02040503050406030204" pitchFamily="18" charset="0"/>
                                            </a:rPr>
                                          </m:ctrlPr>
                                        </m:sSupPr>
                                        <m:e>
                                          <m:d>
                                            <m:dPr>
                                              <m:ctrlPr>
                                                <a:rPr lang="en-US" i="1" smtClean="0">
                                                  <a:latin typeface="Cambria Math" panose="02040503050406030204" pitchFamily="18" charset="0"/>
                                                </a:rPr>
                                              </m:ctrlPr>
                                            </m:dPr>
                                            <m:e>
                                              <m:sSub>
                                                <m:sSubPr>
                                                  <m:ctrlPr>
                                                    <a:rPr lang="en-US" i="1" smtClean="0">
                                                      <a:latin typeface="Cambria Math" panose="02040503050406030204" pitchFamily="18" charset="0"/>
                                                    </a:rPr>
                                                  </m:ctrlPr>
                                                </m:sSubPr>
                                                <m:e>
                                                  <m:r>
                                                    <a:rPr lang="en-US" i="1" smtClean="0">
                                                      <a:latin typeface="Cambria Math" panose="02040503050406030204" pitchFamily="18" charset="0"/>
                                                    </a:rPr>
                                                    <m:t>𝑦</m:t>
                                                  </m:r>
                                                </m:e>
                                                <m:sub>
                                                  <m:r>
                                                    <a:rPr lang="en-US" i="1" smtClean="0">
                                                      <a:latin typeface="Cambria Math" panose="02040503050406030204" pitchFamily="18" charset="0"/>
                                                    </a:rPr>
                                                    <m:t>𝑖</m:t>
                                                  </m:r>
                                                </m:sub>
                                              </m:sSub>
                                              <m:r>
                                                <a:rPr lang="en-US" i="1" smtClean="0">
                                                  <a:latin typeface="Cambria Math" panose="02040503050406030204" pitchFamily="18" charset="0"/>
                                                </a:rPr>
                                                <m:t>−</m:t>
                                              </m:r>
                                              <m:acc>
                                                <m:accPr>
                                                  <m:chr m:val="̅"/>
                                                  <m:ctrlPr>
                                                    <a:rPr lang="en-US" i="1" smtClean="0">
                                                      <a:latin typeface="Cambria Math" panose="02040503050406030204" pitchFamily="18" charset="0"/>
                                                    </a:rPr>
                                                  </m:ctrlPr>
                                                </m:accPr>
                                                <m:e>
                                                  <m:r>
                                                    <a:rPr lang="en-US" i="1" smtClean="0">
                                                      <a:latin typeface="Cambria Math" panose="02040503050406030204" pitchFamily="18" charset="0"/>
                                                    </a:rPr>
                                                    <m:t>𝑦</m:t>
                                                  </m:r>
                                                </m:e>
                                              </m:acc>
                                            </m:e>
                                          </m:d>
                                        </m:e>
                                        <m:sup>
                                          <m:r>
                                            <a:rPr lang="en-US" i="1" smtClean="0">
                                              <a:latin typeface="Cambria Math" panose="02040503050406030204" pitchFamily="18" charset="0"/>
                                            </a:rPr>
                                            <m:t>2</m:t>
                                          </m:r>
                                        </m:sup>
                                      </m:sSup>
                                    </m:e>
                                  </m:nary>
                                </m:e>
                              </m:nary>
                            </m:e>
                          </m:rad>
                        </m:den>
                      </m:f>
                    </m:oMath>
                  </m:oMathPara>
                </a14:m>
                <a:endParaRPr lang="en-US" dirty="0"/>
              </a:p>
              <a:p>
                <a:pPr marL="0" indent="0">
                  <a:buNone/>
                </a:pPr>
                <a:endParaRPr lang="en-US" dirty="0"/>
              </a:p>
              <a:p>
                <a:endParaRPr lang="en-US" dirty="0"/>
              </a:p>
              <a:p>
                <a:r>
                  <a:rPr lang="en-US" dirty="0"/>
                  <a:t>The correlation coefficient r is directly related to the coefficient of determination </a:t>
                </a:r>
                <a14:m>
                  <m:oMath xmlns:m="http://schemas.openxmlformats.org/officeDocument/2006/math">
                    <m:sSup>
                      <m:sSupPr>
                        <m:ctrlPr>
                          <a:rPr lang="en-US" i="1" smtClean="0">
                            <a:latin typeface="Cambria Math" panose="02040503050406030204" pitchFamily="18" charset="0"/>
                          </a:rPr>
                        </m:ctrlPr>
                      </m:sSupPr>
                      <m:e>
                        <m:r>
                          <a:rPr lang="en-US" i="1" smtClean="0">
                            <a:latin typeface="Cambria Math" panose="02040503050406030204" pitchFamily="18" charset="0"/>
                          </a:rPr>
                          <m:t>𝑅</m:t>
                        </m:r>
                      </m:e>
                      <m:sup>
                        <m:r>
                          <a:rPr lang="en-US" i="1" smtClean="0">
                            <a:latin typeface="Cambria Math" panose="02040503050406030204" pitchFamily="18" charset="0"/>
                          </a:rPr>
                          <m:t>2</m:t>
                        </m:r>
                      </m:sup>
                    </m:sSup>
                    <m:r>
                      <a:rPr lang="en-US" i="1" smtClean="0">
                        <a:latin typeface="Cambria Math" panose="02040503050406030204" pitchFamily="18" charset="0"/>
                      </a:rPr>
                      <m:t> </m:t>
                    </m:r>
                  </m:oMath>
                </a14:m>
                <a:r>
                  <a:rPr lang="en-US" dirty="0"/>
                  <a:t> in an obvious way: If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𝑅</m:t>
                        </m:r>
                      </m:e>
                      <m:sup>
                        <m:r>
                          <a:rPr lang="en-US" i="1">
                            <a:latin typeface="Cambria Math" panose="02040503050406030204" pitchFamily="18" charset="0"/>
                          </a:rPr>
                          <m:t>2</m:t>
                        </m:r>
                      </m:sup>
                    </m:sSup>
                  </m:oMath>
                </a14:m>
                <a:r>
                  <a:rPr lang="en-US" dirty="0"/>
                  <a:t> is represented in decimal form, e.g., 0.39 or 0.87, then all we have to do to obtain r is to take the square root of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𝑅</m:t>
                        </m:r>
                      </m:e>
                      <m:sup>
                        <m:r>
                          <a:rPr lang="en-US" i="1">
                            <a:latin typeface="Cambria Math" panose="02040503050406030204" pitchFamily="18" charset="0"/>
                          </a:rPr>
                          <m:t>2</m:t>
                        </m:r>
                      </m:sup>
                    </m:sSup>
                    <m:r>
                      <a:rPr lang="en-US" i="1">
                        <a:latin typeface="Cambria Math" panose="02040503050406030204" pitchFamily="18" charset="0"/>
                      </a:rPr>
                      <m:t> </m:t>
                    </m:r>
                  </m:oMath>
                </a14:m>
                <a:r>
                  <a:rPr lang="en-US" dirty="0"/>
                  <a:t>:</a:t>
                </a:r>
              </a:p>
              <a:p>
                <a:pPr marL="0" indent="0">
                  <a:buNone/>
                </a:pPr>
                <a:endParaRPr lang="en-US" dirty="0"/>
              </a:p>
              <a:p>
                <a:pPr marL="0" indent="0" algn="ctr">
                  <a:buNone/>
                </a:pPr>
                <a:r>
                  <a:rPr lang="pt-BR" dirty="0"/>
                  <a:t>   </a:t>
                </a:r>
                <a14:m>
                  <m:oMath xmlns:m="http://schemas.openxmlformats.org/officeDocument/2006/math">
                    <m:r>
                      <a:rPr lang="pt-BR" i="1" smtClean="0">
                        <a:latin typeface="Cambria Math" panose="02040503050406030204" pitchFamily="18" charset="0"/>
                      </a:rPr>
                      <m:t>𝑟</m:t>
                    </m:r>
                    <m:r>
                      <a:rPr lang="pt-BR" i="1" smtClean="0">
                        <a:latin typeface="Cambria Math" panose="02040503050406030204" pitchFamily="18" charset="0"/>
                      </a:rPr>
                      <m:t>=±</m:t>
                    </m:r>
                    <m:rad>
                      <m:radPr>
                        <m:degHide m:val="on"/>
                        <m:ctrlPr>
                          <a:rPr lang="pt-BR" i="1" smtClean="0">
                            <a:latin typeface="Cambria Math" panose="02040503050406030204" pitchFamily="18" charset="0"/>
                          </a:rPr>
                        </m:ctrlPr>
                      </m:radPr>
                      <m:deg/>
                      <m:e>
                        <m:sSup>
                          <m:sSupPr>
                            <m:ctrlPr>
                              <a:rPr lang="pt-BR" i="1" smtClean="0">
                                <a:latin typeface="Cambria Math" panose="02040503050406030204" pitchFamily="18" charset="0"/>
                              </a:rPr>
                            </m:ctrlPr>
                          </m:sSupPr>
                          <m:e>
                            <m:r>
                              <a:rPr lang="pt-BR" i="1" smtClean="0">
                                <a:latin typeface="Cambria Math" panose="02040503050406030204" pitchFamily="18" charset="0"/>
                              </a:rPr>
                              <m:t>𝑅</m:t>
                            </m:r>
                          </m:e>
                          <m:sup>
                            <m:r>
                              <a:rPr lang="pt-BR" i="1" smtClean="0">
                                <a:latin typeface="Cambria Math" panose="02040503050406030204" pitchFamily="18" charset="0"/>
                              </a:rPr>
                              <m:t>2</m:t>
                            </m:r>
                          </m:sup>
                        </m:sSup>
                      </m:e>
                    </m:rad>
                  </m:oMath>
                </a14:m>
                <a:endParaRPr lang="en-US" dirty="0"/>
              </a:p>
              <a:p>
                <a:endParaRPr lang="en-US" dirty="0"/>
              </a:p>
            </p:txBody>
          </p:sp>
        </mc:Choice>
        <mc:Fallback xmlns="">
          <p:sp>
            <p:nvSpPr>
              <p:cNvPr id="3" name="Content Placeholder 2">
                <a:extLst>
                  <a:ext uri="{FF2B5EF4-FFF2-40B4-BE49-F238E27FC236}">
                    <a16:creationId xmlns:a16="http://schemas.microsoft.com/office/drawing/2014/main" id="{D66BB2CC-E136-4250-900B-FD7BB87F05FD}"/>
                  </a:ext>
                </a:extLst>
              </p:cNvPr>
              <p:cNvSpPr>
                <a:spLocks noGrp="1" noRot="1" noChangeAspect="1" noMove="1" noResize="1" noEditPoints="1" noAdjustHandles="1" noChangeArrowheads="1" noChangeShapeType="1" noTextEdit="1"/>
              </p:cNvSpPr>
              <p:nvPr>
                <p:ph idx="1"/>
              </p:nvPr>
            </p:nvSpPr>
            <p:spPr>
              <a:xfrm>
                <a:off x="1385989" y="1288025"/>
                <a:ext cx="10018713" cy="4739149"/>
              </a:xfrm>
              <a:blipFill>
                <a:blip r:embed="rId2"/>
                <a:stretch>
                  <a:fillRect l="-1338" t="-7326"/>
                </a:stretch>
              </a:blipFill>
            </p:spPr>
            <p:txBody>
              <a:bodyPr/>
              <a:lstStyle/>
              <a:p>
                <a:r>
                  <a:rPr lang="en-US">
                    <a:noFill/>
                  </a:rPr>
                  <a:t> </a:t>
                </a:r>
              </a:p>
            </p:txBody>
          </p:sp>
        </mc:Fallback>
      </mc:AlternateContent>
    </p:spTree>
    <p:extLst>
      <p:ext uri="{BB962C8B-B14F-4D97-AF65-F5344CB8AC3E}">
        <p14:creationId xmlns:p14="http://schemas.microsoft.com/office/powerpoint/2010/main" val="32901317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F20DCE7C-6316-436B-8E9E-86F8A5B9FE9C}"/>
                  </a:ext>
                </a:extLst>
              </p:cNvPr>
              <p:cNvSpPr>
                <a:spLocks noGrp="1"/>
              </p:cNvSpPr>
              <p:nvPr>
                <p:ph type="title"/>
              </p:nvPr>
            </p:nvSpPr>
            <p:spPr>
              <a:xfrm>
                <a:off x="1484310" y="0"/>
                <a:ext cx="10018713" cy="562897"/>
              </a:xfrm>
            </p:spPr>
            <p:txBody>
              <a:bodyPr>
                <a:normAutofit fontScale="90000"/>
              </a:bodyPr>
              <a:lstStyle/>
              <a:p>
                <a:r>
                  <a:rPr lang="en-US" dirty="0"/>
                  <a:t>Inferences about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rPr>
                          <m:t>𝛽</m:t>
                        </m:r>
                      </m:e>
                      <m:sub>
                        <m:r>
                          <a:rPr lang="en-US" i="1" smtClean="0">
                            <a:latin typeface="Cambria Math" panose="02040503050406030204" pitchFamily="18" charset="0"/>
                          </a:rPr>
                          <m:t>1</m:t>
                        </m:r>
                      </m:sub>
                    </m:sSub>
                  </m:oMath>
                </a14:m>
                <a:endParaRPr lang="en-US" dirty="0"/>
              </a:p>
            </p:txBody>
          </p:sp>
        </mc:Choice>
        <mc:Fallback xmlns="">
          <p:sp>
            <p:nvSpPr>
              <p:cNvPr id="2" name="Title 1">
                <a:extLst>
                  <a:ext uri="{FF2B5EF4-FFF2-40B4-BE49-F238E27FC236}">
                    <a16:creationId xmlns:a16="http://schemas.microsoft.com/office/drawing/2014/main" id="{F20DCE7C-6316-436B-8E9E-86F8A5B9FE9C}"/>
                  </a:ext>
                </a:extLst>
              </p:cNvPr>
              <p:cNvSpPr>
                <a:spLocks noGrp="1" noRot="1" noChangeAspect="1" noMove="1" noResize="1" noEditPoints="1" noAdjustHandles="1" noChangeArrowheads="1" noChangeShapeType="1" noTextEdit="1"/>
              </p:cNvSpPr>
              <p:nvPr>
                <p:ph type="title"/>
              </p:nvPr>
            </p:nvSpPr>
            <p:spPr>
              <a:xfrm>
                <a:off x="1484310" y="0"/>
                <a:ext cx="10018713" cy="562897"/>
              </a:xfrm>
              <a:blipFill>
                <a:blip r:embed="rId2"/>
                <a:stretch>
                  <a:fillRect t="-23913" b="-489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E2AC70F-2B92-44FB-89A3-577DB4670C79}"/>
                  </a:ext>
                </a:extLst>
              </p:cNvPr>
              <p:cNvSpPr>
                <a:spLocks noGrp="1"/>
              </p:cNvSpPr>
              <p:nvPr>
                <p:ph idx="1"/>
              </p:nvPr>
            </p:nvSpPr>
            <p:spPr>
              <a:xfrm>
                <a:off x="1484310" y="806245"/>
                <a:ext cx="10018713" cy="5525729"/>
              </a:xfrm>
            </p:spPr>
            <p:txBody>
              <a:bodyPr>
                <a:normAutofit fontScale="70000" lnSpcReduction="20000"/>
              </a:bodyPr>
              <a:lstStyle/>
              <a:p>
                <a:r>
                  <a:rPr lang="en-US" dirty="0"/>
                  <a:t>Before we go on, let us establish some notation. Let's define</a:t>
                </a:r>
              </a:p>
              <a:p>
                <a:endParaRPr lang="en-US" dirty="0"/>
              </a:p>
              <a:p>
                <a:pPr marL="0" indent="0">
                  <a:buNone/>
                </a:pP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rPr>
                        <m:t>𝑆</m:t>
                      </m:r>
                      <m:sSub>
                        <m:sSubPr>
                          <m:ctrlPr>
                            <a:rPr lang="pt-BR" i="1" smtClean="0">
                              <a:latin typeface="Cambria Math" panose="02040503050406030204" pitchFamily="18" charset="0"/>
                            </a:rPr>
                          </m:ctrlPr>
                        </m:sSubPr>
                        <m:e>
                          <m:r>
                            <a:rPr lang="pt-BR" i="1" smtClean="0">
                              <a:latin typeface="Cambria Math" panose="02040503050406030204" pitchFamily="18" charset="0"/>
                            </a:rPr>
                            <m:t>𝑆</m:t>
                          </m:r>
                        </m:e>
                        <m:sub>
                          <m:r>
                            <a:rPr lang="pt-BR" i="1" smtClean="0">
                              <a:latin typeface="Cambria Math" panose="02040503050406030204" pitchFamily="18" charset="0"/>
                            </a:rPr>
                            <m:t>𝑥𝑥</m:t>
                          </m:r>
                        </m:sub>
                      </m:sSub>
                      <m:r>
                        <a:rPr lang="pt-BR" i="1" smtClean="0">
                          <a:latin typeface="Cambria Math" panose="02040503050406030204" pitchFamily="18" charset="0"/>
                        </a:rPr>
                        <m:t>=</m:t>
                      </m:r>
                      <m:nary>
                        <m:naryPr>
                          <m:chr m:val="∑"/>
                          <m:ctrlPr>
                            <a:rPr lang="pt-BR" i="1" smtClean="0">
                              <a:latin typeface="Cambria Math" panose="02040503050406030204" pitchFamily="18" charset="0"/>
                            </a:rPr>
                          </m:ctrlPr>
                        </m:naryPr>
                        <m:sub>
                          <m:r>
                            <a:rPr lang="pt-BR" i="1" smtClean="0">
                              <a:latin typeface="Cambria Math" panose="02040503050406030204" pitchFamily="18" charset="0"/>
                            </a:rPr>
                            <m:t>𝑖</m:t>
                          </m:r>
                          <m:r>
                            <a:rPr lang="pt-BR" i="1" smtClean="0">
                              <a:latin typeface="Cambria Math" panose="02040503050406030204" pitchFamily="18" charset="0"/>
                            </a:rPr>
                            <m:t>=1</m:t>
                          </m:r>
                        </m:sub>
                        <m:sup>
                          <m:r>
                            <a:rPr lang="pt-BR" i="1" smtClean="0">
                              <a:latin typeface="Cambria Math" panose="02040503050406030204" pitchFamily="18" charset="0"/>
                            </a:rPr>
                            <m:t>𝑛</m:t>
                          </m:r>
                        </m:sup>
                        <m:e>
                          <m:sSup>
                            <m:sSupPr>
                              <m:ctrlPr>
                                <a:rPr lang="pt-BR" i="1" smtClean="0">
                                  <a:latin typeface="Cambria Math" panose="02040503050406030204" pitchFamily="18" charset="0"/>
                                </a:rPr>
                              </m:ctrlPr>
                            </m:sSupPr>
                            <m:e>
                              <m:d>
                                <m:dPr>
                                  <m:ctrlPr>
                                    <a:rPr lang="pt-BR" i="1" smtClean="0">
                                      <a:latin typeface="Cambria Math" panose="02040503050406030204" pitchFamily="18" charset="0"/>
                                    </a:rPr>
                                  </m:ctrlPr>
                                </m:dPr>
                                <m:e>
                                  <m:sSub>
                                    <m:sSubPr>
                                      <m:ctrlPr>
                                        <a:rPr lang="pt-BR" i="1" smtClean="0">
                                          <a:latin typeface="Cambria Math" panose="02040503050406030204" pitchFamily="18" charset="0"/>
                                        </a:rPr>
                                      </m:ctrlPr>
                                    </m:sSubPr>
                                    <m:e>
                                      <m:r>
                                        <a:rPr lang="pt-BR" i="1" smtClean="0">
                                          <a:latin typeface="Cambria Math" panose="02040503050406030204" pitchFamily="18" charset="0"/>
                                        </a:rPr>
                                        <m:t>𝑥</m:t>
                                      </m:r>
                                    </m:e>
                                    <m:sub>
                                      <m:r>
                                        <a:rPr lang="pt-BR" i="1" smtClean="0">
                                          <a:latin typeface="Cambria Math" panose="02040503050406030204" pitchFamily="18" charset="0"/>
                                        </a:rPr>
                                        <m:t>𝑖</m:t>
                                      </m:r>
                                    </m:sub>
                                  </m:sSub>
                                  <m:r>
                                    <a:rPr lang="pt-BR" i="1" smtClean="0">
                                      <a:latin typeface="Cambria Math" panose="02040503050406030204" pitchFamily="18" charset="0"/>
                                    </a:rPr>
                                    <m:t>−</m:t>
                                  </m:r>
                                  <m:acc>
                                    <m:accPr>
                                      <m:chr m:val="̅"/>
                                      <m:ctrlPr>
                                        <a:rPr lang="pt-BR" i="1" smtClean="0">
                                          <a:latin typeface="Cambria Math" panose="02040503050406030204" pitchFamily="18" charset="0"/>
                                        </a:rPr>
                                      </m:ctrlPr>
                                    </m:accPr>
                                    <m:e>
                                      <m:r>
                                        <a:rPr lang="pt-BR" i="1" smtClean="0">
                                          <a:latin typeface="Cambria Math" panose="02040503050406030204" pitchFamily="18" charset="0"/>
                                        </a:rPr>
                                        <m:t>𝑥</m:t>
                                      </m:r>
                                    </m:e>
                                  </m:acc>
                                </m:e>
                              </m:d>
                            </m:e>
                            <m:sup>
                              <m:r>
                                <a:rPr lang="pt-BR" i="1" smtClean="0">
                                  <a:latin typeface="Cambria Math" panose="02040503050406030204" pitchFamily="18" charset="0"/>
                                </a:rPr>
                                <m:t>2</m:t>
                              </m:r>
                            </m:sup>
                          </m:sSup>
                        </m:e>
                      </m:nary>
                    </m:oMath>
                  </m:oMathPara>
                </a14:m>
                <a:endParaRPr lang="en-US" dirty="0"/>
              </a:p>
              <a:p>
                <a:pPr marL="0" indent="0">
                  <a:buNone/>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𝑆</m:t>
                      </m:r>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𝑆</m:t>
                          </m:r>
                        </m:e>
                        <m:sub>
                          <m:r>
                            <a:rPr lang="en-US" i="1" dirty="0" smtClean="0">
                              <a:latin typeface="Cambria Math" panose="02040503050406030204" pitchFamily="18" charset="0"/>
                            </a:rPr>
                            <m:t>𝑦𝑦</m:t>
                          </m:r>
                        </m:sub>
                      </m:sSub>
                      <m:r>
                        <a:rPr lang="en-US" i="1" dirty="0" smtClean="0">
                          <a:latin typeface="Cambria Math" panose="02040503050406030204" pitchFamily="18" charset="0"/>
                        </a:rPr>
                        <m:t>=</m:t>
                      </m:r>
                      <m:nary>
                        <m:naryPr>
                          <m:chr m:val="∑"/>
                          <m:ctrlPr>
                            <a:rPr lang="en-US" i="1" dirty="0" smtClean="0">
                              <a:latin typeface="Cambria Math" panose="02040503050406030204" pitchFamily="18" charset="0"/>
                            </a:rPr>
                          </m:ctrlPr>
                        </m:naryPr>
                        <m:sub>
                          <m:r>
                            <a:rPr lang="en-US" i="1" dirty="0" smtClean="0">
                              <a:latin typeface="Cambria Math" panose="02040503050406030204" pitchFamily="18" charset="0"/>
                            </a:rPr>
                            <m:t>𝑖</m:t>
                          </m:r>
                          <m:r>
                            <a:rPr lang="en-US" i="1" dirty="0" smtClean="0">
                              <a:latin typeface="Cambria Math" panose="02040503050406030204" pitchFamily="18" charset="0"/>
                            </a:rPr>
                            <m:t>=1</m:t>
                          </m:r>
                        </m:sub>
                        <m:sup>
                          <m:r>
                            <a:rPr lang="en-US" i="1" dirty="0" smtClean="0">
                              <a:latin typeface="Cambria Math" panose="02040503050406030204" pitchFamily="18" charset="0"/>
                            </a:rPr>
                            <m:t>𝑛</m:t>
                          </m:r>
                        </m:sup>
                        <m:e>
                          <m:sSup>
                            <m:sSupPr>
                              <m:ctrlPr>
                                <a:rPr lang="en-US" i="1" dirty="0" smtClean="0">
                                  <a:latin typeface="Cambria Math" panose="02040503050406030204" pitchFamily="18" charset="0"/>
                                </a:rPr>
                              </m:ctrlPr>
                            </m:sSupPr>
                            <m:e>
                              <m:d>
                                <m:dPr>
                                  <m:ctrlPr>
                                    <a:rPr lang="en-US" i="1" dirty="0" smtClean="0">
                                      <a:latin typeface="Cambria Math" panose="02040503050406030204" pitchFamily="18" charset="0"/>
                                    </a:rPr>
                                  </m:ctrlPr>
                                </m:dPr>
                                <m:e>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𝑦</m:t>
                                      </m:r>
                                    </m:e>
                                    <m:sub>
                                      <m:r>
                                        <a:rPr lang="en-US" i="1" dirty="0" smtClean="0">
                                          <a:latin typeface="Cambria Math" panose="02040503050406030204" pitchFamily="18" charset="0"/>
                                        </a:rPr>
                                        <m:t>𝑖</m:t>
                                      </m:r>
                                    </m:sub>
                                  </m:sSub>
                                  <m:r>
                                    <a:rPr lang="en-US" i="1" dirty="0" smtClean="0">
                                      <a:latin typeface="Cambria Math" panose="02040503050406030204" pitchFamily="18" charset="0"/>
                                    </a:rPr>
                                    <m:t>−</m:t>
                                  </m:r>
                                  <m:acc>
                                    <m:accPr>
                                      <m:chr m:val="̅"/>
                                      <m:ctrlPr>
                                        <a:rPr lang="en-US" i="1" dirty="0" smtClean="0">
                                          <a:latin typeface="Cambria Math" panose="02040503050406030204" pitchFamily="18" charset="0"/>
                                        </a:rPr>
                                      </m:ctrlPr>
                                    </m:accPr>
                                    <m:e>
                                      <m:r>
                                        <a:rPr lang="en-US" i="1" dirty="0" smtClean="0">
                                          <a:latin typeface="Cambria Math" panose="02040503050406030204" pitchFamily="18" charset="0"/>
                                        </a:rPr>
                                        <m:t>𝑦</m:t>
                                      </m:r>
                                    </m:e>
                                  </m:acc>
                                </m:e>
                              </m:d>
                            </m:e>
                            <m:sup>
                              <m:r>
                                <a:rPr lang="en-US" i="1" dirty="0" smtClean="0">
                                  <a:latin typeface="Cambria Math" panose="02040503050406030204" pitchFamily="18" charset="0"/>
                                </a:rPr>
                                <m:t>2</m:t>
                              </m:r>
                            </m:sup>
                          </m:sSup>
                        </m:e>
                      </m:nary>
                    </m:oMath>
                  </m:oMathPara>
                </a14:m>
                <a:endParaRPr lang="en-US" dirty="0"/>
              </a:p>
              <a:p>
                <a:pPr marL="0" indent="0">
                  <a:buNone/>
                </a:pPr>
                <a:r>
                  <a:rPr lang="en-US" dirty="0"/>
                  <a:t>and</a:t>
                </a:r>
              </a:p>
              <a:p>
                <a:pPr marL="0" indent="0">
                  <a:buNone/>
                </a:pPr>
                <a:r>
                  <a:rPr lang="en-US" dirty="0"/>
                  <a:t>	</a:t>
                </a:r>
              </a:p>
              <a:p>
                <a:pPr marL="0" indent="0">
                  <a:buNone/>
                </a:pPr>
                <a14:m>
                  <m:oMathPara xmlns:m="http://schemas.openxmlformats.org/officeDocument/2006/math">
                    <m:oMathParaPr>
                      <m:jc m:val="centerGroup"/>
                    </m:oMathParaPr>
                    <m:oMath xmlns:m="http://schemas.openxmlformats.org/officeDocument/2006/math">
                      <m:r>
                        <a:rPr lang="nn-NO" i="1" dirty="0" smtClean="0">
                          <a:latin typeface="Cambria Math" panose="02040503050406030204" pitchFamily="18" charset="0"/>
                        </a:rPr>
                        <m:t>𝑆</m:t>
                      </m:r>
                      <m:sSub>
                        <m:sSubPr>
                          <m:ctrlPr>
                            <a:rPr lang="nn-NO" i="1" dirty="0" smtClean="0">
                              <a:latin typeface="Cambria Math" panose="02040503050406030204" pitchFamily="18" charset="0"/>
                            </a:rPr>
                          </m:ctrlPr>
                        </m:sSubPr>
                        <m:e>
                          <m:r>
                            <a:rPr lang="nn-NO" i="1" dirty="0" smtClean="0">
                              <a:latin typeface="Cambria Math" panose="02040503050406030204" pitchFamily="18" charset="0"/>
                            </a:rPr>
                            <m:t>𝑆</m:t>
                          </m:r>
                        </m:e>
                        <m:sub>
                          <m:r>
                            <a:rPr lang="nn-NO" i="1" dirty="0" smtClean="0">
                              <a:latin typeface="Cambria Math" panose="02040503050406030204" pitchFamily="18" charset="0"/>
                            </a:rPr>
                            <m:t>𝑥𝑦</m:t>
                          </m:r>
                        </m:sub>
                      </m:sSub>
                      <m:r>
                        <a:rPr lang="nn-NO" i="1" dirty="0" smtClean="0">
                          <a:latin typeface="Cambria Math" panose="02040503050406030204" pitchFamily="18" charset="0"/>
                        </a:rPr>
                        <m:t>=</m:t>
                      </m:r>
                      <m:nary>
                        <m:naryPr>
                          <m:chr m:val="∑"/>
                          <m:ctrlPr>
                            <a:rPr lang="nn-NO" i="1" dirty="0" smtClean="0">
                              <a:latin typeface="Cambria Math" panose="02040503050406030204" pitchFamily="18" charset="0"/>
                            </a:rPr>
                          </m:ctrlPr>
                        </m:naryPr>
                        <m:sub>
                          <m:r>
                            <a:rPr lang="nn-NO" i="1" dirty="0" smtClean="0">
                              <a:latin typeface="Cambria Math" panose="02040503050406030204" pitchFamily="18" charset="0"/>
                            </a:rPr>
                            <m:t>𝑖</m:t>
                          </m:r>
                          <m:r>
                            <a:rPr lang="nn-NO" i="1" dirty="0" smtClean="0">
                              <a:latin typeface="Cambria Math" panose="02040503050406030204" pitchFamily="18" charset="0"/>
                            </a:rPr>
                            <m:t>=1</m:t>
                          </m:r>
                        </m:sub>
                        <m:sup>
                          <m:r>
                            <a:rPr lang="nn-NO" i="1" dirty="0" smtClean="0">
                              <a:latin typeface="Cambria Math" panose="02040503050406030204" pitchFamily="18" charset="0"/>
                            </a:rPr>
                            <m:t>𝑛</m:t>
                          </m:r>
                        </m:sup>
                        <m:e>
                          <m:d>
                            <m:dPr>
                              <m:ctrlPr>
                                <a:rPr lang="nn-NO" i="1" dirty="0" smtClean="0">
                                  <a:latin typeface="Cambria Math" panose="02040503050406030204" pitchFamily="18" charset="0"/>
                                </a:rPr>
                              </m:ctrlPr>
                            </m:dPr>
                            <m:e>
                              <m:sSub>
                                <m:sSubPr>
                                  <m:ctrlPr>
                                    <a:rPr lang="nn-NO" i="1" dirty="0" smtClean="0">
                                      <a:latin typeface="Cambria Math" panose="02040503050406030204" pitchFamily="18" charset="0"/>
                                    </a:rPr>
                                  </m:ctrlPr>
                                </m:sSubPr>
                                <m:e>
                                  <m:r>
                                    <a:rPr lang="nn-NO" i="1" dirty="0" smtClean="0">
                                      <a:latin typeface="Cambria Math" panose="02040503050406030204" pitchFamily="18" charset="0"/>
                                    </a:rPr>
                                    <m:t>𝑥</m:t>
                                  </m:r>
                                </m:e>
                                <m:sub>
                                  <m:r>
                                    <a:rPr lang="nn-NO" i="1" dirty="0" smtClean="0">
                                      <a:latin typeface="Cambria Math" panose="02040503050406030204" pitchFamily="18" charset="0"/>
                                    </a:rPr>
                                    <m:t>𝑖</m:t>
                                  </m:r>
                                </m:sub>
                              </m:sSub>
                              <m:r>
                                <a:rPr lang="nn-NO" i="1" dirty="0" smtClean="0">
                                  <a:latin typeface="Cambria Math" panose="02040503050406030204" pitchFamily="18" charset="0"/>
                                </a:rPr>
                                <m:t>−</m:t>
                              </m:r>
                              <m:acc>
                                <m:accPr>
                                  <m:chr m:val="̅"/>
                                  <m:ctrlPr>
                                    <a:rPr lang="nn-NO" i="1" dirty="0" smtClean="0">
                                      <a:latin typeface="Cambria Math" panose="02040503050406030204" pitchFamily="18" charset="0"/>
                                    </a:rPr>
                                  </m:ctrlPr>
                                </m:accPr>
                                <m:e>
                                  <m:r>
                                    <a:rPr lang="nn-NO" i="1" dirty="0" smtClean="0">
                                      <a:latin typeface="Cambria Math" panose="02040503050406030204" pitchFamily="18" charset="0"/>
                                    </a:rPr>
                                    <m:t>𝑥</m:t>
                                  </m:r>
                                </m:e>
                              </m:acc>
                            </m:e>
                          </m:d>
                          <m:d>
                            <m:dPr>
                              <m:ctrlPr>
                                <a:rPr lang="nn-NO" i="1" dirty="0" smtClean="0">
                                  <a:latin typeface="Cambria Math" panose="02040503050406030204" pitchFamily="18" charset="0"/>
                                </a:rPr>
                              </m:ctrlPr>
                            </m:dPr>
                            <m:e>
                              <m:sSub>
                                <m:sSubPr>
                                  <m:ctrlPr>
                                    <a:rPr lang="nn-NO" i="1" dirty="0" smtClean="0">
                                      <a:latin typeface="Cambria Math" panose="02040503050406030204" pitchFamily="18" charset="0"/>
                                    </a:rPr>
                                  </m:ctrlPr>
                                </m:sSubPr>
                                <m:e>
                                  <m:r>
                                    <a:rPr lang="nn-NO" i="1" dirty="0" smtClean="0">
                                      <a:latin typeface="Cambria Math" panose="02040503050406030204" pitchFamily="18" charset="0"/>
                                    </a:rPr>
                                    <m:t>𝑦</m:t>
                                  </m:r>
                                </m:e>
                                <m:sub>
                                  <m:r>
                                    <a:rPr lang="nn-NO" i="1" dirty="0" smtClean="0">
                                      <a:latin typeface="Cambria Math" panose="02040503050406030204" pitchFamily="18" charset="0"/>
                                    </a:rPr>
                                    <m:t>𝑖</m:t>
                                  </m:r>
                                </m:sub>
                              </m:sSub>
                              <m:r>
                                <a:rPr lang="nn-NO" i="1" dirty="0" smtClean="0">
                                  <a:latin typeface="Cambria Math" panose="02040503050406030204" pitchFamily="18" charset="0"/>
                                </a:rPr>
                                <m:t>−</m:t>
                              </m:r>
                              <m:acc>
                                <m:accPr>
                                  <m:chr m:val="̅"/>
                                  <m:ctrlPr>
                                    <a:rPr lang="nn-NO" i="1" dirty="0" smtClean="0">
                                      <a:latin typeface="Cambria Math" panose="02040503050406030204" pitchFamily="18" charset="0"/>
                                    </a:rPr>
                                  </m:ctrlPr>
                                </m:accPr>
                                <m:e>
                                  <m:r>
                                    <a:rPr lang="nn-NO" i="1" dirty="0" smtClean="0">
                                      <a:latin typeface="Cambria Math" panose="02040503050406030204" pitchFamily="18" charset="0"/>
                                    </a:rPr>
                                    <m:t>𝑦</m:t>
                                  </m:r>
                                </m:e>
                              </m:acc>
                            </m:e>
                          </m:d>
                        </m:e>
                      </m:nary>
                      <m:r>
                        <a:rPr lang="nn-NO" i="1" dirty="0" smtClean="0">
                          <a:latin typeface="Cambria Math" panose="02040503050406030204" pitchFamily="18" charset="0"/>
                        </a:rPr>
                        <m:t> </m:t>
                      </m:r>
                    </m:oMath>
                  </m:oMathPara>
                </a14:m>
                <a:endParaRPr lang="en-US" dirty="0"/>
              </a:p>
              <a:p>
                <a:endParaRPr lang="en-US" dirty="0"/>
              </a:p>
              <a:p>
                <a:r>
                  <a:rPr lang="en-US" dirty="0"/>
                  <a:t>The first thing we would like to know is if </a:t>
                </a:r>
                <a:r>
                  <a:rPr lang="en-US" i="1" dirty="0"/>
                  <a:t>X</a:t>
                </a:r>
                <a:r>
                  <a:rPr lang="en-US" dirty="0"/>
                  <a:t> is helpful in predicting the values of the response </a:t>
                </a:r>
                <a:r>
                  <a:rPr lang="en-US" i="1" dirty="0"/>
                  <a:t>Y</a:t>
                </a:r>
                <a:r>
                  <a:rPr lang="en-US" dirty="0"/>
                  <a:t>. This means that we would need to test the null hypothesis</a:t>
                </a:r>
              </a:p>
              <a:p>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i="1" smtClean="0">
                              <a:latin typeface="Cambria Math" panose="02040503050406030204" pitchFamily="18" charset="0"/>
                            </a:rPr>
                            <m:t>𝐻</m:t>
                          </m:r>
                        </m:e>
                        <m:sub>
                          <m:r>
                            <a:rPr lang="pt-BR" i="1" smtClean="0">
                              <a:latin typeface="Cambria Math" panose="02040503050406030204" pitchFamily="18" charset="0"/>
                            </a:rPr>
                            <m:t>0</m:t>
                          </m:r>
                        </m:sub>
                      </m:sSub>
                      <m:r>
                        <a:rPr lang="pt-BR" i="1" smtClean="0">
                          <a:latin typeface="Cambria Math" panose="02040503050406030204" pitchFamily="18" charset="0"/>
                        </a:rPr>
                        <m:t>:</m:t>
                      </m:r>
                      <m:sSub>
                        <m:sSubPr>
                          <m:ctrlPr>
                            <a:rPr lang="pt-BR" i="1" smtClean="0">
                              <a:latin typeface="Cambria Math" panose="02040503050406030204" pitchFamily="18" charset="0"/>
                            </a:rPr>
                          </m:ctrlPr>
                        </m:sSubPr>
                        <m:e>
                          <m:r>
                            <a:rPr lang="pt-BR" i="1" smtClean="0">
                              <a:latin typeface="Cambria Math" panose="02040503050406030204" pitchFamily="18" charset="0"/>
                            </a:rPr>
                            <m:t>𝛽</m:t>
                          </m:r>
                        </m:e>
                        <m:sub>
                          <m:r>
                            <a:rPr lang="pt-BR" i="1" smtClean="0">
                              <a:latin typeface="Cambria Math" panose="02040503050406030204" pitchFamily="18" charset="0"/>
                            </a:rPr>
                            <m:t>1</m:t>
                          </m:r>
                        </m:sub>
                      </m:sSub>
                      <m:r>
                        <a:rPr lang="pt-BR" i="1" smtClean="0">
                          <a:latin typeface="Cambria Math" panose="02040503050406030204" pitchFamily="18" charset="0"/>
                        </a:rPr>
                        <m:t>=0</m:t>
                      </m:r>
                    </m:oMath>
                  </m:oMathPara>
                </a14:m>
                <a:endParaRPr lang="en-US" dirty="0"/>
              </a:p>
            </p:txBody>
          </p:sp>
        </mc:Choice>
        <mc:Fallback xmlns="">
          <p:sp>
            <p:nvSpPr>
              <p:cNvPr id="3" name="Content Placeholder 2">
                <a:extLst>
                  <a:ext uri="{FF2B5EF4-FFF2-40B4-BE49-F238E27FC236}">
                    <a16:creationId xmlns:a16="http://schemas.microsoft.com/office/drawing/2014/main" id="{EE2AC70F-2B92-44FB-89A3-577DB4670C79}"/>
                  </a:ext>
                </a:extLst>
              </p:cNvPr>
              <p:cNvSpPr>
                <a:spLocks noGrp="1" noRot="1" noChangeAspect="1" noMove="1" noResize="1" noEditPoints="1" noAdjustHandles="1" noChangeArrowheads="1" noChangeShapeType="1" noTextEdit="1"/>
              </p:cNvSpPr>
              <p:nvPr>
                <p:ph idx="1"/>
              </p:nvPr>
            </p:nvSpPr>
            <p:spPr>
              <a:xfrm>
                <a:off x="1484310" y="806245"/>
                <a:ext cx="10018713" cy="5525729"/>
              </a:xfrm>
              <a:blipFill>
                <a:blip r:embed="rId3"/>
                <a:stretch>
                  <a:fillRect l="-852" t="-772"/>
                </a:stretch>
              </a:blipFill>
            </p:spPr>
            <p:txBody>
              <a:bodyPr/>
              <a:lstStyle/>
              <a:p>
                <a:r>
                  <a:rPr lang="en-US">
                    <a:noFill/>
                  </a:rPr>
                  <a:t> </a:t>
                </a:r>
              </a:p>
            </p:txBody>
          </p:sp>
        </mc:Fallback>
      </mc:AlternateContent>
    </p:spTree>
    <p:extLst>
      <p:ext uri="{BB962C8B-B14F-4D97-AF65-F5344CB8AC3E}">
        <p14:creationId xmlns:p14="http://schemas.microsoft.com/office/powerpoint/2010/main" val="20217710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4974C7-9DDE-4F0E-965E-4C81AD9D3AF0}"/>
              </a:ext>
            </a:extLst>
          </p:cNvPr>
          <p:cNvSpPr>
            <a:spLocks noGrp="1"/>
          </p:cNvSpPr>
          <p:nvPr>
            <p:ph type="title"/>
          </p:nvPr>
        </p:nvSpPr>
        <p:spPr>
          <a:xfrm>
            <a:off x="1287666" y="0"/>
            <a:ext cx="10018713" cy="631723"/>
          </a:xfrm>
        </p:spPr>
        <p:txBody>
          <a:bodyPr>
            <a:normAutofit fontScale="90000"/>
          </a:bodyPr>
          <a:lstStyle/>
          <a:p>
            <a:r>
              <a:rPr lang="en-US" dirty="0"/>
              <a:t>The Test Statistic</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0602518-1F0F-4A8F-B307-39485939D2A1}"/>
                  </a:ext>
                </a:extLst>
              </p:cNvPr>
              <p:cNvSpPr>
                <a:spLocks noGrp="1"/>
              </p:cNvSpPr>
              <p:nvPr>
                <p:ph idx="1"/>
              </p:nvPr>
            </p:nvSpPr>
            <p:spPr>
              <a:xfrm>
                <a:off x="1287666" y="776749"/>
                <a:ext cx="10018713" cy="5427406"/>
              </a:xfrm>
            </p:spPr>
            <p:txBody>
              <a:bodyPr>
                <a:normAutofit fontScale="77500" lnSpcReduction="20000"/>
              </a:bodyPr>
              <a:lstStyle/>
              <a:p>
                <a:r>
                  <a:rPr lang="en-US" dirty="0"/>
                  <a:t>It can be shown that, if the four model assumptions spelled out before hold, the sampling distribution of the least squares estimator of the slope, </a:t>
                </a:r>
                <a14:m>
                  <m:oMath xmlns:m="http://schemas.openxmlformats.org/officeDocument/2006/math">
                    <m:acc>
                      <m:accPr>
                        <m:chr m:val="̂"/>
                        <m:ctrlPr>
                          <a:rPr lang="en-US" i="1" smtClean="0">
                            <a:latin typeface="Cambria Math" panose="02040503050406030204" pitchFamily="18" charset="0"/>
                          </a:rPr>
                        </m:ctrlPr>
                      </m:accPr>
                      <m:e>
                        <m:sSub>
                          <m:sSubPr>
                            <m:ctrlPr>
                              <a:rPr lang="en-US" i="1" smtClean="0">
                                <a:latin typeface="Cambria Math" panose="02040503050406030204" pitchFamily="18" charset="0"/>
                              </a:rPr>
                            </m:ctrlPr>
                          </m:sSubPr>
                          <m:e>
                            <m:r>
                              <a:rPr lang="en-US" i="1" smtClean="0">
                                <a:latin typeface="Cambria Math" panose="02040503050406030204" pitchFamily="18" charset="0"/>
                              </a:rPr>
                              <m:t>𝛽</m:t>
                            </m:r>
                          </m:e>
                          <m:sub>
                            <m:r>
                              <a:rPr lang="en-US" i="1" smtClean="0">
                                <a:latin typeface="Cambria Math" panose="02040503050406030204" pitchFamily="18" charset="0"/>
                              </a:rPr>
                              <m:t>1</m:t>
                            </m:r>
                          </m:sub>
                        </m:sSub>
                      </m:e>
                    </m:acc>
                    <m:r>
                      <a:rPr lang="en-US" i="1" smtClean="0">
                        <a:latin typeface="Cambria Math" panose="02040503050406030204" pitchFamily="18" charset="0"/>
                      </a:rPr>
                      <m:t> </m:t>
                    </m:r>
                  </m:oMath>
                </a14:m>
                <a:r>
                  <a:rPr lang="en-US" dirty="0"/>
                  <a:t>will be normal with mean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1</m:t>
                        </m:r>
                      </m:sub>
                    </m:sSub>
                  </m:oMath>
                </a14:m>
                <a:r>
                  <a:rPr lang="en-US" dirty="0"/>
                  <a:t> (the true slope, as </a:t>
                </a:r>
                <a14:m>
                  <m:oMath xmlns:m="http://schemas.openxmlformats.org/officeDocument/2006/math">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1</m:t>
                            </m:r>
                          </m:sub>
                        </m:sSub>
                      </m:e>
                    </m:acc>
                    <m:r>
                      <a:rPr lang="en-US" i="1">
                        <a:latin typeface="Cambria Math" panose="02040503050406030204" pitchFamily="18" charset="0"/>
                      </a:rPr>
                      <m:t> </m:t>
                    </m:r>
                  </m:oMath>
                </a14:m>
                <a:r>
                  <a:rPr lang="en-US" dirty="0"/>
                  <a:t> is an unbiased estimator) and variance</a:t>
                </a:r>
              </a:p>
              <a:p>
                <a:pPr marL="0" indent="0" algn="ctr">
                  <a:buNone/>
                </a:pPr>
                <a:r>
                  <a:rPr lang="en-US" dirty="0"/>
                  <a:t> </a:t>
                </a:r>
                <a14:m>
                  <m:oMath xmlns:m="http://schemas.openxmlformats.org/officeDocument/2006/math">
                    <m:sSubSup>
                      <m:sSubSupPr>
                        <m:ctrlPr>
                          <a:rPr lang="en-US" i="1" smtClean="0">
                            <a:latin typeface="Cambria Math" panose="02040503050406030204" pitchFamily="18" charset="0"/>
                          </a:rPr>
                        </m:ctrlPr>
                      </m:sSubSupPr>
                      <m:e>
                        <m:r>
                          <a:rPr lang="en-US" i="1" smtClean="0">
                            <a:latin typeface="Cambria Math" panose="02040503050406030204" pitchFamily="18" charset="0"/>
                          </a:rPr>
                          <m:t>𝜎</m:t>
                        </m:r>
                      </m:e>
                      <m:sub>
                        <m:acc>
                          <m:accPr>
                            <m:chr m:val="̂"/>
                            <m:ctrlPr>
                              <a:rPr lang="en-US" i="1" smtClean="0">
                                <a:latin typeface="Cambria Math" panose="02040503050406030204" pitchFamily="18" charset="0"/>
                              </a:rPr>
                            </m:ctrlPr>
                          </m:accPr>
                          <m:e>
                            <m:sSub>
                              <m:sSubPr>
                                <m:ctrlPr>
                                  <a:rPr lang="en-US" i="1" smtClean="0">
                                    <a:latin typeface="Cambria Math" panose="02040503050406030204" pitchFamily="18" charset="0"/>
                                  </a:rPr>
                                </m:ctrlPr>
                              </m:sSubPr>
                              <m:e>
                                <m:r>
                                  <a:rPr lang="en-US" i="1" smtClean="0">
                                    <a:latin typeface="Cambria Math" panose="02040503050406030204" pitchFamily="18" charset="0"/>
                                  </a:rPr>
                                  <m:t>𝛽</m:t>
                                </m:r>
                              </m:e>
                              <m:sub>
                                <m:r>
                                  <a:rPr lang="en-US" i="1" smtClean="0">
                                    <a:latin typeface="Cambria Math" panose="02040503050406030204" pitchFamily="18" charset="0"/>
                                  </a:rPr>
                                  <m:t>1</m:t>
                                </m:r>
                              </m:sub>
                            </m:sSub>
                          </m:e>
                        </m:acc>
                      </m:sub>
                      <m:sup>
                        <m:r>
                          <a:rPr lang="en-US" i="1" smtClean="0">
                            <a:latin typeface="Cambria Math" panose="02040503050406030204" pitchFamily="18" charset="0"/>
                          </a:rPr>
                          <m:t>2</m:t>
                        </m:r>
                      </m:sup>
                    </m:sSubSup>
                    <m:r>
                      <a:rPr lang="en-US" i="1" smtClean="0">
                        <a:latin typeface="Cambria Math" panose="02040503050406030204" pitchFamily="18" charset="0"/>
                      </a:rPr>
                      <m:t>=</m:t>
                    </m:r>
                    <m:f>
                      <m:fPr>
                        <m:ctrlPr>
                          <a:rPr lang="en-US" i="1" smtClean="0">
                            <a:latin typeface="Cambria Math" panose="02040503050406030204" pitchFamily="18" charset="0"/>
                          </a:rPr>
                        </m:ctrlPr>
                      </m:fPr>
                      <m:num>
                        <m:sSup>
                          <m:sSupPr>
                            <m:ctrlPr>
                              <a:rPr lang="en-US" i="1" smtClean="0">
                                <a:latin typeface="Cambria Math" panose="02040503050406030204" pitchFamily="18" charset="0"/>
                              </a:rPr>
                            </m:ctrlPr>
                          </m:sSupPr>
                          <m:e>
                            <m:r>
                              <a:rPr lang="en-US" i="1" smtClean="0">
                                <a:latin typeface="Cambria Math" panose="02040503050406030204" pitchFamily="18" charset="0"/>
                              </a:rPr>
                              <m:t>𝜎</m:t>
                            </m:r>
                          </m:e>
                          <m:sup>
                            <m:r>
                              <a:rPr lang="en-US" i="1" smtClean="0">
                                <a:latin typeface="Cambria Math" panose="02040503050406030204" pitchFamily="18" charset="0"/>
                              </a:rPr>
                              <m:t>2</m:t>
                            </m:r>
                          </m:sup>
                        </m:sSup>
                      </m:num>
                      <m:den>
                        <m:r>
                          <a:rPr lang="en-US" i="1" smtClean="0">
                            <a:latin typeface="Cambria Math" panose="02040503050406030204" pitchFamily="18" charset="0"/>
                          </a:rPr>
                          <m:t>𝑆</m:t>
                        </m:r>
                        <m:sSub>
                          <m:sSubPr>
                            <m:ctrlPr>
                              <a:rPr lang="en-US" i="1" smtClean="0">
                                <a:latin typeface="Cambria Math" panose="02040503050406030204" pitchFamily="18" charset="0"/>
                              </a:rPr>
                            </m:ctrlPr>
                          </m:sSubPr>
                          <m:e>
                            <m:r>
                              <a:rPr lang="en-US" i="1" smtClean="0">
                                <a:latin typeface="Cambria Math" panose="02040503050406030204" pitchFamily="18" charset="0"/>
                              </a:rPr>
                              <m:t>𝑆</m:t>
                            </m:r>
                          </m:e>
                          <m:sub>
                            <m:r>
                              <a:rPr lang="en-US" i="1" smtClean="0">
                                <a:latin typeface="Cambria Math" panose="02040503050406030204" pitchFamily="18" charset="0"/>
                              </a:rPr>
                              <m:t>𝑥𝑥</m:t>
                            </m:r>
                          </m:sub>
                        </m:sSub>
                      </m:den>
                    </m:f>
                  </m:oMath>
                </a14:m>
                <a:endParaRPr lang="en-US" dirty="0"/>
              </a:p>
              <a:p>
                <a:pPr marL="0" indent="0">
                  <a:buNone/>
                </a:pPr>
                <a:r>
                  <a:rPr lang="en-US" dirty="0"/>
                  <a:t>The standard deviation of  will, of course, be:</a:t>
                </a:r>
              </a:p>
              <a:p>
                <a:pPr marL="0" indent="0" algn="ctr">
                  <a:buNone/>
                </a:pPr>
                <a:r>
                  <a:rPr lang="en-US" dirty="0"/>
                  <a:t>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rPr>
                          <m:t>𝜎</m:t>
                        </m:r>
                      </m:e>
                      <m:sub>
                        <m:acc>
                          <m:accPr>
                            <m:chr m:val="̂"/>
                            <m:ctrlPr>
                              <a:rPr lang="en-US" i="1" smtClean="0">
                                <a:latin typeface="Cambria Math" panose="02040503050406030204" pitchFamily="18" charset="0"/>
                              </a:rPr>
                            </m:ctrlPr>
                          </m:accPr>
                          <m:e>
                            <m:sSub>
                              <m:sSubPr>
                                <m:ctrlPr>
                                  <a:rPr lang="en-US" i="1" smtClean="0">
                                    <a:latin typeface="Cambria Math" panose="02040503050406030204" pitchFamily="18" charset="0"/>
                                  </a:rPr>
                                </m:ctrlPr>
                              </m:sSubPr>
                              <m:e>
                                <m:r>
                                  <a:rPr lang="en-US" i="1" smtClean="0">
                                    <a:latin typeface="Cambria Math" panose="02040503050406030204" pitchFamily="18" charset="0"/>
                                  </a:rPr>
                                  <m:t>𝛽</m:t>
                                </m:r>
                              </m:e>
                              <m:sub>
                                <m:r>
                                  <a:rPr lang="en-US" i="1" smtClean="0">
                                    <a:latin typeface="Cambria Math" panose="02040503050406030204" pitchFamily="18" charset="0"/>
                                  </a:rPr>
                                  <m:t>1</m:t>
                                </m:r>
                              </m:sub>
                            </m:sSub>
                          </m:e>
                        </m:acc>
                      </m:sub>
                    </m:sSub>
                    <m:r>
                      <a:rPr lang="en-US" i="1" smtClean="0">
                        <a:latin typeface="Cambria Math" panose="02040503050406030204" pitchFamily="18" charset="0"/>
                      </a:rPr>
                      <m:t>=</m:t>
                    </m:r>
                    <m:f>
                      <m:fPr>
                        <m:ctrlPr>
                          <a:rPr lang="en-US" i="1" smtClean="0">
                            <a:latin typeface="Cambria Math" panose="02040503050406030204" pitchFamily="18" charset="0"/>
                          </a:rPr>
                        </m:ctrlPr>
                      </m:fPr>
                      <m:num>
                        <m:r>
                          <a:rPr lang="en-US" i="1" smtClean="0">
                            <a:latin typeface="Cambria Math" panose="02040503050406030204" pitchFamily="18" charset="0"/>
                          </a:rPr>
                          <m:t>𝜎</m:t>
                        </m:r>
                      </m:num>
                      <m:den>
                        <m:rad>
                          <m:radPr>
                            <m:degHide m:val="on"/>
                            <m:ctrlPr>
                              <a:rPr lang="en-US" i="1" smtClean="0">
                                <a:latin typeface="Cambria Math" panose="02040503050406030204" pitchFamily="18" charset="0"/>
                              </a:rPr>
                            </m:ctrlPr>
                          </m:radPr>
                          <m:deg/>
                          <m:e>
                            <m:r>
                              <a:rPr lang="en-US" i="1" smtClean="0">
                                <a:latin typeface="Cambria Math" panose="02040503050406030204" pitchFamily="18" charset="0"/>
                              </a:rPr>
                              <m:t>𝑆</m:t>
                            </m:r>
                            <m:sSub>
                              <m:sSubPr>
                                <m:ctrlPr>
                                  <a:rPr lang="en-US" i="1" smtClean="0">
                                    <a:latin typeface="Cambria Math" panose="02040503050406030204" pitchFamily="18" charset="0"/>
                                  </a:rPr>
                                </m:ctrlPr>
                              </m:sSubPr>
                              <m:e>
                                <m:r>
                                  <a:rPr lang="en-US" i="1" smtClean="0">
                                    <a:latin typeface="Cambria Math" panose="02040503050406030204" pitchFamily="18" charset="0"/>
                                  </a:rPr>
                                  <m:t>𝑆</m:t>
                                </m:r>
                              </m:e>
                              <m:sub>
                                <m:r>
                                  <a:rPr lang="en-US" i="1" smtClean="0">
                                    <a:latin typeface="Cambria Math" panose="02040503050406030204" pitchFamily="18" charset="0"/>
                                  </a:rPr>
                                  <m:t>𝑥𝑥</m:t>
                                </m:r>
                              </m:sub>
                            </m:sSub>
                          </m:e>
                        </m:rad>
                      </m:den>
                    </m:f>
                  </m:oMath>
                </a14:m>
                <a:endParaRPr lang="en-US" dirty="0"/>
              </a:p>
              <a:p>
                <a:pPr marL="0" indent="0">
                  <a:buNone/>
                </a:pPr>
                <a:r>
                  <a:rPr lang="en-US" dirty="0"/>
                  <a:t>This is a random variable as we do not know the value of  </a:t>
                </a:r>
                <a14:m>
                  <m:oMath xmlns:m="http://schemas.openxmlformats.org/officeDocument/2006/math">
                    <m:r>
                      <a:rPr lang="en-US" i="1" dirty="0" smtClean="0">
                        <a:latin typeface="Cambria Math" panose="02040503050406030204" pitchFamily="18" charset="0"/>
                      </a:rPr>
                      <m:t>𝜎</m:t>
                    </m:r>
                  </m:oMath>
                </a14:m>
                <a:r>
                  <a:rPr lang="en-US" dirty="0"/>
                  <a:t>.  We estimate it by</a:t>
                </a:r>
              </a:p>
              <a:p>
                <a:pPr marL="0" indent="0" algn="ctr">
                  <a:buNone/>
                </a:pPr>
                <a:r>
                  <a:rPr lang="en-US" dirty="0"/>
                  <a:t>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𝑠</m:t>
                        </m:r>
                      </m:e>
                      <m:sub>
                        <m:acc>
                          <m:accPr>
                            <m:chr m:val="̂"/>
                            <m:ctrlPr>
                              <a:rPr lang="en-US" i="1" dirty="0">
                                <a:latin typeface="Cambria Math" panose="02040503050406030204" pitchFamily="18" charset="0"/>
                              </a:rPr>
                            </m:ctrlPr>
                          </m:accPr>
                          <m:e>
                            <m:sSub>
                              <m:sSubPr>
                                <m:ctrlPr>
                                  <a:rPr lang="en-US" i="1" dirty="0">
                                    <a:latin typeface="Cambria Math" panose="02040503050406030204" pitchFamily="18" charset="0"/>
                                  </a:rPr>
                                </m:ctrlPr>
                              </m:sSubPr>
                              <m:e>
                                <m:r>
                                  <a:rPr lang="en-US" i="1" dirty="0">
                                    <a:latin typeface="Cambria Math" panose="02040503050406030204" pitchFamily="18" charset="0"/>
                                  </a:rPr>
                                  <m:t>𝛽</m:t>
                                </m:r>
                              </m:e>
                              <m:sub>
                                <m:r>
                                  <a:rPr lang="en-US" i="1" dirty="0">
                                    <a:latin typeface="Cambria Math" panose="02040503050406030204" pitchFamily="18" charset="0"/>
                                  </a:rPr>
                                  <m:t>1</m:t>
                                </m:r>
                              </m:sub>
                            </m:sSub>
                          </m:e>
                        </m:acc>
                      </m:sub>
                    </m:sSub>
                    <m:r>
                      <a:rPr lang="en-US" i="1" dirty="0">
                        <a:latin typeface="Cambria Math" panose="02040503050406030204" pitchFamily="18" charset="0"/>
                      </a:rPr>
                      <m:t>=</m:t>
                    </m:r>
                    <m:f>
                      <m:fPr>
                        <m:ctrlPr>
                          <a:rPr lang="en-US" i="1" dirty="0">
                            <a:latin typeface="Cambria Math" panose="02040503050406030204" pitchFamily="18" charset="0"/>
                          </a:rPr>
                        </m:ctrlPr>
                      </m:fPr>
                      <m:num>
                        <m:r>
                          <a:rPr lang="en-US" i="1" dirty="0">
                            <a:latin typeface="Cambria Math" panose="02040503050406030204" pitchFamily="18" charset="0"/>
                          </a:rPr>
                          <m:t>𝑠</m:t>
                        </m:r>
                      </m:num>
                      <m:den>
                        <m:rad>
                          <m:radPr>
                            <m:degHide m:val="on"/>
                            <m:ctrlPr>
                              <a:rPr lang="en-US" i="1" dirty="0">
                                <a:latin typeface="Cambria Math" panose="02040503050406030204" pitchFamily="18" charset="0"/>
                              </a:rPr>
                            </m:ctrlPr>
                          </m:radPr>
                          <m:deg/>
                          <m:e>
                            <m:r>
                              <a:rPr lang="en-US" i="1" dirty="0">
                                <a:latin typeface="Cambria Math" panose="02040503050406030204" pitchFamily="18" charset="0"/>
                              </a:rPr>
                              <m:t>𝑆</m:t>
                            </m:r>
                            <m:sSub>
                              <m:sSubPr>
                                <m:ctrlPr>
                                  <a:rPr lang="en-US" i="1" dirty="0">
                                    <a:latin typeface="Cambria Math" panose="02040503050406030204" pitchFamily="18" charset="0"/>
                                  </a:rPr>
                                </m:ctrlPr>
                              </m:sSubPr>
                              <m:e>
                                <m:r>
                                  <a:rPr lang="en-US" i="1" dirty="0">
                                    <a:latin typeface="Cambria Math" panose="02040503050406030204" pitchFamily="18" charset="0"/>
                                  </a:rPr>
                                  <m:t>𝑆</m:t>
                                </m:r>
                              </m:e>
                              <m:sub>
                                <m:r>
                                  <a:rPr lang="en-US" i="1" dirty="0">
                                    <a:latin typeface="Cambria Math" panose="02040503050406030204" pitchFamily="18" charset="0"/>
                                  </a:rPr>
                                  <m:t>𝑥𝑥</m:t>
                                </m:r>
                              </m:sub>
                            </m:sSub>
                          </m:e>
                        </m:rad>
                      </m:den>
                    </m:f>
                  </m:oMath>
                </a14:m>
                <a:endParaRPr lang="en-US" dirty="0"/>
              </a:p>
              <a:p>
                <a:pPr marL="0" indent="0">
                  <a:buNone/>
                </a:pPr>
                <a:endParaRPr lang="en-US" dirty="0"/>
              </a:p>
              <a:p>
                <a:pPr marL="0" indent="0">
                  <a:buNone/>
                </a:pPr>
                <a:r>
                  <a:rPr lang="en-US" dirty="0"/>
                  <a:t>referred to as the </a:t>
                </a:r>
                <a:r>
                  <a:rPr lang="en-US" b="1" dirty="0"/>
                  <a:t>standard error </a:t>
                </a:r>
                <a:r>
                  <a:rPr lang="en-US" dirty="0"/>
                  <a:t>of </a:t>
                </a:r>
                <a14:m>
                  <m:oMath xmlns:m="http://schemas.openxmlformats.org/officeDocument/2006/math">
                    <m:acc>
                      <m:accPr>
                        <m:chr m:val="̂"/>
                        <m:ctrlPr>
                          <a:rPr lang="en-US" i="1" smtClean="0">
                            <a:latin typeface="Cambria Math" panose="02040503050406030204" pitchFamily="18" charset="0"/>
                          </a:rPr>
                        </m:ctrlPr>
                      </m:accPr>
                      <m:e>
                        <m:sSub>
                          <m:sSubPr>
                            <m:ctrlPr>
                              <a:rPr lang="en-US" i="1" smtClean="0">
                                <a:latin typeface="Cambria Math" panose="02040503050406030204" pitchFamily="18" charset="0"/>
                              </a:rPr>
                            </m:ctrlPr>
                          </m:sSubPr>
                          <m:e>
                            <m:r>
                              <a:rPr lang="en-US" i="1" smtClean="0">
                                <a:latin typeface="Cambria Math" panose="02040503050406030204" pitchFamily="18" charset="0"/>
                              </a:rPr>
                              <m:t>𝛽</m:t>
                            </m:r>
                          </m:e>
                          <m:sub>
                            <m:r>
                              <a:rPr lang="en-US" i="1" smtClean="0">
                                <a:latin typeface="Cambria Math" panose="02040503050406030204" pitchFamily="18" charset="0"/>
                              </a:rPr>
                              <m:t>1</m:t>
                            </m:r>
                          </m:sub>
                        </m:sSub>
                      </m:e>
                    </m:acc>
                  </m:oMath>
                </a14:m>
                <a:r>
                  <a:rPr lang="en-US" dirty="0"/>
                  <a:t> .</a:t>
                </a:r>
              </a:p>
              <a:p>
                <a:pPr marL="0" indent="0">
                  <a:buNone/>
                </a:pPr>
                <a:endParaRPr lang="en-US" dirty="0"/>
              </a:p>
              <a:p>
                <a:pPr marL="0" indent="0">
                  <a:buNone/>
                </a:pPr>
                <a:r>
                  <a:rPr lang="en-US" dirty="0"/>
                  <a:t>In consequence, the natural test statistic for the null hypothesis stated above will be</a:t>
                </a:r>
              </a:p>
              <a:p>
                <a:pPr marL="0" indent="0" algn="ctr">
                  <a:buNone/>
                </a:pPr>
                <a:r>
                  <a:rPr lang="en-US" dirty="0"/>
                  <a:t> </a:t>
                </a:r>
                <a14:m>
                  <m:oMath xmlns:m="http://schemas.openxmlformats.org/officeDocument/2006/math">
                    <m:r>
                      <a:rPr lang="de-DE" i="1" dirty="0" smtClean="0">
                        <a:latin typeface="Cambria Math" panose="02040503050406030204" pitchFamily="18" charset="0"/>
                      </a:rPr>
                      <m:t>𝑡</m:t>
                    </m:r>
                    <m:r>
                      <a:rPr lang="de-DE" i="1" dirty="0" smtClean="0">
                        <a:latin typeface="Cambria Math" panose="02040503050406030204" pitchFamily="18" charset="0"/>
                      </a:rPr>
                      <m:t>=</m:t>
                    </m:r>
                    <m:f>
                      <m:fPr>
                        <m:ctrlPr>
                          <a:rPr lang="de-DE" i="1" dirty="0" smtClean="0">
                            <a:latin typeface="Cambria Math" panose="02040503050406030204" pitchFamily="18" charset="0"/>
                          </a:rPr>
                        </m:ctrlPr>
                      </m:fPr>
                      <m:num>
                        <m:acc>
                          <m:accPr>
                            <m:chr m:val="̂"/>
                            <m:ctrlPr>
                              <a:rPr lang="de-DE" i="1" dirty="0" smtClean="0">
                                <a:latin typeface="Cambria Math" panose="02040503050406030204" pitchFamily="18" charset="0"/>
                              </a:rPr>
                            </m:ctrlPr>
                          </m:accPr>
                          <m:e>
                            <m:sSub>
                              <m:sSubPr>
                                <m:ctrlPr>
                                  <a:rPr lang="de-DE" i="1" dirty="0" smtClean="0">
                                    <a:latin typeface="Cambria Math" panose="02040503050406030204" pitchFamily="18" charset="0"/>
                                  </a:rPr>
                                </m:ctrlPr>
                              </m:sSubPr>
                              <m:e>
                                <m:r>
                                  <a:rPr lang="de-DE" i="1" dirty="0" smtClean="0">
                                    <a:latin typeface="Cambria Math" panose="02040503050406030204" pitchFamily="18" charset="0"/>
                                  </a:rPr>
                                  <m:t>𝛽</m:t>
                                </m:r>
                              </m:e>
                              <m:sub>
                                <m:r>
                                  <a:rPr lang="de-DE" i="1" dirty="0" smtClean="0">
                                    <a:latin typeface="Cambria Math" panose="02040503050406030204" pitchFamily="18" charset="0"/>
                                  </a:rPr>
                                  <m:t>1</m:t>
                                </m:r>
                              </m:sub>
                            </m:sSub>
                          </m:e>
                        </m:acc>
                      </m:num>
                      <m:den>
                        <m:sSub>
                          <m:sSubPr>
                            <m:ctrlPr>
                              <a:rPr lang="de-DE" i="1" dirty="0" smtClean="0">
                                <a:latin typeface="Cambria Math" panose="02040503050406030204" pitchFamily="18" charset="0"/>
                              </a:rPr>
                            </m:ctrlPr>
                          </m:sSubPr>
                          <m:e>
                            <m:r>
                              <a:rPr lang="de-DE" i="1" dirty="0" smtClean="0">
                                <a:latin typeface="Cambria Math" panose="02040503050406030204" pitchFamily="18" charset="0"/>
                              </a:rPr>
                              <m:t>𝑠</m:t>
                            </m:r>
                          </m:e>
                          <m:sub>
                            <m:acc>
                              <m:accPr>
                                <m:chr m:val="̂"/>
                                <m:ctrlPr>
                                  <a:rPr lang="de-DE" i="1" dirty="0" smtClean="0">
                                    <a:latin typeface="Cambria Math" panose="02040503050406030204" pitchFamily="18" charset="0"/>
                                  </a:rPr>
                                </m:ctrlPr>
                              </m:accPr>
                              <m:e>
                                <m:sSub>
                                  <m:sSubPr>
                                    <m:ctrlPr>
                                      <a:rPr lang="de-DE" i="1" dirty="0" smtClean="0">
                                        <a:latin typeface="Cambria Math" panose="02040503050406030204" pitchFamily="18" charset="0"/>
                                      </a:rPr>
                                    </m:ctrlPr>
                                  </m:sSubPr>
                                  <m:e>
                                    <m:r>
                                      <a:rPr lang="de-DE" i="1" dirty="0" smtClean="0">
                                        <a:latin typeface="Cambria Math" panose="02040503050406030204" pitchFamily="18" charset="0"/>
                                      </a:rPr>
                                      <m:t>𝛽</m:t>
                                    </m:r>
                                  </m:e>
                                  <m:sub>
                                    <m:r>
                                      <a:rPr lang="de-DE" i="1" dirty="0" smtClean="0">
                                        <a:latin typeface="Cambria Math" panose="02040503050406030204" pitchFamily="18" charset="0"/>
                                      </a:rPr>
                                      <m:t>1</m:t>
                                    </m:r>
                                  </m:sub>
                                </m:sSub>
                              </m:e>
                            </m:acc>
                          </m:sub>
                        </m:sSub>
                      </m:den>
                    </m:f>
                  </m:oMath>
                </a14:m>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20602518-1F0F-4A8F-B307-39485939D2A1}"/>
                  </a:ext>
                </a:extLst>
              </p:cNvPr>
              <p:cNvSpPr>
                <a:spLocks noGrp="1" noRot="1" noChangeAspect="1" noMove="1" noResize="1" noEditPoints="1" noAdjustHandles="1" noChangeArrowheads="1" noChangeShapeType="1" noTextEdit="1"/>
              </p:cNvSpPr>
              <p:nvPr>
                <p:ph idx="1"/>
              </p:nvPr>
            </p:nvSpPr>
            <p:spPr>
              <a:xfrm>
                <a:off x="1287666" y="776749"/>
                <a:ext cx="10018713" cy="5427406"/>
              </a:xfrm>
              <a:blipFill>
                <a:blip r:embed="rId2"/>
                <a:stretch>
                  <a:fillRect l="-1034" t="-5499"/>
                </a:stretch>
              </a:blipFill>
            </p:spPr>
            <p:txBody>
              <a:bodyPr/>
              <a:lstStyle/>
              <a:p>
                <a:r>
                  <a:rPr lang="en-US">
                    <a:noFill/>
                  </a:rPr>
                  <a:t> </a:t>
                </a:r>
              </a:p>
            </p:txBody>
          </p:sp>
        </mc:Fallback>
      </mc:AlternateContent>
    </p:spTree>
    <p:extLst>
      <p:ext uri="{BB962C8B-B14F-4D97-AF65-F5344CB8AC3E}">
        <p14:creationId xmlns:p14="http://schemas.microsoft.com/office/powerpoint/2010/main" val="21373750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0E1072-796A-400A-964D-88B1CE5E8379}"/>
              </a:ext>
            </a:extLst>
          </p:cNvPr>
          <p:cNvSpPr>
            <a:spLocks noGrp="1"/>
          </p:cNvSpPr>
          <p:nvPr>
            <p:ph type="title"/>
          </p:nvPr>
        </p:nvSpPr>
        <p:spPr>
          <a:xfrm>
            <a:off x="1405653" y="0"/>
            <a:ext cx="10018713" cy="592394"/>
          </a:xfrm>
        </p:spPr>
        <p:txBody>
          <a:bodyPr>
            <a:normAutofit fontScale="90000"/>
          </a:bodyPr>
          <a:lstStyle/>
          <a:p>
            <a:r>
              <a:rPr lang="en-US" dirty="0"/>
              <a:t>The Reference Distribution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93EEF2A-3C31-46E0-B37E-472C5CAF8A80}"/>
                  </a:ext>
                </a:extLst>
              </p:cNvPr>
              <p:cNvSpPr>
                <a:spLocks noGrp="1"/>
              </p:cNvSpPr>
              <p:nvPr>
                <p:ph idx="1"/>
              </p:nvPr>
            </p:nvSpPr>
            <p:spPr>
              <a:xfrm>
                <a:off x="1484310" y="737419"/>
                <a:ext cx="10018713" cy="5053781"/>
              </a:xfrm>
            </p:spPr>
            <p:txBody>
              <a:bodyPr>
                <a:normAutofit fontScale="62500" lnSpcReduction="20000"/>
              </a:bodyPr>
              <a:lstStyle/>
              <a:p>
                <a:r>
                  <a:rPr lang="en-US" dirty="0"/>
                  <a:t>The test statistic just described  has the same form as the test statistic used to compare the means of two populations. As in that case, if the null hypothesis is true, t will have a Student's t distribution with n-2 degrees of freedom.</a:t>
                </a:r>
              </a:p>
              <a:p>
                <a:endParaRPr lang="en-US" dirty="0"/>
              </a:p>
              <a:p>
                <a:r>
                  <a:rPr lang="en-US" dirty="0"/>
                  <a:t>The null hypothesis </a:t>
                </a:r>
                <a14:m>
                  <m:oMath xmlns:m="http://schemas.openxmlformats.org/officeDocument/2006/math">
                    <m:sSub>
                      <m:sSubPr>
                        <m:ctrlPr>
                          <a:rPr lang="pt-BR" i="1" smtClean="0">
                            <a:latin typeface="Cambria Math" panose="02040503050406030204" pitchFamily="18" charset="0"/>
                          </a:rPr>
                        </m:ctrlPr>
                      </m:sSubPr>
                      <m:e>
                        <m:r>
                          <a:rPr lang="pt-BR" i="1" smtClean="0">
                            <a:latin typeface="Cambria Math" panose="02040503050406030204" pitchFamily="18" charset="0"/>
                          </a:rPr>
                          <m:t>𝐻</m:t>
                        </m:r>
                      </m:e>
                      <m:sub>
                        <m:r>
                          <a:rPr lang="pt-BR" i="1" smtClean="0">
                            <a:latin typeface="Cambria Math" panose="02040503050406030204" pitchFamily="18" charset="0"/>
                          </a:rPr>
                          <m:t>0</m:t>
                        </m:r>
                      </m:sub>
                    </m:sSub>
                    <m:r>
                      <a:rPr lang="pt-BR" i="1" smtClean="0">
                        <a:latin typeface="Cambria Math" panose="02040503050406030204" pitchFamily="18" charset="0"/>
                      </a:rPr>
                      <m:t>:</m:t>
                    </m:r>
                    <m:sSub>
                      <m:sSubPr>
                        <m:ctrlPr>
                          <a:rPr lang="pt-BR" i="1" smtClean="0">
                            <a:latin typeface="Cambria Math" panose="02040503050406030204" pitchFamily="18" charset="0"/>
                          </a:rPr>
                        </m:ctrlPr>
                      </m:sSubPr>
                      <m:e>
                        <m:r>
                          <a:rPr lang="pt-BR" i="1" smtClean="0">
                            <a:latin typeface="Cambria Math" panose="02040503050406030204" pitchFamily="18" charset="0"/>
                          </a:rPr>
                          <m:t>𝛽</m:t>
                        </m:r>
                      </m:e>
                      <m:sub>
                        <m:r>
                          <a:rPr lang="pt-BR" i="1" smtClean="0">
                            <a:latin typeface="Cambria Math" panose="02040503050406030204" pitchFamily="18" charset="0"/>
                          </a:rPr>
                          <m:t>1</m:t>
                        </m:r>
                      </m:sub>
                    </m:sSub>
                    <m:r>
                      <a:rPr lang="pt-BR" i="1" smtClean="0">
                        <a:latin typeface="Cambria Math" panose="02040503050406030204" pitchFamily="18" charset="0"/>
                      </a:rPr>
                      <m:t>=0 </m:t>
                    </m:r>
                  </m:oMath>
                </a14:m>
                <a:r>
                  <a:rPr lang="en-US" dirty="0"/>
                  <a:t>will be rejected at a level </a:t>
                </a:r>
                <a14:m>
                  <m:oMath xmlns:m="http://schemas.openxmlformats.org/officeDocument/2006/math">
                    <m:r>
                      <a:rPr lang="en-US" i="1" dirty="0">
                        <a:latin typeface="Cambria Math" panose="02040503050406030204" pitchFamily="18" charset="0"/>
                      </a:rPr>
                      <m:t>𝛼</m:t>
                    </m:r>
                    <m:r>
                      <a:rPr lang="en-US" i="1" dirty="0">
                        <a:latin typeface="Cambria Math" panose="02040503050406030204" pitchFamily="18" charset="0"/>
                      </a:rPr>
                      <m:t> </m:t>
                    </m:r>
                  </m:oMath>
                </a14:m>
                <a:r>
                  <a:rPr lang="en-US" dirty="0"/>
                  <a:t>if </a:t>
                </a:r>
              </a:p>
              <a:p>
                <a:pPr marL="0" indent="0" algn="ctr">
                  <a:buNone/>
                </a:pPr>
                <a14:m>
                  <m:oMath xmlns:m="http://schemas.openxmlformats.org/officeDocument/2006/math">
                    <m:d>
                      <m:dPr>
                        <m:begChr m:val="|"/>
                        <m:endChr m:val="|"/>
                        <m:ctrlPr>
                          <a:rPr lang="en-US" i="1" dirty="0" smtClean="0">
                            <a:latin typeface="Cambria Math" panose="02040503050406030204" pitchFamily="18" charset="0"/>
                          </a:rPr>
                        </m:ctrlPr>
                      </m:dPr>
                      <m:e>
                        <m:f>
                          <m:fPr>
                            <m:ctrlPr>
                              <a:rPr lang="en-US" i="1" dirty="0" smtClean="0">
                                <a:latin typeface="Cambria Math" panose="02040503050406030204" pitchFamily="18" charset="0"/>
                              </a:rPr>
                            </m:ctrlPr>
                          </m:fPr>
                          <m:num>
                            <m:acc>
                              <m:accPr>
                                <m:chr m:val="̂"/>
                                <m:ctrlPr>
                                  <a:rPr lang="en-US" i="1" dirty="0" smtClean="0">
                                    <a:latin typeface="Cambria Math" panose="02040503050406030204" pitchFamily="18" charset="0"/>
                                  </a:rPr>
                                </m:ctrlPr>
                              </m:accPr>
                              <m:e>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𝛽</m:t>
                                    </m:r>
                                  </m:e>
                                  <m:sub>
                                    <m:r>
                                      <a:rPr lang="en-US" i="1" dirty="0" smtClean="0">
                                        <a:latin typeface="Cambria Math" panose="02040503050406030204" pitchFamily="18" charset="0"/>
                                      </a:rPr>
                                      <m:t>1</m:t>
                                    </m:r>
                                  </m:sub>
                                </m:sSub>
                              </m:e>
                            </m:acc>
                          </m:num>
                          <m:den>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𝑠</m:t>
                                </m:r>
                              </m:e>
                              <m:sub>
                                <m:acc>
                                  <m:accPr>
                                    <m:chr m:val="̂"/>
                                    <m:ctrlPr>
                                      <a:rPr lang="en-US" i="1" dirty="0" smtClean="0">
                                        <a:latin typeface="Cambria Math" panose="02040503050406030204" pitchFamily="18" charset="0"/>
                                      </a:rPr>
                                    </m:ctrlPr>
                                  </m:accPr>
                                  <m:e>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𝛽</m:t>
                                        </m:r>
                                      </m:e>
                                      <m:sub>
                                        <m:r>
                                          <a:rPr lang="en-US" i="1" dirty="0" smtClean="0">
                                            <a:latin typeface="Cambria Math" panose="02040503050406030204" pitchFamily="18" charset="0"/>
                                          </a:rPr>
                                          <m:t>1</m:t>
                                        </m:r>
                                      </m:sub>
                                    </m:sSub>
                                  </m:e>
                                </m:acc>
                              </m:sub>
                            </m:sSub>
                          </m:den>
                        </m:f>
                      </m:e>
                    </m:d>
                    <m:r>
                      <a:rPr lang="en-US" i="1" dirty="0" smtClean="0">
                        <a:latin typeface="Cambria Math" panose="02040503050406030204" pitchFamily="18" charset="0"/>
                      </a:rPr>
                      <m:t>≥</m:t>
                    </m:r>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𝑡</m:t>
                        </m:r>
                      </m:e>
                      <m:sub>
                        <m:r>
                          <a:rPr lang="en-US" i="1" dirty="0" smtClean="0">
                            <a:latin typeface="Cambria Math" panose="02040503050406030204" pitchFamily="18" charset="0"/>
                          </a:rPr>
                          <m:t>𝑛</m:t>
                        </m:r>
                        <m:r>
                          <a:rPr lang="en-US" i="1" dirty="0" smtClean="0">
                            <a:latin typeface="Cambria Math" panose="02040503050406030204" pitchFamily="18" charset="0"/>
                          </a:rPr>
                          <m:t>−2,</m:t>
                        </m:r>
                        <m:f>
                          <m:fPr>
                            <m:ctrlPr>
                              <a:rPr lang="en-US" i="1" dirty="0" smtClean="0">
                                <a:latin typeface="Cambria Math" panose="02040503050406030204" pitchFamily="18" charset="0"/>
                              </a:rPr>
                            </m:ctrlPr>
                          </m:fPr>
                          <m:num>
                            <m:r>
                              <a:rPr lang="en-US" i="1" dirty="0" smtClean="0">
                                <a:latin typeface="Cambria Math" panose="02040503050406030204" pitchFamily="18" charset="0"/>
                              </a:rPr>
                              <m:t>1−</m:t>
                            </m:r>
                            <m:r>
                              <a:rPr lang="en-US" i="1" dirty="0" smtClean="0">
                                <a:latin typeface="Cambria Math" panose="02040503050406030204" pitchFamily="18" charset="0"/>
                              </a:rPr>
                              <m:t>𝛼</m:t>
                            </m:r>
                          </m:num>
                          <m:den>
                            <m:r>
                              <a:rPr lang="en-US" i="1" dirty="0" smtClean="0">
                                <a:latin typeface="Cambria Math" panose="02040503050406030204" pitchFamily="18" charset="0"/>
                              </a:rPr>
                              <m:t>2</m:t>
                            </m:r>
                          </m:den>
                        </m:f>
                      </m:sub>
                    </m:sSub>
                    <m:r>
                      <a:rPr lang="en-US" b="0" i="1" dirty="0" smtClean="0">
                        <a:latin typeface="Cambria Math" panose="02040503050406030204" pitchFamily="18" charset="0"/>
                      </a:rPr>
                      <m:t>  </m:t>
                    </m:r>
                  </m:oMath>
                </a14:m>
                <a:r>
                  <a:rPr lang="en-US" dirty="0"/>
                  <a:t>  </a:t>
                </a:r>
              </a:p>
              <a:p>
                <a:pPr marL="0" indent="0">
                  <a:buNone/>
                </a:pPr>
                <a:r>
                  <a:rPr lang="en-US" dirty="0"/>
                  <a:t>Of course, the procedure can be used to test a more general hypothesis </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i="1" smtClean="0">
                              <a:latin typeface="Cambria Math" panose="02040503050406030204" pitchFamily="18" charset="0"/>
                            </a:rPr>
                            <m:t>𝐻</m:t>
                          </m:r>
                        </m:e>
                        <m:sub>
                          <m:r>
                            <a:rPr lang="pt-BR" i="1" smtClean="0">
                              <a:latin typeface="Cambria Math" panose="02040503050406030204" pitchFamily="18" charset="0"/>
                            </a:rPr>
                            <m:t>0</m:t>
                          </m:r>
                        </m:sub>
                      </m:sSub>
                      <m:r>
                        <a:rPr lang="pt-BR" i="1" smtClean="0">
                          <a:latin typeface="Cambria Math" panose="02040503050406030204" pitchFamily="18" charset="0"/>
                        </a:rPr>
                        <m:t>:</m:t>
                      </m:r>
                      <m:sSub>
                        <m:sSubPr>
                          <m:ctrlPr>
                            <a:rPr lang="pt-BR" i="1" smtClean="0">
                              <a:latin typeface="Cambria Math" panose="02040503050406030204" pitchFamily="18" charset="0"/>
                            </a:rPr>
                          </m:ctrlPr>
                        </m:sSubPr>
                        <m:e>
                          <m:r>
                            <a:rPr lang="pt-BR" i="1" smtClean="0">
                              <a:latin typeface="Cambria Math" panose="02040503050406030204" pitchFamily="18" charset="0"/>
                            </a:rPr>
                            <m:t>𝛽</m:t>
                          </m:r>
                        </m:e>
                        <m:sub>
                          <m:r>
                            <a:rPr lang="pt-BR" i="1" smtClean="0">
                              <a:latin typeface="Cambria Math" panose="02040503050406030204" pitchFamily="18" charset="0"/>
                            </a:rPr>
                            <m:t>1</m:t>
                          </m:r>
                        </m:sub>
                      </m:sSub>
                      <m:r>
                        <a:rPr lang="pt-BR" i="1" smtClean="0">
                          <a:latin typeface="Cambria Math" panose="02040503050406030204" pitchFamily="18" charset="0"/>
                        </a:rPr>
                        <m:t>=</m:t>
                      </m:r>
                      <m:r>
                        <a:rPr lang="en-US" b="0" i="1" smtClean="0">
                          <a:latin typeface="Cambria Math" panose="02040503050406030204" pitchFamily="18" charset="0"/>
                        </a:rPr>
                        <m:t>𝑑</m:t>
                      </m:r>
                      <m:r>
                        <a:rPr lang="pt-BR" i="1" smtClean="0">
                          <a:latin typeface="Cambria Math" panose="02040503050406030204" pitchFamily="18" charset="0"/>
                        </a:rPr>
                        <m:t> </m:t>
                      </m:r>
                    </m:oMath>
                  </m:oMathPara>
                </a14:m>
                <a:endParaRPr lang="en-US" dirty="0"/>
              </a:p>
              <a:p>
                <a:pPr marL="0" indent="0">
                  <a:buNone/>
                </a:pPr>
                <a:endParaRPr lang="en-US" dirty="0"/>
              </a:p>
              <a:p>
                <a:pPr marL="0" indent="0">
                  <a:buNone/>
                </a:pPr>
                <a:r>
                  <a:rPr lang="en-US" dirty="0"/>
                  <a:t>The test statistic will be</a:t>
                </a:r>
              </a:p>
              <a:p>
                <a:pPr marL="0" indent="0">
                  <a:buNone/>
                </a:pPr>
                <a:r>
                  <a:rPr lang="en-US" dirty="0"/>
                  <a:t> </a:t>
                </a:r>
              </a:p>
              <a:p>
                <a:pPr marL="0" indent="0">
                  <a:buNone/>
                </a:pPr>
                <a14:m>
                  <m:oMathPara xmlns:m="http://schemas.openxmlformats.org/officeDocument/2006/math">
                    <m:oMathParaPr>
                      <m:jc m:val="centerGroup"/>
                    </m:oMathParaPr>
                    <m:oMath xmlns:m="http://schemas.openxmlformats.org/officeDocument/2006/math">
                      <m:r>
                        <a:rPr lang="de-DE" i="1">
                          <a:latin typeface="Cambria Math" panose="02040503050406030204" pitchFamily="18" charset="0"/>
                        </a:rPr>
                        <m:t>𝑡</m:t>
                      </m:r>
                      <m:r>
                        <a:rPr lang="de-DE" i="1">
                          <a:latin typeface="Cambria Math" panose="02040503050406030204" pitchFamily="18" charset="0"/>
                        </a:rPr>
                        <m:t>=</m:t>
                      </m:r>
                      <m:f>
                        <m:fPr>
                          <m:ctrlPr>
                            <a:rPr lang="de-DE" i="1">
                              <a:latin typeface="Cambria Math" panose="02040503050406030204" pitchFamily="18" charset="0"/>
                            </a:rPr>
                          </m:ctrlPr>
                        </m:fPr>
                        <m:num>
                          <m:acc>
                            <m:accPr>
                              <m:chr m:val="̂"/>
                              <m:ctrlPr>
                                <a:rPr lang="de-DE" i="1">
                                  <a:latin typeface="Cambria Math" panose="02040503050406030204" pitchFamily="18" charset="0"/>
                                </a:rPr>
                              </m:ctrlPr>
                            </m:accPr>
                            <m:e>
                              <m:sSub>
                                <m:sSubPr>
                                  <m:ctrlPr>
                                    <a:rPr lang="de-DE" i="1">
                                      <a:latin typeface="Cambria Math" panose="02040503050406030204" pitchFamily="18" charset="0"/>
                                    </a:rPr>
                                  </m:ctrlPr>
                                </m:sSubPr>
                                <m:e>
                                  <m:r>
                                    <a:rPr lang="de-DE" i="1">
                                      <a:latin typeface="Cambria Math" panose="02040503050406030204" pitchFamily="18" charset="0"/>
                                    </a:rPr>
                                    <m:t>𝛽</m:t>
                                  </m:r>
                                </m:e>
                                <m:sub>
                                  <m:r>
                                    <a:rPr lang="de-DE" i="1">
                                      <a:latin typeface="Cambria Math" panose="02040503050406030204" pitchFamily="18" charset="0"/>
                                    </a:rPr>
                                    <m:t>1</m:t>
                                  </m:r>
                                </m:sub>
                              </m:sSub>
                            </m:e>
                          </m:acc>
                          <m:r>
                            <a:rPr lang="de-DE" i="1">
                              <a:latin typeface="Cambria Math" panose="02040503050406030204" pitchFamily="18" charset="0"/>
                            </a:rPr>
                            <m:t>−</m:t>
                          </m:r>
                          <m:r>
                            <a:rPr lang="de-DE" i="1">
                              <a:latin typeface="Cambria Math" panose="02040503050406030204" pitchFamily="18" charset="0"/>
                            </a:rPr>
                            <m:t>𝑑</m:t>
                          </m:r>
                        </m:num>
                        <m:den>
                          <m:sSub>
                            <m:sSubPr>
                              <m:ctrlPr>
                                <a:rPr lang="de-DE" i="1">
                                  <a:latin typeface="Cambria Math" panose="02040503050406030204" pitchFamily="18" charset="0"/>
                                </a:rPr>
                              </m:ctrlPr>
                            </m:sSubPr>
                            <m:e>
                              <m:r>
                                <a:rPr lang="de-DE" i="1">
                                  <a:latin typeface="Cambria Math" panose="02040503050406030204" pitchFamily="18" charset="0"/>
                                </a:rPr>
                                <m:t>𝑠</m:t>
                              </m:r>
                            </m:e>
                            <m:sub>
                              <m:acc>
                                <m:accPr>
                                  <m:chr m:val="̂"/>
                                  <m:ctrlPr>
                                    <a:rPr lang="de-DE" i="1">
                                      <a:latin typeface="Cambria Math" panose="02040503050406030204" pitchFamily="18" charset="0"/>
                                    </a:rPr>
                                  </m:ctrlPr>
                                </m:accPr>
                                <m:e>
                                  <m:sSub>
                                    <m:sSubPr>
                                      <m:ctrlPr>
                                        <a:rPr lang="de-DE" i="1">
                                          <a:latin typeface="Cambria Math" panose="02040503050406030204" pitchFamily="18" charset="0"/>
                                        </a:rPr>
                                      </m:ctrlPr>
                                    </m:sSubPr>
                                    <m:e>
                                      <m:r>
                                        <a:rPr lang="de-DE" i="1">
                                          <a:latin typeface="Cambria Math" panose="02040503050406030204" pitchFamily="18" charset="0"/>
                                        </a:rPr>
                                        <m:t>𝛽</m:t>
                                      </m:r>
                                    </m:e>
                                    <m:sub>
                                      <m:r>
                                        <a:rPr lang="de-DE" i="1">
                                          <a:latin typeface="Cambria Math" panose="02040503050406030204" pitchFamily="18" charset="0"/>
                                        </a:rPr>
                                        <m:t>1</m:t>
                                      </m:r>
                                    </m:sub>
                                  </m:sSub>
                                </m:e>
                              </m:acc>
                            </m:sub>
                          </m:sSub>
                        </m:den>
                      </m:f>
                    </m:oMath>
                  </m:oMathPara>
                </a14:m>
                <a:endParaRPr lang="en-US" dirty="0"/>
              </a:p>
              <a:p>
                <a:pPr marL="0" indent="0">
                  <a:buNone/>
                </a:pPr>
                <a:r>
                  <a:rPr lang="en-US" dirty="0"/>
                  <a:t>The reference distribution will be the same.  </a:t>
                </a:r>
              </a:p>
            </p:txBody>
          </p:sp>
        </mc:Choice>
        <mc:Fallback xmlns="">
          <p:sp>
            <p:nvSpPr>
              <p:cNvPr id="3" name="Content Placeholder 2">
                <a:extLst>
                  <a:ext uri="{FF2B5EF4-FFF2-40B4-BE49-F238E27FC236}">
                    <a16:creationId xmlns:a16="http://schemas.microsoft.com/office/drawing/2014/main" id="{193EEF2A-3C31-46E0-B37E-472C5CAF8A80}"/>
                  </a:ext>
                </a:extLst>
              </p:cNvPr>
              <p:cNvSpPr>
                <a:spLocks noGrp="1" noRot="1" noChangeAspect="1" noMove="1" noResize="1" noEditPoints="1" noAdjustHandles="1" noChangeArrowheads="1" noChangeShapeType="1" noTextEdit="1"/>
              </p:cNvSpPr>
              <p:nvPr>
                <p:ph idx="1"/>
              </p:nvPr>
            </p:nvSpPr>
            <p:spPr>
              <a:xfrm>
                <a:off x="1484310" y="737419"/>
                <a:ext cx="10018713" cy="5053781"/>
              </a:xfrm>
              <a:blipFill>
                <a:blip r:embed="rId2"/>
                <a:stretch>
                  <a:fillRect l="-669" r="-61"/>
                </a:stretch>
              </a:blipFill>
            </p:spPr>
            <p:txBody>
              <a:bodyPr/>
              <a:lstStyle/>
              <a:p>
                <a:r>
                  <a:rPr lang="en-US">
                    <a:noFill/>
                  </a:rPr>
                  <a:t> </a:t>
                </a:r>
              </a:p>
            </p:txBody>
          </p:sp>
        </mc:Fallback>
      </mc:AlternateContent>
    </p:spTree>
    <p:extLst>
      <p:ext uri="{BB962C8B-B14F-4D97-AF65-F5344CB8AC3E}">
        <p14:creationId xmlns:p14="http://schemas.microsoft.com/office/powerpoint/2010/main" val="39123557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29E412C8-F51B-4291-84F3-5BC82A5E5548}"/>
                  </a:ext>
                </a:extLst>
              </p:cNvPr>
              <p:cNvSpPr>
                <a:spLocks noGrp="1"/>
              </p:cNvSpPr>
              <p:nvPr>
                <p:ph type="title"/>
              </p:nvPr>
            </p:nvSpPr>
            <p:spPr>
              <a:xfrm>
                <a:off x="1356492" y="0"/>
                <a:ext cx="10018713" cy="710381"/>
              </a:xfrm>
            </p:spPr>
            <p:txBody>
              <a:bodyPr>
                <a:normAutofit fontScale="90000"/>
              </a:bodyPr>
              <a:lstStyle/>
              <a:p>
                <a:r>
                  <a:rPr lang="en-US" dirty="0"/>
                  <a:t>The Standard Error of </a:t>
                </a:r>
                <a14:m>
                  <m:oMath xmlns:m="http://schemas.openxmlformats.org/officeDocument/2006/math">
                    <m:acc>
                      <m:accPr>
                        <m:chr m:val="̂"/>
                        <m:ctrlPr>
                          <a:rPr lang="en-US" i="1" smtClean="0">
                            <a:latin typeface="Cambria Math" panose="02040503050406030204" pitchFamily="18" charset="0"/>
                          </a:rPr>
                        </m:ctrlPr>
                      </m:accPr>
                      <m:e>
                        <m:sSub>
                          <m:sSubPr>
                            <m:ctrlPr>
                              <a:rPr lang="en-US" i="1" smtClean="0">
                                <a:latin typeface="Cambria Math" panose="02040503050406030204" pitchFamily="18" charset="0"/>
                              </a:rPr>
                            </m:ctrlPr>
                          </m:sSubPr>
                          <m:e>
                            <m:r>
                              <a:rPr lang="en-US" i="1" smtClean="0">
                                <a:latin typeface="Cambria Math" panose="02040503050406030204" pitchFamily="18" charset="0"/>
                              </a:rPr>
                              <m:t>𝛽</m:t>
                            </m:r>
                          </m:e>
                          <m:sub>
                            <m:r>
                              <a:rPr lang="en-US" i="1" smtClean="0">
                                <a:latin typeface="Cambria Math" panose="02040503050406030204" pitchFamily="18" charset="0"/>
                              </a:rPr>
                              <m:t>1</m:t>
                            </m:r>
                          </m:sub>
                        </m:sSub>
                      </m:e>
                    </m:acc>
                  </m:oMath>
                </a14:m>
                <a:endParaRPr lang="en-US" dirty="0"/>
              </a:p>
            </p:txBody>
          </p:sp>
        </mc:Choice>
        <mc:Fallback xmlns="">
          <p:sp>
            <p:nvSpPr>
              <p:cNvPr id="2" name="Title 1">
                <a:extLst>
                  <a:ext uri="{FF2B5EF4-FFF2-40B4-BE49-F238E27FC236}">
                    <a16:creationId xmlns:a16="http://schemas.microsoft.com/office/drawing/2014/main" id="{29E412C8-F51B-4291-84F3-5BC82A5E5548}"/>
                  </a:ext>
                </a:extLst>
              </p:cNvPr>
              <p:cNvSpPr>
                <a:spLocks noGrp="1" noRot="1" noChangeAspect="1" noMove="1" noResize="1" noEditPoints="1" noAdjustHandles="1" noChangeArrowheads="1" noChangeShapeType="1" noTextEdit="1"/>
              </p:cNvSpPr>
              <p:nvPr>
                <p:ph type="title"/>
              </p:nvPr>
            </p:nvSpPr>
            <p:spPr>
              <a:xfrm>
                <a:off x="1356492" y="0"/>
                <a:ext cx="10018713" cy="710381"/>
              </a:xfrm>
              <a:blipFill>
                <a:blip r:embed="rId2"/>
                <a:stretch>
                  <a:fillRect t="-5128" b="-299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E2014F6-14D0-45F0-B280-CC738B977352}"/>
                  </a:ext>
                </a:extLst>
              </p:cNvPr>
              <p:cNvSpPr>
                <a:spLocks noGrp="1"/>
              </p:cNvSpPr>
              <p:nvPr>
                <p:ph idx="1"/>
              </p:nvPr>
            </p:nvSpPr>
            <p:spPr>
              <a:xfrm>
                <a:off x="1474478" y="1445343"/>
                <a:ext cx="10018713" cy="5122606"/>
              </a:xfrm>
            </p:spPr>
            <p:txBody>
              <a:bodyPr>
                <a:normAutofit fontScale="92500" lnSpcReduction="10000"/>
              </a:bodyPr>
              <a:lstStyle/>
              <a:p>
                <a:r>
                  <a:rPr lang="en-US" dirty="0"/>
                  <a:t>As noted earlier the standard error of </a:t>
                </a:r>
                <a14:m>
                  <m:oMath xmlns:m="http://schemas.openxmlformats.org/officeDocument/2006/math">
                    <m:acc>
                      <m:accPr>
                        <m:chr m:val="̂"/>
                        <m:ctrlPr>
                          <a:rPr lang="en-US" i="1" smtClean="0">
                            <a:latin typeface="Cambria Math" panose="02040503050406030204" pitchFamily="18" charset="0"/>
                          </a:rPr>
                        </m:ctrlPr>
                      </m:accPr>
                      <m:e>
                        <m:sSub>
                          <m:sSubPr>
                            <m:ctrlPr>
                              <a:rPr lang="en-US" i="1" smtClean="0">
                                <a:latin typeface="Cambria Math" panose="02040503050406030204" pitchFamily="18" charset="0"/>
                              </a:rPr>
                            </m:ctrlPr>
                          </m:sSubPr>
                          <m:e>
                            <m:r>
                              <a:rPr lang="en-US" i="1" smtClean="0">
                                <a:latin typeface="Cambria Math" panose="02040503050406030204" pitchFamily="18" charset="0"/>
                              </a:rPr>
                              <m:t>𝛽</m:t>
                            </m:r>
                          </m:e>
                          <m:sub>
                            <m:r>
                              <a:rPr lang="en-US" i="1" smtClean="0">
                                <a:latin typeface="Cambria Math" panose="02040503050406030204" pitchFamily="18" charset="0"/>
                              </a:rPr>
                              <m:t>1</m:t>
                            </m:r>
                          </m:sub>
                        </m:sSub>
                      </m:e>
                    </m:acc>
                  </m:oMath>
                </a14:m>
                <a:r>
                  <a:rPr lang="en-US" dirty="0"/>
                  <a:t> is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rPr>
                          <m:t>𝑠</m:t>
                        </m:r>
                      </m:e>
                      <m:sub>
                        <m:acc>
                          <m:accPr>
                            <m:chr m:val="̂"/>
                            <m:ctrlPr>
                              <a:rPr lang="en-US" i="1" smtClean="0">
                                <a:latin typeface="Cambria Math" panose="02040503050406030204" pitchFamily="18" charset="0"/>
                              </a:rPr>
                            </m:ctrlPr>
                          </m:accPr>
                          <m:e>
                            <m:sSub>
                              <m:sSubPr>
                                <m:ctrlPr>
                                  <a:rPr lang="en-US" i="1" smtClean="0">
                                    <a:latin typeface="Cambria Math" panose="02040503050406030204" pitchFamily="18" charset="0"/>
                                  </a:rPr>
                                </m:ctrlPr>
                              </m:sSubPr>
                              <m:e>
                                <m:r>
                                  <a:rPr lang="en-US" i="1" smtClean="0">
                                    <a:latin typeface="Cambria Math" panose="02040503050406030204" pitchFamily="18" charset="0"/>
                                  </a:rPr>
                                  <m:t>𝛽</m:t>
                                </m:r>
                              </m:e>
                              <m:sub>
                                <m:r>
                                  <a:rPr lang="en-US" i="1" smtClean="0">
                                    <a:latin typeface="Cambria Math" panose="02040503050406030204" pitchFamily="18" charset="0"/>
                                  </a:rPr>
                                  <m:t>1</m:t>
                                </m:r>
                              </m:sub>
                            </m:sSub>
                          </m:e>
                        </m:acc>
                      </m:sub>
                    </m:sSub>
                    <m:r>
                      <a:rPr lang="en-US" i="1" smtClean="0">
                        <a:latin typeface="Cambria Math" panose="02040503050406030204" pitchFamily="18" charset="0"/>
                      </a:rPr>
                      <m:t>=</m:t>
                    </m:r>
                    <m:f>
                      <m:fPr>
                        <m:ctrlPr>
                          <a:rPr lang="en-US" i="1" smtClean="0">
                            <a:latin typeface="Cambria Math" panose="02040503050406030204" pitchFamily="18" charset="0"/>
                          </a:rPr>
                        </m:ctrlPr>
                      </m:fPr>
                      <m:num>
                        <m:r>
                          <a:rPr lang="en-US" i="1" smtClean="0">
                            <a:latin typeface="Cambria Math" panose="02040503050406030204" pitchFamily="18" charset="0"/>
                          </a:rPr>
                          <m:t>𝑠</m:t>
                        </m:r>
                      </m:num>
                      <m:den>
                        <m:rad>
                          <m:radPr>
                            <m:degHide m:val="on"/>
                            <m:ctrlPr>
                              <a:rPr lang="en-US" i="1" smtClean="0">
                                <a:latin typeface="Cambria Math" panose="02040503050406030204" pitchFamily="18" charset="0"/>
                              </a:rPr>
                            </m:ctrlPr>
                          </m:radPr>
                          <m:deg/>
                          <m:e>
                            <m:r>
                              <a:rPr lang="en-US" i="1" smtClean="0">
                                <a:latin typeface="Cambria Math" panose="02040503050406030204" pitchFamily="18" charset="0"/>
                              </a:rPr>
                              <m:t>𝑆</m:t>
                            </m:r>
                            <m:sSub>
                              <m:sSubPr>
                                <m:ctrlPr>
                                  <a:rPr lang="en-US" i="1" smtClean="0">
                                    <a:latin typeface="Cambria Math" panose="02040503050406030204" pitchFamily="18" charset="0"/>
                                  </a:rPr>
                                </m:ctrlPr>
                              </m:sSubPr>
                              <m:e>
                                <m:r>
                                  <a:rPr lang="en-US" i="1" smtClean="0">
                                    <a:latin typeface="Cambria Math" panose="02040503050406030204" pitchFamily="18" charset="0"/>
                                  </a:rPr>
                                  <m:t>𝑆</m:t>
                                </m:r>
                              </m:e>
                              <m:sub>
                                <m:r>
                                  <a:rPr lang="en-US" i="1" smtClean="0">
                                    <a:latin typeface="Cambria Math" panose="02040503050406030204" pitchFamily="18" charset="0"/>
                                  </a:rPr>
                                  <m:t>𝑥𝑥</m:t>
                                </m:r>
                              </m:sub>
                            </m:sSub>
                          </m:e>
                        </m:rad>
                      </m:den>
                    </m:f>
                    <m:r>
                      <a:rPr lang="en-US" i="1" smtClean="0">
                        <a:latin typeface="Cambria Math" panose="02040503050406030204" pitchFamily="18" charset="0"/>
                      </a:rPr>
                      <m:t>=</m:t>
                    </m:r>
                    <m:f>
                      <m:fPr>
                        <m:ctrlPr>
                          <a:rPr lang="en-US" i="1" smtClean="0">
                            <a:latin typeface="Cambria Math" panose="02040503050406030204" pitchFamily="18" charset="0"/>
                          </a:rPr>
                        </m:ctrlPr>
                      </m:fPr>
                      <m:num>
                        <m:rad>
                          <m:radPr>
                            <m:degHide m:val="on"/>
                            <m:ctrlPr>
                              <a:rPr lang="en-US" i="1" smtClean="0">
                                <a:latin typeface="Cambria Math" panose="02040503050406030204" pitchFamily="18" charset="0"/>
                              </a:rPr>
                            </m:ctrlPr>
                          </m:radPr>
                          <m:deg/>
                          <m:e>
                            <m:f>
                              <m:fPr>
                                <m:ctrlPr>
                                  <a:rPr lang="en-US" i="1" smtClean="0">
                                    <a:latin typeface="Cambria Math" panose="02040503050406030204" pitchFamily="18" charset="0"/>
                                  </a:rPr>
                                </m:ctrlPr>
                              </m:fPr>
                              <m:num>
                                <m:r>
                                  <a:rPr lang="en-US" i="1" smtClean="0">
                                    <a:latin typeface="Cambria Math" panose="02040503050406030204" pitchFamily="18" charset="0"/>
                                  </a:rPr>
                                  <m:t>𝑆𝑆𝐸</m:t>
                                </m:r>
                              </m:num>
                              <m:den>
                                <m:r>
                                  <a:rPr lang="en-US" i="1" smtClean="0">
                                    <a:latin typeface="Cambria Math" panose="02040503050406030204" pitchFamily="18" charset="0"/>
                                  </a:rPr>
                                  <m:t>𝑛</m:t>
                                </m:r>
                                <m:r>
                                  <a:rPr lang="en-US" i="1" smtClean="0">
                                    <a:latin typeface="Cambria Math" panose="02040503050406030204" pitchFamily="18" charset="0"/>
                                  </a:rPr>
                                  <m:t>−2</m:t>
                                </m:r>
                              </m:den>
                            </m:f>
                          </m:e>
                        </m:rad>
                      </m:num>
                      <m:den>
                        <m:rad>
                          <m:radPr>
                            <m:degHide m:val="on"/>
                            <m:ctrlPr>
                              <a:rPr lang="en-US" i="1" smtClean="0">
                                <a:latin typeface="Cambria Math" panose="02040503050406030204" pitchFamily="18" charset="0"/>
                              </a:rPr>
                            </m:ctrlPr>
                          </m:radPr>
                          <m:deg/>
                          <m:e>
                            <m:nary>
                              <m:naryPr>
                                <m:chr m:val="∑"/>
                                <m:ctrlPr>
                                  <a:rPr lang="en-US" i="1" smtClean="0">
                                    <a:latin typeface="Cambria Math" panose="02040503050406030204" pitchFamily="18" charset="0"/>
                                  </a:rPr>
                                </m:ctrlPr>
                              </m:naryPr>
                              <m:sub>
                                <m:r>
                                  <a:rPr lang="en-US" i="1" smtClean="0">
                                    <a:latin typeface="Cambria Math" panose="02040503050406030204" pitchFamily="18" charset="0"/>
                                  </a:rPr>
                                  <m:t>𝑖</m:t>
                                </m:r>
                                <m:r>
                                  <a:rPr lang="en-US" i="1" smtClean="0">
                                    <a:latin typeface="Cambria Math" panose="02040503050406030204" pitchFamily="18" charset="0"/>
                                  </a:rPr>
                                  <m:t>=1</m:t>
                                </m:r>
                              </m:sub>
                              <m:sup>
                                <m:r>
                                  <a:rPr lang="en-US" i="1" smtClean="0">
                                    <a:latin typeface="Cambria Math" panose="02040503050406030204" pitchFamily="18" charset="0"/>
                                  </a:rPr>
                                  <m:t>𝑛</m:t>
                                </m:r>
                              </m:sup>
                              <m:e>
                                <m:d>
                                  <m:dPr>
                                    <m:ctrlPr>
                                      <a:rPr lang="en-US" i="1" smtClean="0">
                                        <a:latin typeface="Cambria Math" panose="02040503050406030204" pitchFamily="18" charset="0"/>
                                      </a:rPr>
                                    </m:ctrlPr>
                                  </m:dPr>
                                  <m:e>
                                    <m:sSub>
                                      <m:sSubPr>
                                        <m:ctrlPr>
                                          <a:rPr lang="en-US" i="1" smtClean="0">
                                            <a:latin typeface="Cambria Math" panose="02040503050406030204" pitchFamily="18" charset="0"/>
                                          </a:rPr>
                                        </m:ctrlPr>
                                      </m:sSubPr>
                                      <m:e>
                                        <m:r>
                                          <a:rPr lang="en-US" i="1" smtClean="0">
                                            <a:latin typeface="Cambria Math" panose="02040503050406030204" pitchFamily="18" charset="0"/>
                                          </a:rPr>
                                          <m:t>𝑥</m:t>
                                        </m:r>
                                      </m:e>
                                      <m:sub>
                                        <m:r>
                                          <a:rPr lang="en-US" i="1" smtClean="0">
                                            <a:latin typeface="Cambria Math" panose="02040503050406030204" pitchFamily="18" charset="0"/>
                                          </a:rPr>
                                          <m:t>𝑖</m:t>
                                        </m:r>
                                      </m:sub>
                                    </m:sSub>
                                    <m:r>
                                      <a:rPr lang="en-US" i="1" smtClean="0">
                                        <a:latin typeface="Cambria Math" panose="02040503050406030204" pitchFamily="18" charset="0"/>
                                      </a:rPr>
                                      <m:t>−</m:t>
                                    </m:r>
                                    <m:acc>
                                      <m:accPr>
                                        <m:chr m:val="̅"/>
                                        <m:ctrlPr>
                                          <a:rPr lang="en-US" i="1" smtClean="0">
                                            <a:latin typeface="Cambria Math" panose="02040503050406030204" pitchFamily="18" charset="0"/>
                                          </a:rPr>
                                        </m:ctrlPr>
                                      </m:accPr>
                                      <m:e>
                                        <m:r>
                                          <a:rPr lang="en-US" i="1" smtClean="0">
                                            <a:latin typeface="Cambria Math" panose="02040503050406030204" pitchFamily="18" charset="0"/>
                                          </a:rPr>
                                          <m:t>𝑥</m:t>
                                        </m:r>
                                      </m:e>
                                    </m:acc>
                                  </m:e>
                                </m:d>
                              </m:e>
                            </m:nary>
                          </m:e>
                        </m:rad>
                      </m:den>
                    </m:f>
                  </m:oMath>
                </a14:m>
                <a:r>
                  <a:rPr lang="en-US" dirty="0"/>
                  <a:t>  </a:t>
                </a:r>
              </a:p>
              <a:p>
                <a:r>
                  <a:rPr lang="en-US" dirty="0"/>
                  <a:t>The more spread-out x s are, the smaller the standard deviation of beta1_hat</a:t>
                </a:r>
              </a:p>
              <a:p>
                <a:r>
                  <a:rPr lang="en-US" dirty="0"/>
                  <a:t>As result the standard error of </a:t>
                </a:r>
                <a14:m>
                  <m:oMath xmlns:m="http://schemas.openxmlformats.org/officeDocument/2006/math">
                    <m:acc>
                      <m:accPr>
                        <m:chr m:val="̂"/>
                        <m:ctrlPr>
                          <a:rPr lang="en-US" i="1" smtClean="0">
                            <a:latin typeface="Cambria Math" panose="02040503050406030204" pitchFamily="18" charset="0"/>
                          </a:rPr>
                        </m:ctrlPr>
                      </m:accPr>
                      <m:e>
                        <m:sSub>
                          <m:sSubPr>
                            <m:ctrlPr>
                              <a:rPr lang="en-US" i="1" smtClean="0">
                                <a:latin typeface="Cambria Math" panose="02040503050406030204" pitchFamily="18" charset="0"/>
                              </a:rPr>
                            </m:ctrlPr>
                          </m:sSubPr>
                          <m:e>
                            <m:r>
                              <a:rPr lang="en-US" i="1" smtClean="0">
                                <a:latin typeface="Cambria Math" panose="02040503050406030204" pitchFamily="18" charset="0"/>
                              </a:rPr>
                              <m:t>𝛽</m:t>
                            </m:r>
                          </m:e>
                          <m:sub>
                            <m:r>
                              <a:rPr lang="en-US" i="1" smtClean="0">
                                <a:latin typeface="Cambria Math" panose="02040503050406030204" pitchFamily="18" charset="0"/>
                              </a:rPr>
                              <m:t>1</m:t>
                            </m:r>
                          </m:sub>
                        </m:sSub>
                      </m:e>
                    </m:acc>
                    <m:r>
                      <a:rPr lang="en-US" i="1" smtClean="0">
                        <a:latin typeface="Cambria Math" panose="02040503050406030204" pitchFamily="18" charset="0"/>
                      </a:rPr>
                      <m:t> </m:t>
                    </m:r>
                  </m:oMath>
                </a14:m>
                <a:r>
                  <a:rPr lang="en-US" dirty="0"/>
                  <a:t> will depend on three quantities: n, s and </a:t>
                </a:r>
                <a14:m>
                  <m:oMath xmlns:m="http://schemas.openxmlformats.org/officeDocument/2006/math">
                    <m:r>
                      <a:rPr lang="en-US" i="1">
                        <a:latin typeface="Cambria Math" panose="02040503050406030204" pitchFamily="18" charset="0"/>
                      </a:rPr>
                      <m:t>𝑆</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𝑥𝑥</m:t>
                        </m:r>
                      </m:sub>
                    </m:sSub>
                  </m:oMath>
                </a14:m>
                <a:r>
                  <a:rPr lang="en-US" dirty="0"/>
                  <a:t>. Other things being equal the standard error of </a:t>
                </a:r>
                <a14:m>
                  <m:oMath xmlns:m="http://schemas.openxmlformats.org/officeDocument/2006/math">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1</m:t>
                            </m:r>
                          </m:sub>
                        </m:sSub>
                      </m:e>
                    </m:acc>
                  </m:oMath>
                </a14:m>
                <a:r>
                  <a:rPr lang="en-US" dirty="0"/>
                  <a:t> will get smaller </a:t>
                </a:r>
              </a:p>
              <a:p>
                <a:endParaRPr lang="en-US" dirty="0"/>
              </a:p>
              <a:p>
                <a:pPr marL="0" indent="0">
                  <a:buNone/>
                </a:pPr>
                <a:r>
                  <a:rPr lang="en-US" dirty="0"/>
                  <a:t>      a. as n gets larger;</a:t>
                </a:r>
              </a:p>
              <a:p>
                <a:pPr marL="0" indent="0">
                  <a:buNone/>
                </a:pPr>
                <a:r>
                  <a:rPr lang="en-US" dirty="0"/>
                  <a:t>     b. if the observations tend to fall closer to the least squares line; and </a:t>
                </a:r>
              </a:p>
              <a:p>
                <a:pPr marL="0" indent="0">
                  <a:buNone/>
                </a:pPr>
                <a:r>
                  <a:rPr lang="en-US" dirty="0"/>
                  <a:t>      c. when the values of the predictor </a:t>
                </a:r>
                <a:r>
                  <a:rPr lang="en-US" i="1" dirty="0"/>
                  <a:t>X</a:t>
                </a:r>
                <a:r>
                  <a:rPr lang="en-US" dirty="0"/>
                  <a:t> are more spread out.</a:t>
                </a:r>
              </a:p>
              <a:p>
                <a:pPr marL="0" indent="0">
                  <a:buNone/>
                </a:pPr>
                <a:endParaRPr lang="en-US" dirty="0"/>
              </a:p>
              <a:p>
                <a:r>
                  <a:rPr lang="en-US" dirty="0"/>
                  <a:t>Note that we cannot estimate </a:t>
                </a:r>
                <a14:m>
                  <m:oMath xmlns:m="http://schemas.openxmlformats.org/officeDocument/2006/math">
                    <m:acc>
                      <m:accPr>
                        <m:chr m:val="̂"/>
                        <m:ctrlPr>
                          <a:rPr lang="en-US" i="1" smtClean="0">
                            <a:latin typeface="Cambria Math" panose="02040503050406030204" pitchFamily="18" charset="0"/>
                          </a:rPr>
                        </m:ctrlPr>
                      </m:accPr>
                      <m:e>
                        <m:sSub>
                          <m:sSubPr>
                            <m:ctrlPr>
                              <a:rPr lang="en-US" i="1" smtClean="0">
                                <a:latin typeface="Cambria Math" panose="02040503050406030204" pitchFamily="18" charset="0"/>
                              </a:rPr>
                            </m:ctrlPr>
                          </m:sSubPr>
                          <m:e>
                            <m:r>
                              <a:rPr lang="en-US" i="1" smtClean="0">
                                <a:latin typeface="Cambria Math" panose="02040503050406030204" pitchFamily="18" charset="0"/>
                              </a:rPr>
                              <m:t>𝛽</m:t>
                            </m:r>
                          </m:e>
                          <m:sub>
                            <m:r>
                              <a:rPr lang="en-US" i="1" smtClean="0">
                                <a:latin typeface="Cambria Math" panose="02040503050406030204" pitchFamily="18" charset="0"/>
                              </a:rPr>
                              <m:t>1</m:t>
                            </m:r>
                          </m:sub>
                        </m:sSub>
                      </m:e>
                    </m:acc>
                    <m:r>
                      <a:rPr lang="en-US" i="1" smtClean="0">
                        <a:latin typeface="Cambria Math" panose="02040503050406030204" pitchFamily="18" charset="0"/>
                      </a:rPr>
                      <m:t> </m:t>
                    </m:r>
                  </m:oMath>
                </a14:m>
                <a:r>
                  <a:rPr lang="en-US" dirty="0"/>
                  <a:t> if we have only one value of X.</a:t>
                </a:r>
              </a:p>
              <a:p>
                <a:endParaRPr lang="en-US" dirty="0"/>
              </a:p>
            </p:txBody>
          </p:sp>
        </mc:Choice>
        <mc:Fallback xmlns="">
          <p:sp>
            <p:nvSpPr>
              <p:cNvPr id="3" name="Content Placeholder 2">
                <a:extLst>
                  <a:ext uri="{FF2B5EF4-FFF2-40B4-BE49-F238E27FC236}">
                    <a16:creationId xmlns:a16="http://schemas.microsoft.com/office/drawing/2014/main" id="{BE2014F6-14D0-45F0-B280-CC738B977352}"/>
                  </a:ext>
                </a:extLst>
              </p:cNvPr>
              <p:cNvSpPr>
                <a:spLocks noGrp="1" noRot="1" noChangeAspect="1" noMove="1" noResize="1" noEditPoints="1" noAdjustHandles="1" noChangeArrowheads="1" noChangeShapeType="1" noTextEdit="1"/>
              </p:cNvSpPr>
              <p:nvPr>
                <p:ph idx="1"/>
              </p:nvPr>
            </p:nvSpPr>
            <p:spPr>
              <a:xfrm>
                <a:off x="1474478" y="1445343"/>
                <a:ext cx="10018713" cy="5122606"/>
              </a:xfrm>
              <a:blipFill>
                <a:blip r:embed="rId3"/>
                <a:stretch>
                  <a:fillRect l="-1394" t="-2228"/>
                </a:stretch>
              </a:blipFill>
            </p:spPr>
            <p:txBody>
              <a:bodyPr/>
              <a:lstStyle/>
              <a:p>
                <a:r>
                  <a:rPr lang="en-US">
                    <a:noFill/>
                  </a:rPr>
                  <a:t> </a:t>
                </a:r>
              </a:p>
            </p:txBody>
          </p:sp>
        </mc:Fallback>
      </mc:AlternateContent>
    </p:spTree>
    <p:extLst>
      <p:ext uri="{BB962C8B-B14F-4D97-AF65-F5344CB8AC3E}">
        <p14:creationId xmlns:p14="http://schemas.microsoft.com/office/powerpoint/2010/main" val="33414914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236E56-45FB-4007-A8B7-B465ECF65097}"/>
              </a:ext>
            </a:extLst>
          </p:cNvPr>
          <p:cNvSpPr>
            <a:spLocks noGrp="1"/>
          </p:cNvSpPr>
          <p:nvPr>
            <p:ph type="title"/>
          </p:nvPr>
        </p:nvSpPr>
        <p:spPr>
          <a:xfrm>
            <a:off x="1395821" y="0"/>
            <a:ext cx="10018713" cy="592394"/>
          </a:xfrm>
        </p:spPr>
        <p:txBody>
          <a:bodyPr>
            <a:normAutofit fontScale="90000"/>
          </a:bodyPr>
          <a:lstStyle/>
          <a:p>
            <a:r>
              <a:rPr lang="en-US" dirty="0"/>
              <a:t>Simple Linear Regression</a:t>
            </a:r>
          </a:p>
        </p:txBody>
      </p:sp>
      <p:sp>
        <p:nvSpPr>
          <p:cNvPr id="3" name="Content Placeholder 2">
            <a:extLst>
              <a:ext uri="{FF2B5EF4-FFF2-40B4-BE49-F238E27FC236}">
                <a16:creationId xmlns:a16="http://schemas.microsoft.com/office/drawing/2014/main" id="{75DED0BB-11A9-44F6-AC97-99E2CC639DB7}"/>
              </a:ext>
            </a:extLst>
          </p:cNvPr>
          <p:cNvSpPr>
            <a:spLocks noGrp="1"/>
          </p:cNvSpPr>
          <p:nvPr>
            <p:ph idx="1"/>
          </p:nvPr>
        </p:nvSpPr>
        <p:spPr>
          <a:xfrm>
            <a:off x="1395821" y="1172496"/>
            <a:ext cx="10018713" cy="3124201"/>
          </a:xfrm>
        </p:spPr>
        <p:txBody>
          <a:bodyPr/>
          <a:lstStyle/>
          <a:p>
            <a:r>
              <a:rPr lang="en-US" dirty="0"/>
              <a:t>Simple linear regression models are used to summarize and study relationships between two continuous (quantitative) variables in a variety of situations. </a:t>
            </a:r>
          </a:p>
          <a:p>
            <a:r>
              <a:rPr lang="en-US" dirty="0"/>
              <a:t>We will first state the basic questions we would like to address, the fundamental concepts and basic procedures of simple linear regression. </a:t>
            </a:r>
          </a:p>
          <a:p>
            <a:r>
              <a:rPr lang="en-US" dirty="0"/>
              <a:t>We will also learn two measures that describe the strength of the linear association that we find in data.</a:t>
            </a:r>
          </a:p>
        </p:txBody>
      </p:sp>
    </p:spTree>
    <p:extLst>
      <p:ext uri="{BB962C8B-B14F-4D97-AF65-F5344CB8AC3E}">
        <p14:creationId xmlns:p14="http://schemas.microsoft.com/office/powerpoint/2010/main" val="25435020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B2168A9D-69C4-4854-A804-F3ABF108C28F}"/>
                  </a:ext>
                </a:extLst>
              </p:cNvPr>
              <p:cNvSpPr>
                <a:spLocks noGrp="1"/>
              </p:cNvSpPr>
              <p:nvPr>
                <p:ph type="title"/>
              </p:nvPr>
            </p:nvSpPr>
            <p:spPr>
              <a:xfrm>
                <a:off x="1484311" y="685801"/>
                <a:ext cx="10018713" cy="592394"/>
              </a:xfrm>
            </p:spPr>
            <p:txBody>
              <a:bodyPr>
                <a:normAutofit fontScale="90000"/>
              </a:bodyPr>
              <a:lstStyle/>
              <a:p>
                <a:r>
                  <a:rPr lang="en-US" dirty="0">
                    <a:latin typeface="Cambria Math" panose="02040503050406030204" pitchFamily="18" charset="0"/>
                  </a:rPr>
                  <a:t>Confidence Intervals for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𝛽</m:t>
                        </m:r>
                      </m:e>
                      <m:sub>
                        <m:r>
                          <a:rPr lang="en-US" i="1" dirty="0" smtClean="0">
                            <a:latin typeface="Cambria Math" panose="02040503050406030204" pitchFamily="18" charset="0"/>
                          </a:rPr>
                          <m:t>1</m:t>
                        </m:r>
                      </m:sub>
                    </m:sSub>
                  </m:oMath>
                </a14:m>
                <a:endParaRPr lang="en-US" dirty="0"/>
              </a:p>
            </p:txBody>
          </p:sp>
        </mc:Choice>
        <mc:Fallback xmlns="">
          <p:sp>
            <p:nvSpPr>
              <p:cNvPr id="2" name="Title 1">
                <a:extLst>
                  <a:ext uri="{FF2B5EF4-FFF2-40B4-BE49-F238E27FC236}">
                    <a16:creationId xmlns:a16="http://schemas.microsoft.com/office/drawing/2014/main" id="{B2168A9D-69C4-4854-A804-F3ABF108C28F}"/>
                  </a:ext>
                </a:extLst>
              </p:cNvPr>
              <p:cNvSpPr>
                <a:spLocks noGrp="1" noRot="1" noChangeAspect="1" noMove="1" noResize="1" noEditPoints="1" noAdjustHandles="1" noChangeArrowheads="1" noChangeShapeType="1" noTextEdit="1"/>
              </p:cNvSpPr>
              <p:nvPr>
                <p:ph type="title"/>
              </p:nvPr>
            </p:nvSpPr>
            <p:spPr>
              <a:xfrm>
                <a:off x="1484311" y="685801"/>
                <a:ext cx="10018713" cy="592394"/>
              </a:xfrm>
              <a:blipFill>
                <a:blip r:embed="rId2"/>
                <a:stretch>
                  <a:fillRect t="-22680" b="-4123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E56DE66-B2AA-4AFD-AF44-CF6D14992BD4}"/>
                  </a:ext>
                </a:extLst>
              </p:cNvPr>
              <p:cNvSpPr>
                <a:spLocks noGrp="1"/>
              </p:cNvSpPr>
              <p:nvPr>
                <p:ph idx="1"/>
              </p:nvPr>
            </p:nvSpPr>
            <p:spPr>
              <a:xfrm>
                <a:off x="1484310" y="1565787"/>
                <a:ext cx="10018713" cy="2770240"/>
              </a:xfrm>
            </p:spPr>
            <p:txBody>
              <a:bodyPr/>
              <a:lstStyle/>
              <a:p>
                <a:endParaRPr lang="en-US" i="1" dirty="0">
                  <a:latin typeface="Cambria Math" panose="02040503050406030204" pitchFamily="18" charset="0"/>
                </a:endParaRPr>
              </a:p>
              <a:p>
                <a:r>
                  <a:rPr lang="en-US" dirty="0">
                    <a:latin typeface="Cambria Math" panose="02040503050406030204" pitchFamily="18" charset="0"/>
                  </a:rPr>
                  <a:t>A </a:t>
                </a:r>
                <a14:m>
                  <m:oMath xmlns:m="http://schemas.openxmlformats.org/officeDocument/2006/math">
                    <m:r>
                      <a:rPr lang="en-US" i="1" dirty="0">
                        <a:latin typeface="Cambria Math" panose="02040503050406030204" pitchFamily="18" charset="0"/>
                      </a:rPr>
                      <m:t>100</m:t>
                    </m:r>
                    <m:d>
                      <m:dPr>
                        <m:ctrlPr>
                          <a:rPr lang="en-US" i="1" dirty="0">
                            <a:latin typeface="Cambria Math" panose="02040503050406030204" pitchFamily="18" charset="0"/>
                          </a:rPr>
                        </m:ctrlPr>
                      </m:dPr>
                      <m:e>
                        <m:r>
                          <a:rPr lang="en-US" i="1" dirty="0">
                            <a:latin typeface="Cambria Math" panose="02040503050406030204" pitchFamily="18" charset="0"/>
                          </a:rPr>
                          <m:t>1−</m:t>
                        </m:r>
                        <m:r>
                          <a:rPr lang="en-US" i="1" dirty="0">
                            <a:latin typeface="Cambria Math" panose="02040503050406030204" pitchFamily="18" charset="0"/>
                          </a:rPr>
                          <m:t>𝛼</m:t>
                        </m:r>
                      </m:e>
                    </m:d>
                    <m:r>
                      <a:rPr lang="en-US" i="1" dirty="0">
                        <a:latin typeface="Cambria Math" panose="02040503050406030204" pitchFamily="18" charset="0"/>
                      </a:rPr>
                      <m:t>%</m:t>
                    </m:r>
                    <m:r>
                      <a:rPr lang="en-US" i="1" dirty="0" smtClean="0">
                        <a:latin typeface="Cambria Math" panose="02040503050406030204" pitchFamily="18" charset="0"/>
                      </a:rPr>
                      <m:t> </m:t>
                    </m:r>
                  </m:oMath>
                </a14:m>
                <a:r>
                  <a:rPr lang="en-US" dirty="0">
                    <a:latin typeface="Cambria Math" panose="02040503050406030204" pitchFamily="18" charset="0"/>
                  </a:rPr>
                  <a:t> confidence interval for is given by</a:t>
                </a:r>
              </a:p>
              <a:p>
                <a:pPr marL="0" indent="0" algn="ctr">
                  <a:buNone/>
                </a:pPr>
                <a14:m>
                  <m:oMath xmlns:m="http://schemas.openxmlformats.org/officeDocument/2006/math">
                    <m:acc>
                      <m:accPr>
                        <m:chr m:val="̂"/>
                        <m:ctrlPr>
                          <a:rPr lang="en-US" i="1" smtClean="0">
                            <a:latin typeface="Cambria Math" panose="02040503050406030204" pitchFamily="18" charset="0"/>
                          </a:rPr>
                        </m:ctrlPr>
                      </m:accPr>
                      <m:e>
                        <m:sSub>
                          <m:sSubPr>
                            <m:ctrlPr>
                              <a:rPr lang="en-US" i="1" smtClean="0">
                                <a:latin typeface="Cambria Math" panose="02040503050406030204" pitchFamily="18" charset="0"/>
                              </a:rPr>
                            </m:ctrlPr>
                          </m:sSubPr>
                          <m:e>
                            <m:r>
                              <a:rPr lang="en-US" i="1" smtClean="0">
                                <a:latin typeface="Cambria Math" panose="02040503050406030204" pitchFamily="18" charset="0"/>
                              </a:rPr>
                              <m:t>𝛽</m:t>
                            </m:r>
                          </m:e>
                          <m:sub>
                            <m:r>
                              <a:rPr lang="en-US" i="1" smtClean="0">
                                <a:latin typeface="Cambria Math" panose="02040503050406030204" pitchFamily="18" charset="0"/>
                              </a:rPr>
                              <m:t>1</m:t>
                            </m:r>
                          </m:sub>
                        </m:sSub>
                      </m:e>
                    </m:acc>
                    <m:r>
                      <a:rPr lang="en-US" i="1" smtClean="0">
                        <a:latin typeface="Cambria Math" panose="02040503050406030204" pitchFamily="18" charset="0"/>
                      </a:rPr>
                      <m:t>±</m:t>
                    </m:r>
                    <m:sSub>
                      <m:sSubPr>
                        <m:ctrlPr>
                          <a:rPr lang="en-US" i="1" smtClean="0">
                            <a:latin typeface="Cambria Math" panose="02040503050406030204" pitchFamily="18" charset="0"/>
                          </a:rPr>
                        </m:ctrlPr>
                      </m:sSubPr>
                      <m:e>
                        <m:r>
                          <a:rPr lang="en-US" i="1" smtClean="0">
                            <a:latin typeface="Cambria Math" panose="02040503050406030204" pitchFamily="18" charset="0"/>
                          </a:rPr>
                          <m:t>𝑡</m:t>
                        </m:r>
                      </m:e>
                      <m:sub>
                        <m:r>
                          <a:rPr lang="en-US" i="1" smtClean="0">
                            <a:latin typeface="Cambria Math" panose="02040503050406030204" pitchFamily="18" charset="0"/>
                          </a:rPr>
                          <m:t>𝑛</m:t>
                        </m:r>
                        <m:r>
                          <a:rPr lang="en-US" i="1" smtClean="0">
                            <a:latin typeface="Cambria Math" panose="02040503050406030204" pitchFamily="18" charset="0"/>
                          </a:rPr>
                          <m:t>−2,1−</m:t>
                        </m:r>
                        <m:f>
                          <m:fPr>
                            <m:ctrlPr>
                              <a:rPr lang="en-US" i="1" smtClean="0">
                                <a:latin typeface="Cambria Math" panose="02040503050406030204" pitchFamily="18" charset="0"/>
                              </a:rPr>
                            </m:ctrlPr>
                          </m:fPr>
                          <m:num>
                            <m:r>
                              <a:rPr lang="en-US" i="1" smtClean="0">
                                <a:latin typeface="Cambria Math" panose="02040503050406030204" pitchFamily="18" charset="0"/>
                              </a:rPr>
                              <m:t>𝛼</m:t>
                            </m:r>
                          </m:num>
                          <m:den>
                            <m:r>
                              <a:rPr lang="en-US" i="1" smtClean="0">
                                <a:latin typeface="Cambria Math" panose="02040503050406030204" pitchFamily="18" charset="0"/>
                              </a:rPr>
                              <m:t>2</m:t>
                            </m:r>
                          </m:den>
                        </m:f>
                      </m:sub>
                    </m:sSub>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𝑠</m:t>
                        </m:r>
                      </m:e>
                      <m:sub>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1</m:t>
                                </m:r>
                              </m:sub>
                            </m:sSub>
                          </m:e>
                        </m:acc>
                      </m:sub>
                    </m:sSub>
                  </m:oMath>
                </a14:m>
                <a:endParaRPr lang="en-US" dirty="0"/>
              </a:p>
            </p:txBody>
          </p:sp>
        </mc:Choice>
        <mc:Fallback xmlns="">
          <p:sp>
            <p:nvSpPr>
              <p:cNvPr id="3" name="Content Placeholder 2">
                <a:extLst>
                  <a:ext uri="{FF2B5EF4-FFF2-40B4-BE49-F238E27FC236}">
                    <a16:creationId xmlns:a16="http://schemas.microsoft.com/office/drawing/2014/main" id="{AE56DE66-B2AA-4AFD-AF44-CF6D14992BD4}"/>
                  </a:ext>
                </a:extLst>
              </p:cNvPr>
              <p:cNvSpPr>
                <a:spLocks noGrp="1" noRot="1" noChangeAspect="1" noMove="1" noResize="1" noEditPoints="1" noAdjustHandles="1" noChangeArrowheads="1" noChangeShapeType="1" noTextEdit="1"/>
              </p:cNvSpPr>
              <p:nvPr>
                <p:ph idx="1"/>
              </p:nvPr>
            </p:nvSpPr>
            <p:spPr>
              <a:xfrm>
                <a:off x="1484310" y="1565787"/>
                <a:ext cx="10018713" cy="2770240"/>
              </a:xfrm>
              <a:blipFill>
                <a:blip r:embed="rId3"/>
                <a:stretch>
                  <a:fillRect l="-1521"/>
                </a:stretch>
              </a:blipFill>
            </p:spPr>
            <p:txBody>
              <a:bodyPr/>
              <a:lstStyle/>
              <a:p>
                <a:r>
                  <a:rPr lang="en-US">
                    <a:noFill/>
                  </a:rPr>
                  <a:t> </a:t>
                </a:r>
              </a:p>
            </p:txBody>
          </p:sp>
        </mc:Fallback>
      </mc:AlternateContent>
    </p:spTree>
    <p:extLst>
      <p:ext uri="{BB962C8B-B14F-4D97-AF65-F5344CB8AC3E}">
        <p14:creationId xmlns:p14="http://schemas.microsoft.com/office/powerpoint/2010/main" val="38529655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6C5173-368D-4F21-A7B9-99CF4B7A0FE6}"/>
              </a:ext>
            </a:extLst>
          </p:cNvPr>
          <p:cNvSpPr>
            <a:spLocks noGrp="1"/>
          </p:cNvSpPr>
          <p:nvPr>
            <p:ph type="title"/>
          </p:nvPr>
        </p:nvSpPr>
        <p:spPr>
          <a:xfrm>
            <a:off x="1376156" y="0"/>
            <a:ext cx="10018713" cy="710381"/>
          </a:xfrm>
        </p:spPr>
        <p:txBody>
          <a:bodyPr/>
          <a:lstStyle/>
          <a:p>
            <a:r>
              <a:rPr lang="en-US" dirty="0"/>
              <a:t>The Analysis of Residuals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CFAF3B1-36E1-45BC-A67E-7EE553587B39}"/>
                  </a:ext>
                </a:extLst>
              </p:cNvPr>
              <p:cNvSpPr>
                <a:spLocks noGrp="1"/>
              </p:cNvSpPr>
              <p:nvPr>
                <p:ph idx="1"/>
              </p:nvPr>
            </p:nvSpPr>
            <p:spPr>
              <a:xfrm>
                <a:off x="1376156" y="1260986"/>
                <a:ext cx="10018713" cy="5238137"/>
              </a:xfrm>
            </p:spPr>
            <p:txBody>
              <a:bodyPr>
                <a:normAutofit fontScale="85000" lnSpcReduction="10000"/>
              </a:bodyPr>
              <a:lstStyle/>
              <a:p>
                <a:pPr marL="0" indent="0">
                  <a:buNone/>
                </a:pPr>
                <a:r>
                  <a:rPr lang="en-US" dirty="0"/>
                  <a:t> The quality of the model specification is examined through an analysis of the residuals, i.e., the differences between the observed values and those predicted by the model. This process examines the validity of the model assumptions listed above and is frequently referred to as </a:t>
                </a:r>
                <a:r>
                  <a:rPr lang="en-US" b="1" dirty="0"/>
                  <a:t>diagnostic checking</a:t>
                </a:r>
                <a:r>
                  <a:rPr lang="en-US" dirty="0"/>
                  <a:t>. There five major departures from the stated assumptions:</a:t>
                </a:r>
              </a:p>
              <a:p>
                <a:r>
                  <a:rPr lang="en-US" b="1" dirty="0"/>
                  <a:t>1. Heteroscedasticity</a:t>
                </a:r>
                <a:r>
                  <a:rPr lang="en-US" dirty="0"/>
                  <a:t> - Frequently the assumption that the errors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rPr>
                          <m:t>𝜖</m:t>
                        </m:r>
                      </m:e>
                      <m:sub>
                        <m:r>
                          <a:rPr lang="en-US" i="1" smtClean="0">
                            <a:latin typeface="Cambria Math" panose="02040503050406030204" pitchFamily="18" charset="0"/>
                          </a:rPr>
                          <m:t>𝑖</m:t>
                        </m:r>
                      </m:sub>
                    </m:sSub>
                  </m:oMath>
                </a14:m>
                <a:r>
                  <a:rPr lang="en-US" dirty="0"/>
                  <a:t>, </a:t>
                </a:r>
                <a:r>
                  <a:rPr lang="en-US" dirty="0" err="1"/>
                  <a:t>i</a:t>
                </a:r>
                <a:r>
                  <a:rPr lang="en-US" dirty="0"/>
                  <a:t>=1,..,n$ have all the same variance does not hold;</a:t>
                </a:r>
              </a:p>
              <a:p>
                <a:r>
                  <a:rPr lang="en-US" dirty="0"/>
                  <a:t>2. </a:t>
                </a:r>
                <a:r>
                  <a:rPr lang="en-US" b="1" dirty="0"/>
                  <a:t>Relationships between the Deviations from the Model and the Explanatory Variables</a:t>
                </a:r>
                <a:r>
                  <a:rPr lang="en-US" dirty="0"/>
                  <a:t>  If another explanatory variable can contribute to explain the deviations from the model, one should be able to use this variable to improve predictions of </a:t>
                </a:r>
                <a:r>
                  <a:rPr lang="en-US" i="1" dirty="0"/>
                  <a:t>y;</a:t>
                </a:r>
                <a:endParaRPr lang="en-US" dirty="0"/>
              </a:p>
              <a:p>
                <a:r>
                  <a:rPr lang="en-US" dirty="0"/>
                  <a:t>3. </a:t>
                </a:r>
                <a:r>
                  <a:rPr lang="en-US" b="1" dirty="0"/>
                  <a:t>Non-Normal Distributions </a:t>
                </a:r>
                <a:r>
                  <a:rPr lang="en-US" dirty="0"/>
                  <a:t>- If the distribution of the deviations from the model are not normal, then the inference procedures described above might be materially inaccurate;</a:t>
                </a:r>
              </a:p>
              <a:p>
                <a:r>
                  <a:rPr lang="en-US" b="1" dirty="0"/>
                  <a:t>4. Outliers </a:t>
                </a:r>
                <a:r>
                  <a:rPr lang="en-US" dirty="0"/>
                  <a:t>- Individual observations might have an unwarranted and significant effect on the regression model fit; and</a:t>
                </a:r>
              </a:p>
              <a:p>
                <a:r>
                  <a:rPr lang="en-US" dirty="0"/>
                  <a:t>5. </a:t>
                </a:r>
                <a:r>
                  <a:rPr lang="en-US" b="1" dirty="0"/>
                  <a:t>Lack of Independence </a:t>
                </a:r>
                <a:r>
                  <a:rPr lang="en-US" dirty="0"/>
                  <a:t>-There may exist relationships among the errors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𝜖</m:t>
                        </m:r>
                      </m:e>
                      <m:sub>
                        <m:r>
                          <a:rPr lang="en-US" i="1">
                            <a:latin typeface="Cambria Math" panose="02040503050406030204" pitchFamily="18" charset="0"/>
                          </a:rPr>
                          <m:t>𝑖</m:t>
                        </m:r>
                      </m:sub>
                    </m:sSub>
                    <m:r>
                      <a:rPr lang="en-US" b="0" i="0" smtClean="0">
                        <a:latin typeface="Cambria Math" panose="02040503050406030204" pitchFamily="18" charset="0"/>
                      </a:rPr>
                      <m:t>,</m:t>
                    </m:r>
                  </m:oMath>
                </a14:m>
                <a:r>
                  <a:rPr lang="en-US" dirty="0"/>
                  <a:t> </a:t>
                </a:r>
                <a:r>
                  <a:rPr lang="en-US" dirty="0" err="1"/>
                  <a:t>i</a:t>
                </a:r>
                <a:r>
                  <a:rPr lang="en-US" dirty="0"/>
                  <a:t>=1,...,n. This may be difficult to detect and have a material impact on the fit.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rPr>
                          <m:t>𝜖</m:t>
                        </m:r>
                      </m:e>
                      <m:sub>
                        <m:r>
                          <a:rPr lang="en-US" i="1" smtClean="0">
                            <a:latin typeface="Cambria Math" panose="02040503050406030204" pitchFamily="18" charset="0"/>
                          </a:rPr>
                          <m:t>𝑖</m:t>
                        </m:r>
                      </m:sub>
                    </m:sSub>
                  </m:oMath>
                </a14:m>
                <a:endParaRPr lang="en-US" dirty="0"/>
              </a:p>
            </p:txBody>
          </p:sp>
        </mc:Choice>
        <mc:Fallback xmlns="">
          <p:sp>
            <p:nvSpPr>
              <p:cNvPr id="3" name="Content Placeholder 2">
                <a:extLst>
                  <a:ext uri="{FF2B5EF4-FFF2-40B4-BE49-F238E27FC236}">
                    <a16:creationId xmlns:a16="http://schemas.microsoft.com/office/drawing/2014/main" id="{8CFAF3B1-36E1-45BC-A67E-7EE553587B39}"/>
                  </a:ext>
                </a:extLst>
              </p:cNvPr>
              <p:cNvSpPr>
                <a:spLocks noGrp="1" noRot="1" noChangeAspect="1" noMove="1" noResize="1" noEditPoints="1" noAdjustHandles="1" noChangeArrowheads="1" noChangeShapeType="1" noTextEdit="1"/>
              </p:cNvSpPr>
              <p:nvPr>
                <p:ph idx="1"/>
              </p:nvPr>
            </p:nvSpPr>
            <p:spPr>
              <a:xfrm>
                <a:off x="1376156" y="1260986"/>
                <a:ext cx="10018713" cy="5238137"/>
              </a:xfrm>
              <a:blipFill>
                <a:blip r:embed="rId2"/>
                <a:stretch>
                  <a:fillRect l="-1156"/>
                </a:stretch>
              </a:blipFill>
            </p:spPr>
            <p:txBody>
              <a:bodyPr/>
              <a:lstStyle/>
              <a:p>
                <a:r>
                  <a:rPr lang="en-US">
                    <a:noFill/>
                  </a:rPr>
                  <a:t> </a:t>
                </a:r>
              </a:p>
            </p:txBody>
          </p:sp>
        </mc:Fallback>
      </mc:AlternateContent>
    </p:spTree>
    <p:extLst>
      <p:ext uri="{BB962C8B-B14F-4D97-AF65-F5344CB8AC3E}">
        <p14:creationId xmlns:p14="http://schemas.microsoft.com/office/powerpoint/2010/main" val="20536125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8612A7-7813-4A4B-B57D-67918DB4A0A9}"/>
              </a:ext>
            </a:extLst>
          </p:cNvPr>
          <p:cNvSpPr>
            <a:spLocks noGrp="1"/>
          </p:cNvSpPr>
          <p:nvPr>
            <p:ph type="title"/>
          </p:nvPr>
        </p:nvSpPr>
        <p:spPr>
          <a:xfrm>
            <a:off x="1484310" y="0"/>
            <a:ext cx="10018713" cy="769374"/>
          </a:xfrm>
        </p:spPr>
        <p:txBody>
          <a:bodyPr/>
          <a:lstStyle/>
          <a:p>
            <a:r>
              <a:rPr lang="en-US" dirty="0"/>
              <a:t>Teen Birth Rate and Poverty Level Data</a:t>
            </a:r>
          </a:p>
        </p:txBody>
      </p:sp>
      <p:sp>
        <p:nvSpPr>
          <p:cNvPr id="3" name="Content Placeholder 2">
            <a:extLst>
              <a:ext uri="{FF2B5EF4-FFF2-40B4-BE49-F238E27FC236}">
                <a16:creationId xmlns:a16="http://schemas.microsoft.com/office/drawing/2014/main" id="{C3CD6C2B-AF03-4289-8069-9CDA5E58F5C9}"/>
              </a:ext>
            </a:extLst>
          </p:cNvPr>
          <p:cNvSpPr>
            <a:spLocks noGrp="1"/>
          </p:cNvSpPr>
          <p:nvPr>
            <p:ph idx="1"/>
          </p:nvPr>
        </p:nvSpPr>
        <p:spPr>
          <a:xfrm>
            <a:off x="1326994" y="985684"/>
            <a:ext cx="10018713" cy="2652252"/>
          </a:xfrm>
        </p:spPr>
        <p:txBody>
          <a:bodyPr/>
          <a:lstStyle/>
          <a:p>
            <a:r>
              <a:rPr lang="en-US" dirty="0"/>
              <a:t>The data set in the next slide shows, in the first two columns, the 2002 birth rate per 1000 females 15 to 17 years old, and the local (state) poverty rate, which is the percent of the state’s population living in households with incomes below the federally defined poverty level for the 50 states and the District of Columbia. </a:t>
            </a:r>
          </a:p>
        </p:txBody>
      </p:sp>
    </p:spTree>
    <p:extLst>
      <p:ext uri="{BB962C8B-B14F-4D97-AF65-F5344CB8AC3E}">
        <p14:creationId xmlns:p14="http://schemas.microsoft.com/office/powerpoint/2010/main" val="35660272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9840A-5ADD-4E10-85E8-211A7DFAC935}"/>
              </a:ext>
            </a:extLst>
          </p:cNvPr>
          <p:cNvSpPr>
            <a:spLocks noGrp="1"/>
          </p:cNvSpPr>
          <p:nvPr>
            <p:ph type="title"/>
          </p:nvPr>
        </p:nvSpPr>
        <p:spPr>
          <a:xfrm>
            <a:off x="1326995" y="88490"/>
            <a:ext cx="10018713" cy="395749"/>
          </a:xfrm>
        </p:spPr>
        <p:txBody>
          <a:bodyPr>
            <a:normAutofit fontScale="90000"/>
          </a:bodyPr>
          <a:lstStyle/>
          <a:p>
            <a:r>
              <a:rPr lang="en-US" dirty="0"/>
              <a:t>Teen Pregnancy in the US - 2002</a:t>
            </a:r>
          </a:p>
        </p:txBody>
      </p:sp>
      <p:pic>
        <p:nvPicPr>
          <p:cNvPr id="5" name="Content Placeholder 4" descr="A black rectangle with a black background&#10;&#10;Description automatically generated with low confidence">
            <a:extLst>
              <a:ext uri="{FF2B5EF4-FFF2-40B4-BE49-F238E27FC236}">
                <a16:creationId xmlns:a16="http://schemas.microsoft.com/office/drawing/2014/main" id="{C626DF20-CCD2-4EB4-8784-62F9A9D8F26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765755" y="728976"/>
            <a:ext cx="3945377" cy="5524340"/>
          </a:xfrm>
        </p:spPr>
      </p:pic>
    </p:spTree>
    <p:extLst>
      <p:ext uri="{BB962C8B-B14F-4D97-AF65-F5344CB8AC3E}">
        <p14:creationId xmlns:p14="http://schemas.microsoft.com/office/powerpoint/2010/main" val="2384778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DD743C-50F9-4BA1-9AF6-BDB5FCC4642D}"/>
              </a:ext>
            </a:extLst>
          </p:cNvPr>
          <p:cNvSpPr>
            <a:spLocks noGrp="1"/>
          </p:cNvSpPr>
          <p:nvPr>
            <p:ph type="title"/>
          </p:nvPr>
        </p:nvSpPr>
        <p:spPr>
          <a:xfrm>
            <a:off x="1317162" y="0"/>
            <a:ext cx="10018713" cy="484239"/>
          </a:xfrm>
        </p:spPr>
        <p:txBody>
          <a:bodyPr>
            <a:normAutofit fontScale="90000"/>
          </a:bodyPr>
          <a:lstStyle/>
          <a:p>
            <a:r>
              <a:rPr lang="en-US" dirty="0"/>
              <a:t>Teen Pregnancy Rates and Poverty levels</a:t>
            </a:r>
          </a:p>
        </p:txBody>
      </p:sp>
      <p:pic>
        <p:nvPicPr>
          <p:cNvPr id="5" name="Content Placeholder 4">
            <a:extLst>
              <a:ext uri="{FF2B5EF4-FFF2-40B4-BE49-F238E27FC236}">
                <a16:creationId xmlns:a16="http://schemas.microsoft.com/office/drawing/2014/main" id="{C7533AB0-39C1-4AC0-B9AE-72B587F4EC2C}"/>
              </a:ext>
            </a:extLst>
          </p:cNvPr>
          <p:cNvPicPr>
            <a:picLocks noGrp="1" noChangeAspect="1"/>
          </p:cNvPicPr>
          <p:nvPr>
            <p:ph idx="1"/>
          </p:nvPr>
        </p:nvPicPr>
        <p:blipFill>
          <a:blip r:embed="rId2"/>
          <a:stretch>
            <a:fillRect/>
          </a:stretch>
        </p:blipFill>
        <p:spPr>
          <a:xfrm>
            <a:off x="2153266" y="1347019"/>
            <a:ext cx="9035844" cy="5397909"/>
          </a:xfrm>
        </p:spPr>
      </p:pic>
    </p:spTree>
    <p:extLst>
      <p:ext uri="{BB962C8B-B14F-4D97-AF65-F5344CB8AC3E}">
        <p14:creationId xmlns:p14="http://schemas.microsoft.com/office/powerpoint/2010/main" val="20050425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371FC9-4295-4B9F-BC2F-A65B3F7F2C15}"/>
              </a:ext>
            </a:extLst>
          </p:cNvPr>
          <p:cNvSpPr>
            <a:spLocks noGrp="1"/>
          </p:cNvSpPr>
          <p:nvPr>
            <p:ph type="title"/>
          </p:nvPr>
        </p:nvSpPr>
        <p:spPr>
          <a:xfrm>
            <a:off x="1484310" y="0"/>
            <a:ext cx="10018713" cy="464574"/>
          </a:xfrm>
        </p:spPr>
        <p:txBody>
          <a:bodyPr>
            <a:normAutofit fontScale="90000"/>
          </a:bodyPr>
          <a:lstStyle/>
          <a:p>
            <a:r>
              <a:rPr lang="en-US" dirty="0"/>
              <a:t>Fitting a Model</a:t>
            </a:r>
          </a:p>
        </p:txBody>
      </p:sp>
      <p:sp>
        <p:nvSpPr>
          <p:cNvPr id="3" name="Content Placeholder 2">
            <a:extLst>
              <a:ext uri="{FF2B5EF4-FFF2-40B4-BE49-F238E27FC236}">
                <a16:creationId xmlns:a16="http://schemas.microsoft.com/office/drawing/2014/main" id="{34C568AA-D66D-4737-81CA-B6E703FB001F}"/>
              </a:ext>
            </a:extLst>
          </p:cNvPr>
          <p:cNvSpPr>
            <a:spLocks noGrp="1"/>
          </p:cNvSpPr>
          <p:nvPr>
            <p:ph idx="1"/>
          </p:nvPr>
        </p:nvSpPr>
        <p:spPr>
          <a:xfrm>
            <a:off x="1484310" y="680883"/>
            <a:ext cx="10018713" cy="5011994"/>
          </a:xfrm>
        </p:spPr>
        <p:txBody>
          <a:bodyPr>
            <a:normAutofit/>
          </a:bodyPr>
          <a:lstStyle/>
          <a:p>
            <a:pPr algn="l"/>
            <a:r>
              <a:rPr lang="en-US" sz="1800" b="0" i="0" u="none" strike="noStrike" baseline="0" dirty="0">
                <a:latin typeface="CMR12"/>
              </a:rPr>
              <a:t>Fitting a simple linear regression model to the data using some specialized software we obtain a summary such as:</a:t>
            </a:r>
          </a:p>
          <a:p>
            <a:pPr marL="0" indent="0" algn="l">
              <a:buNone/>
            </a:pPr>
            <a:r>
              <a:rPr lang="en-US" sz="1800" b="0" i="0" u="none" strike="noStrike" baseline="0" dirty="0">
                <a:latin typeface="CMR12"/>
              </a:rPr>
              <a:t>                                                                                     Coefficients:</a:t>
            </a:r>
          </a:p>
          <a:p>
            <a:pPr marL="0" indent="0" algn="l">
              <a:buNone/>
            </a:pPr>
            <a:r>
              <a:rPr lang="en-US" sz="1800" b="0" i="0" u="none" strike="noStrike" baseline="0" dirty="0">
                <a:latin typeface="CMR12"/>
              </a:rPr>
              <a:t>                                     Estimate                    Std. Error                  t-value                    </a:t>
            </a:r>
            <a:r>
              <a:rPr lang="en-US" sz="1800" b="0" i="0" u="none" strike="noStrike" baseline="0" dirty="0">
                <a:latin typeface="CMMI12"/>
              </a:rPr>
              <a:t>P</a:t>
            </a:r>
            <a:r>
              <a:rPr lang="en-US" sz="1800" b="0" i="0" u="none" strike="noStrike" baseline="0" dirty="0">
                <a:latin typeface="CMR12"/>
              </a:rPr>
              <a:t>(</a:t>
            </a:r>
            <a:r>
              <a:rPr lang="en-US" sz="1800" b="0" i="0" u="none" strike="noStrike" baseline="0" dirty="0">
                <a:latin typeface="CMMI12"/>
              </a:rPr>
              <a:t>T &gt; </a:t>
            </a:r>
            <a:r>
              <a:rPr lang="en-US" sz="1800" dirty="0">
                <a:latin typeface="CMSY10"/>
              </a:rPr>
              <a:t>|</a:t>
            </a:r>
            <a:r>
              <a:rPr lang="en-US" sz="1800" b="0" i="0" u="none" strike="noStrike" baseline="0" dirty="0">
                <a:latin typeface="CMMI12"/>
              </a:rPr>
              <a:t>t</a:t>
            </a:r>
            <a:r>
              <a:rPr lang="en-US" sz="1800" dirty="0">
                <a:latin typeface="CMSY10"/>
              </a:rPr>
              <a:t>|</a:t>
            </a:r>
            <a:r>
              <a:rPr lang="en-US" sz="1800" b="0" i="0" u="none" strike="noStrike" baseline="0" dirty="0">
                <a:latin typeface="CMR12"/>
              </a:rPr>
              <a:t>)</a:t>
            </a:r>
          </a:p>
          <a:p>
            <a:pPr marL="0" indent="0" algn="l">
              <a:buNone/>
            </a:pPr>
            <a:r>
              <a:rPr lang="en-US" sz="1800" b="0" i="0" u="none" strike="noStrike" baseline="0" dirty="0">
                <a:latin typeface="CMR12"/>
              </a:rPr>
              <a:t>    (Intercept)               4.2673 (beta_0_hat)   2.5297                       1.687                         0.098</a:t>
            </a:r>
          </a:p>
          <a:p>
            <a:pPr marL="0" indent="0" algn="l">
              <a:buNone/>
            </a:pPr>
            <a:r>
              <a:rPr lang="en-US" sz="1800" b="0" i="0" u="none" strike="noStrike" baseline="0" dirty="0">
                <a:latin typeface="CMR12"/>
              </a:rPr>
              <a:t>    </a:t>
            </a:r>
            <a:r>
              <a:rPr lang="en-US" sz="1800" b="0" i="0" u="none" strike="noStrike" baseline="0" dirty="0" err="1">
                <a:latin typeface="CMR12"/>
              </a:rPr>
              <a:t>PovPct</a:t>
            </a:r>
            <a:r>
              <a:rPr lang="en-US" sz="1800" b="0" i="0" u="none" strike="noStrike" baseline="0" dirty="0">
                <a:latin typeface="CMR12"/>
              </a:rPr>
              <a:t>                      1.3733 (beta_1_hat)   0.1835                       7.483                       1.19e-09</a:t>
            </a:r>
          </a:p>
          <a:p>
            <a:pPr marL="0" indent="0" algn="l">
              <a:buNone/>
            </a:pPr>
            <a:r>
              <a:rPr lang="en-US" sz="1800" b="0" i="0" u="none" strike="noStrike" baseline="0" dirty="0">
                <a:latin typeface="CMR12"/>
              </a:rPr>
              <a:t>            Residual standard error: 5.551 on 49 degrees of freedom</a:t>
            </a:r>
          </a:p>
          <a:p>
            <a:pPr marL="0" indent="0" algn="l">
              <a:buNone/>
            </a:pPr>
            <a:r>
              <a:rPr lang="en-US" sz="1800" b="0" i="0" u="none" strike="noStrike" baseline="0" dirty="0">
                <a:latin typeface="CMR12"/>
              </a:rPr>
              <a:t>            Multiple R-squared: 0.5333,                            Adjusted R-squared: 0.5238</a:t>
            </a:r>
          </a:p>
          <a:p>
            <a:pPr marL="0" indent="0" algn="l">
              <a:buNone/>
            </a:pPr>
            <a:r>
              <a:rPr lang="en-US" sz="1800" b="0" i="0" u="none" strike="noStrike" baseline="0" dirty="0">
                <a:latin typeface="CMR12"/>
              </a:rPr>
              <a:t>            F-statistic: 56 on 1 and 49 DF                          p-value:</a:t>
            </a:r>
          </a:p>
          <a:p>
            <a:pPr marL="0" indent="0" algn="l">
              <a:buNone/>
            </a:pPr>
            <a:r>
              <a:rPr lang="en-US" sz="1800" b="0" i="0" u="none" strike="noStrike" baseline="0" dirty="0">
                <a:latin typeface="CMR12"/>
              </a:rPr>
              <a:t>                                                        Residuals:</a:t>
            </a:r>
          </a:p>
          <a:p>
            <a:pPr marL="0" indent="0" algn="l">
              <a:buNone/>
            </a:pPr>
            <a:r>
              <a:rPr lang="en-US" sz="1800" b="0" i="0" u="none" strike="noStrike" baseline="0" dirty="0">
                <a:latin typeface="CMR12"/>
              </a:rPr>
              <a:t>            Min                       1Q                        Med                           3Q                         Max</a:t>
            </a:r>
          </a:p>
          <a:p>
            <a:pPr marL="0" indent="0" algn="l">
              <a:buNone/>
            </a:pPr>
            <a:r>
              <a:rPr lang="en-US" sz="1800" b="0" i="0" u="none" strike="noStrike" baseline="0" dirty="0">
                <a:latin typeface="CMR12"/>
              </a:rPr>
              <a:t>       -11.2275              -3.6554                  -0.0407                     2.4972                   10.5152</a:t>
            </a:r>
            <a:endParaRPr lang="en-US" dirty="0"/>
          </a:p>
        </p:txBody>
      </p:sp>
    </p:spTree>
    <p:extLst>
      <p:ext uri="{BB962C8B-B14F-4D97-AF65-F5344CB8AC3E}">
        <p14:creationId xmlns:p14="http://schemas.microsoft.com/office/powerpoint/2010/main" val="8685704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76502-DBEA-4CB0-B290-894C56280E55}"/>
              </a:ext>
            </a:extLst>
          </p:cNvPr>
          <p:cNvSpPr>
            <a:spLocks noGrp="1"/>
          </p:cNvSpPr>
          <p:nvPr>
            <p:ph type="title"/>
          </p:nvPr>
        </p:nvSpPr>
        <p:spPr>
          <a:xfrm>
            <a:off x="1474479" y="0"/>
            <a:ext cx="10018713" cy="562897"/>
          </a:xfrm>
        </p:spPr>
        <p:txBody>
          <a:bodyPr>
            <a:normAutofit fontScale="90000"/>
          </a:bodyPr>
          <a:lstStyle/>
          <a:p>
            <a:r>
              <a:rPr lang="en-US" dirty="0"/>
              <a:t>The Fitted Model </a:t>
            </a:r>
          </a:p>
        </p:txBody>
      </p:sp>
      <p:pic>
        <p:nvPicPr>
          <p:cNvPr id="5" name="Content Placeholder 4">
            <a:extLst>
              <a:ext uri="{FF2B5EF4-FFF2-40B4-BE49-F238E27FC236}">
                <a16:creationId xmlns:a16="http://schemas.microsoft.com/office/drawing/2014/main" id="{8AB5E917-6F81-4793-B946-DB8F41DF6EC7}"/>
              </a:ext>
            </a:extLst>
          </p:cNvPr>
          <p:cNvPicPr>
            <a:picLocks noGrp="1" noChangeAspect="1"/>
          </p:cNvPicPr>
          <p:nvPr>
            <p:ph idx="1"/>
          </p:nvPr>
        </p:nvPicPr>
        <p:blipFill>
          <a:blip r:embed="rId2"/>
          <a:stretch>
            <a:fillRect/>
          </a:stretch>
        </p:blipFill>
        <p:spPr>
          <a:xfrm>
            <a:off x="2890684" y="1671484"/>
            <a:ext cx="7354529" cy="4719484"/>
          </a:xfrm>
        </p:spPr>
      </p:pic>
      <p:sp>
        <p:nvSpPr>
          <p:cNvPr id="7" name="TextBox 6">
            <a:extLst>
              <a:ext uri="{FF2B5EF4-FFF2-40B4-BE49-F238E27FC236}">
                <a16:creationId xmlns:a16="http://schemas.microsoft.com/office/drawing/2014/main" id="{2885CF4E-076E-43C1-A355-15E389CAAA6A}"/>
              </a:ext>
            </a:extLst>
          </p:cNvPr>
          <p:cNvSpPr txBox="1"/>
          <p:nvPr/>
        </p:nvSpPr>
        <p:spPr>
          <a:xfrm>
            <a:off x="1828801" y="875521"/>
            <a:ext cx="9566786" cy="369332"/>
          </a:xfrm>
          <a:prstGeom prst="rect">
            <a:avLst/>
          </a:prstGeom>
          <a:noFill/>
        </p:spPr>
        <p:txBody>
          <a:bodyPr wrap="square">
            <a:spAutoFit/>
          </a:bodyPr>
          <a:lstStyle/>
          <a:p>
            <a:pPr algn="l"/>
            <a:r>
              <a:rPr lang="en-US" sz="1800" b="0" i="0" u="none" strike="noStrike" baseline="0" dirty="0">
                <a:latin typeface="CMR12"/>
              </a:rPr>
              <a:t>The fitted model, using the parameter estimates computed </a:t>
            </a:r>
            <a:r>
              <a:rPr lang="en-US" dirty="0">
                <a:latin typeface="CMR12"/>
              </a:rPr>
              <a:t>earlier</a:t>
            </a:r>
            <a:r>
              <a:rPr lang="en-US" sz="1800" b="0" i="0" u="none" strike="noStrike" baseline="0" dirty="0">
                <a:latin typeface="CMR12"/>
              </a:rPr>
              <a:t>, is shown below.</a:t>
            </a:r>
            <a:endParaRPr lang="en-US" dirty="0"/>
          </a:p>
        </p:txBody>
      </p:sp>
    </p:spTree>
    <p:extLst>
      <p:ext uri="{BB962C8B-B14F-4D97-AF65-F5344CB8AC3E}">
        <p14:creationId xmlns:p14="http://schemas.microsoft.com/office/powerpoint/2010/main" val="31750725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ED3370-DF3A-4929-8A9B-296B9DCC7117}"/>
              </a:ext>
            </a:extLst>
          </p:cNvPr>
          <p:cNvSpPr>
            <a:spLocks noGrp="1"/>
          </p:cNvSpPr>
          <p:nvPr>
            <p:ph type="title"/>
          </p:nvPr>
        </p:nvSpPr>
        <p:spPr>
          <a:xfrm>
            <a:off x="1484310" y="0"/>
            <a:ext cx="10018713" cy="602226"/>
          </a:xfrm>
        </p:spPr>
        <p:txBody>
          <a:bodyPr>
            <a:normAutofit fontScale="90000"/>
          </a:bodyPr>
          <a:lstStyle/>
          <a:p>
            <a:r>
              <a:rPr lang="en-US" dirty="0"/>
              <a:t>Summary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C16B80E-947C-47B8-B086-83697ADAAA44}"/>
                  </a:ext>
                </a:extLst>
              </p:cNvPr>
              <p:cNvSpPr>
                <a:spLocks noGrp="1"/>
              </p:cNvSpPr>
              <p:nvPr>
                <p:ph idx="1"/>
              </p:nvPr>
            </p:nvSpPr>
            <p:spPr>
              <a:xfrm>
                <a:off x="1484310" y="894735"/>
                <a:ext cx="10018713" cy="5663381"/>
              </a:xfrm>
            </p:spPr>
            <p:txBody>
              <a:bodyPr>
                <a:normAutofit fontScale="92500" lnSpcReduction="20000"/>
              </a:bodyPr>
              <a:lstStyle/>
              <a:p>
                <a:r>
                  <a:rPr lang="en-US" dirty="0"/>
                  <a:t>The equation essentially states that the “predicted” birth rate would be y=4.267+1.373x as the regression equation describes the average value of y as a function of one or more x-variables.</a:t>
                </a:r>
              </a:p>
              <a:p>
                <a:r>
                  <a:rPr lang="en-US" dirty="0"/>
                  <a:t>The interpretation of the slope (value = 1.373) is that the 15- to 17-year-old birth rate increases 1.373 units, on average, for each one unit (one percent) increase in the poverty rate. </a:t>
                </a:r>
              </a:p>
              <a:p>
                <a:r>
                  <a:rPr lang="en-US" dirty="0"/>
                  <a:t>The interpretation of the intercept (value=4.267) is that if there were states with poverty rate = 0, the predicted average for the 15- to 17-year-old birth rate would be 4.267 for those states. Since there are no states with poverty rate = 0 this interpretation of the intercept is not practically meaningful for this example.</a:t>
                </a:r>
              </a:p>
              <a:p>
                <a:r>
                  <a:rPr lang="en-US" dirty="0"/>
                  <a:t>The value of s tells us roughly the standard deviation of the differences between the y-values of individual observations and predictions of y based on the regression line.</a:t>
                </a:r>
              </a:p>
              <a:p>
                <a:r>
                  <a:rPr lang="en-US" dirty="0"/>
                  <a:t>The value of </a:t>
                </a:r>
                <a14:m>
                  <m:oMath xmlns:m="http://schemas.openxmlformats.org/officeDocument/2006/math">
                    <m:sSup>
                      <m:sSupPr>
                        <m:ctrlPr>
                          <a:rPr lang="en-US" i="1" smtClean="0">
                            <a:latin typeface="Cambria Math" panose="02040503050406030204" pitchFamily="18" charset="0"/>
                          </a:rPr>
                        </m:ctrlPr>
                      </m:sSupPr>
                      <m:e>
                        <m:r>
                          <a:rPr lang="en-US" i="1" smtClean="0">
                            <a:latin typeface="Cambria Math" panose="02040503050406030204" pitchFamily="18" charset="0"/>
                          </a:rPr>
                          <m:t>𝑅</m:t>
                        </m:r>
                      </m:e>
                      <m:sup>
                        <m:r>
                          <a:rPr lang="en-US" i="1" smtClean="0">
                            <a:latin typeface="Cambria Math" panose="02040503050406030204" pitchFamily="18" charset="0"/>
                          </a:rPr>
                          <m:t>2</m:t>
                        </m:r>
                      </m:sup>
                    </m:sSup>
                    <m:r>
                      <a:rPr lang="en-US" i="1" smtClean="0">
                        <a:latin typeface="Cambria Math" panose="02040503050406030204" pitchFamily="18" charset="0"/>
                      </a:rPr>
                      <m:t> </m:t>
                    </m:r>
                  </m:oMath>
                </a14:m>
                <a:r>
                  <a:rPr lang="en-US" dirty="0"/>
                  <a:t> can be interpreted to mean that poverty rates "explain" 53.3\% of the observed variation in the 15- to 17-year-old average birth rates of the states.</a:t>
                </a:r>
              </a:p>
              <a:p>
                <a:r>
                  <a:rPr lang="en-US" dirty="0"/>
                  <a:t>The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𝑅</m:t>
                        </m:r>
                      </m:e>
                      <m:sup>
                        <m:r>
                          <a:rPr lang="en-US" i="1">
                            <a:latin typeface="Cambria Math" panose="02040503050406030204" pitchFamily="18" charset="0"/>
                          </a:rPr>
                          <m:t>2</m:t>
                        </m:r>
                      </m:sup>
                    </m:sSup>
                  </m:oMath>
                </a14:m>
                <a:r>
                  <a:rPr lang="en-US" dirty="0"/>
                  <a:t>(adj) value (52.4%) is an adjustment to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𝑅</m:t>
                        </m:r>
                      </m:e>
                      <m:sup>
                        <m:r>
                          <a:rPr lang="en-US" i="1">
                            <a:latin typeface="Cambria Math" panose="02040503050406030204" pitchFamily="18" charset="0"/>
                          </a:rPr>
                          <m:t>2</m:t>
                        </m:r>
                      </m:sup>
                    </m:sSup>
                  </m:oMath>
                </a14:m>
                <a:r>
                  <a:rPr lang="en-US" dirty="0"/>
                  <a:t> based on the number of x-variables in the model (only one here) and the sample size. With only one x-variable, the adjusted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𝑅</m:t>
                        </m:r>
                      </m:e>
                      <m:sup>
                        <m:r>
                          <a:rPr lang="en-US" i="1">
                            <a:latin typeface="Cambria Math" panose="02040503050406030204" pitchFamily="18" charset="0"/>
                          </a:rPr>
                          <m:t>2</m:t>
                        </m:r>
                      </m:sup>
                    </m:sSup>
                    <m:r>
                      <a:rPr lang="en-US" i="1">
                        <a:latin typeface="Cambria Math" panose="02040503050406030204" pitchFamily="18" charset="0"/>
                      </a:rPr>
                      <m:t> </m:t>
                    </m:r>
                  </m:oMath>
                </a14:m>
                <a:r>
                  <a:rPr lang="en-US" dirty="0"/>
                  <a:t> is not important.   </a:t>
                </a:r>
                <a14:m>
                  <m:oMath xmlns:m="http://schemas.openxmlformats.org/officeDocument/2006/math">
                    <m:sSup>
                      <m:sSupPr>
                        <m:ctrlPr>
                          <a:rPr lang="en-US" i="1" smtClean="0">
                            <a:latin typeface="Cambria Math" panose="02040503050406030204" pitchFamily="18" charset="0"/>
                          </a:rPr>
                        </m:ctrlPr>
                      </m:sSupPr>
                      <m:e>
                        <m:r>
                          <a:rPr lang="en-US" i="1" smtClean="0">
                            <a:latin typeface="Cambria Math" panose="02040503050406030204" pitchFamily="18" charset="0"/>
                          </a:rPr>
                          <m:t>𝑅</m:t>
                        </m:r>
                      </m:e>
                      <m:sup>
                        <m:r>
                          <a:rPr lang="en-US" i="1" smtClean="0">
                            <a:latin typeface="Cambria Math" panose="02040503050406030204" pitchFamily="18" charset="0"/>
                          </a:rPr>
                          <m:t>2</m:t>
                        </m:r>
                      </m:sup>
                    </m:sSup>
                  </m:oMath>
                </a14:m>
                <a:endParaRPr lang="en-US" dirty="0"/>
              </a:p>
            </p:txBody>
          </p:sp>
        </mc:Choice>
        <mc:Fallback xmlns="">
          <p:sp>
            <p:nvSpPr>
              <p:cNvPr id="3" name="Content Placeholder 2">
                <a:extLst>
                  <a:ext uri="{FF2B5EF4-FFF2-40B4-BE49-F238E27FC236}">
                    <a16:creationId xmlns:a16="http://schemas.microsoft.com/office/drawing/2014/main" id="{EC16B80E-947C-47B8-B086-83697ADAAA44}"/>
                  </a:ext>
                </a:extLst>
              </p:cNvPr>
              <p:cNvSpPr>
                <a:spLocks noGrp="1" noRot="1" noChangeAspect="1" noMove="1" noResize="1" noEditPoints="1" noAdjustHandles="1" noChangeArrowheads="1" noChangeShapeType="1" noTextEdit="1"/>
              </p:cNvSpPr>
              <p:nvPr>
                <p:ph idx="1"/>
              </p:nvPr>
            </p:nvSpPr>
            <p:spPr>
              <a:xfrm>
                <a:off x="1484310" y="894735"/>
                <a:ext cx="10018713" cy="5663381"/>
              </a:xfrm>
              <a:blipFill>
                <a:blip r:embed="rId2"/>
                <a:stretch>
                  <a:fillRect l="-1338" t="-3983" r="-912" b="-2045"/>
                </a:stretch>
              </a:blipFill>
            </p:spPr>
            <p:txBody>
              <a:bodyPr/>
              <a:lstStyle/>
              <a:p>
                <a:r>
                  <a:rPr lang="en-US">
                    <a:noFill/>
                  </a:rPr>
                  <a:t> </a:t>
                </a:r>
              </a:p>
            </p:txBody>
          </p:sp>
        </mc:Fallback>
      </mc:AlternateContent>
    </p:spTree>
    <p:extLst>
      <p:ext uri="{BB962C8B-B14F-4D97-AF65-F5344CB8AC3E}">
        <p14:creationId xmlns:p14="http://schemas.microsoft.com/office/powerpoint/2010/main" val="29351525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4732DF-1528-4C0C-A108-E5A69078F93B}"/>
              </a:ext>
            </a:extLst>
          </p:cNvPr>
          <p:cNvSpPr>
            <a:spLocks noGrp="1"/>
          </p:cNvSpPr>
          <p:nvPr>
            <p:ph type="title"/>
          </p:nvPr>
        </p:nvSpPr>
        <p:spPr>
          <a:xfrm>
            <a:off x="1361482" y="0"/>
            <a:ext cx="10018713" cy="870045"/>
          </a:xfrm>
        </p:spPr>
        <p:txBody>
          <a:bodyPr/>
          <a:lstStyle/>
          <a:p>
            <a:r>
              <a:rPr lang="en-US" dirty="0"/>
              <a:t>Analysis of Residuals</a:t>
            </a:r>
          </a:p>
        </p:txBody>
      </p:sp>
      <p:pic>
        <p:nvPicPr>
          <p:cNvPr id="5" name="Content Placeholder 4">
            <a:extLst>
              <a:ext uri="{FF2B5EF4-FFF2-40B4-BE49-F238E27FC236}">
                <a16:creationId xmlns:a16="http://schemas.microsoft.com/office/drawing/2014/main" id="{090320B5-8BDA-4AE4-A1BE-D3165A9596FD}"/>
              </a:ext>
            </a:extLst>
          </p:cNvPr>
          <p:cNvPicPr>
            <a:picLocks noGrp="1" noChangeAspect="1"/>
          </p:cNvPicPr>
          <p:nvPr>
            <p:ph idx="1"/>
          </p:nvPr>
        </p:nvPicPr>
        <p:blipFill>
          <a:blip r:embed="rId2"/>
          <a:stretch>
            <a:fillRect/>
          </a:stretch>
        </p:blipFill>
        <p:spPr>
          <a:xfrm>
            <a:off x="1632155" y="732394"/>
            <a:ext cx="8259095" cy="4159045"/>
          </a:xfr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2A2256F3-0EBF-4F78-8342-4F5D592A1D15}"/>
                  </a:ext>
                </a:extLst>
              </p:cNvPr>
              <p:cNvSpPr txBox="1"/>
              <p:nvPr/>
            </p:nvSpPr>
            <p:spPr>
              <a:xfrm>
                <a:off x="1562864" y="5391553"/>
                <a:ext cx="9615948" cy="523220"/>
              </a:xfrm>
              <a:prstGeom prst="rect">
                <a:avLst/>
              </a:prstGeom>
              <a:noFill/>
            </p:spPr>
            <p:txBody>
              <a:bodyPr wrap="square">
                <a:spAutoFit/>
              </a:bodyPr>
              <a:lstStyle/>
              <a:p>
                <a:r>
                  <a:rPr lang="en-US" sz="1400" dirty="0"/>
                  <a:t>The graph above shows the residuals, the differences between the observations and the predictions of the model,</a:t>
                </a:r>
                <a:r>
                  <a:rPr lang="es-ES" sz="1400" dirty="0"/>
                  <a:t> </a:t>
                </a:r>
                <a14:m>
                  <m:oMath xmlns:m="http://schemas.openxmlformats.org/officeDocument/2006/math">
                    <m:sSub>
                      <m:sSubPr>
                        <m:ctrlPr>
                          <a:rPr lang="es-ES" sz="1400" i="1">
                            <a:latin typeface="Cambria Math" panose="02040503050406030204" pitchFamily="18" charset="0"/>
                          </a:rPr>
                        </m:ctrlPr>
                      </m:sSubPr>
                      <m:e>
                        <m:r>
                          <a:rPr lang="es-ES" sz="1400" i="1">
                            <a:latin typeface="Cambria Math" panose="02040503050406030204" pitchFamily="18" charset="0"/>
                          </a:rPr>
                          <m:t>𝑦</m:t>
                        </m:r>
                      </m:e>
                      <m:sub>
                        <m:r>
                          <a:rPr lang="es-ES" sz="1400" i="1">
                            <a:latin typeface="Cambria Math" panose="02040503050406030204" pitchFamily="18" charset="0"/>
                          </a:rPr>
                          <m:t>𝑖</m:t>
                        </m:r>
                      </m:sub>
                    </m:sSub>
                    <m:r>
                      <a:rPr lang="es-ES" sz="1400" i="1">
                        <a:latin typeface="Cambria Math" panose="02040503050406030204" pitchFamily="18" charset="0"/>
                      </a:rPr>
                      <m:t>−</m:t>
                    </m:r>
                    <m:acc>
                      <m:accPr>
                        <m:chr m:val="̂"/>
                        <m:ctrlPr>
                          <a:rPr lang="es-ES" sz="1400" i="1">
                            <a:latin typeface="Cambria Math" panose="02040503050406030204" pitchFamily="18" charset="0"/>
                          </a:rPr>
                        </m:ctrlPr>
                      </m:accPr>
                      <m:e>
                        <m:sSub>
                          <m:sSubPr>
                            <m:ctrlPr>
                              <a:rPr lang="es-ES" sz="1400" i="1">
                                <a:latin typeface="Cambria Math" panose="02040503050406030204" pitchFamily="18" charset="0"/>
                              </a:rPr>
                            </m:ctrlPr>
                          </m:sSubPr>
                          <m:e>
                            <m:r>
                              <a:rPr lang="es-ES" sz="1400" i="1">
                                <a:latin typeface="Cambria Math" panose="02040503050406030204" pitchFamily="18" charset="0"/>
                              </a:rPr>
                              <m:t>𝑦</m:t>
                            </m:r>
                          </m:e>
                          <m:sub>
                            <m:r>
                              <a:rPr lang="es-ES" sz="1400" i="1">
                                <a:latin typeface="Cambria Math" panose="02040503050406030204" pitchFamily="18" charset="0"/>
                              </a:rPr>
                              <m:t>𝑖</m:t>
                            </m:r>
                          </m:sub>
                        </m:sSub>
                      </m:e>
                    </m:acc>
                  </m:oMath>
                </a14:m>
                <a:r>
                  <a:rPr lang="en-US" sz="1400" dirty="0"/>
                  <a:t> plotted against the fitted values. There is no discernible pattern in the data. One can also plot the residuals against the predictor X. </a:t>
                </a:r>
              </a:p>
            </p:txBody>
          </p:sp>
        </mc:Choice>
        <mc:Fallback xmlns="">
          <p:sp>
            <p:nvSpPr>
              <p:cNvPr id="7" name="TextBox 6">
                <a:extLst>
                  <a:ext uri="{FF2B5EF4-FFF2-40B4-BE49-F238E27FC236}">
                    <a16:creationId xmlns:a16="http://schemas.microsoft.com/office/drawing/2014/main" id="{2A2256F3-0EBF-4F78-8342-4F5D592A1D15}"/>
                  </a:ext>
                </a:extLst>
              </p:cNvPr>
              <p:cNvSpPr txBox="1">
                <a:spLocks noRot="1" noChangeAspect="1" noMove="1" noResize="1" noEditPoints="1" noAdjustHandles="1" noChangeArrowheads="1" noChangeShapeType="1" noTextEdit="1"/>
              </p:cNvSpPr>
              <p:nvPr/>
            </p:nvSpPr>
            <p:spPr>
              <a:xfrm>
                <a:off x="1562864" y="5391553"/>
                <a:ext cx="9615948" cy="523220"/>
              </a:xfrm>
              <a:prstGeom prst="rect">
                <a:avLst/>
              </a:prstGeom>
              <a:blipFill>
                <a:blip r:embed="rId3"/>
                <a:stretch>
                  <a:fillRect l="-190" t="-2326" r="-253" b="-11628"/>
                </a:stretch>
              </a:blipFill>
            </p:spPr>
            <p:txBody>
              <a:bodyPr/>
              <a:lstStyle/>
              <a:p>
                <a:r>
                  <a:rPr lang="en-US">
                    <a:noFill/>
                  </a:rPr>
                  <a:t> </a:t>
                </a:r>
              </a:p>
            </p:txBody>
          </p:sp>
        </mc:Fallback>
      </mc:AlternateContent>
    </p:spTree>
    <p:extLst>
      <p:ext uri="{BB962C8B-B14F-4D97-AF65-F5344CB8AC3E}">
        <p14:creationId xmlns:p14="http://schemas.microsoft.com/office/powerpoint/2010/main" val="16531053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0FC738-6CD3-4D1C-8AC5-A584C7695B5F}"/>
              </a:ext>
            </a:extLst>
          </p:cNvPr>
          <p:cNvSpPr>
            <a:spLocks noGrp="1"/>
          </p:cNvSpPr>
          <p:nvPr>
            <p:ph type="title"/>
          </p:nvPr>
        </p:nvSpPr>
        <p:spPr>
          <a:xfrm>
            <a:off x="1336827" y="0"/>
            <a:ext cx="10018713" cy="464574"/>
          </a:xfrm>
        </p:spPr>
        <p:txBody>
          <a:bodyPr>
            <a:normAutofit fontScale="90000"/>
          </a:bodyPr>
          <a:lstStyle/>
          <a:p>
            <a:r>
              <a:rPr lang="en-US" dirty="0"/>
              <a:t>Checking the Normality Assumption</a:t>
            </a:r>
          </a:p>
        </p:txBody>
      </p:sp>
      <p:sp>
        <p:nvSpPr>
          <p:cNvPr id="3" name="Content Placeholder 2">
            <a:extLst>
              <a:ext uri="{FF2B5EF4-FFF2-40B4-BE49-F238E27FC236}">
                <a16:creationId xmlns:a16="http://schemas.microsoft.com/office/drawing/2014/main" id="{ACCFEAA3-51CE-468A-A3A0-C19EC998ECD8}"/>
              </a:ext>
            </a:extLst>
          </p:cNvPr>
          <p:cNvSpPr>
            <a:spLocks noGrp="1"/>
          </p:cNvSpPr>
          <p:nvPr>
            <p:ph idx="1"/>
          </p:nvPr>
        </p:nvSpPr>
        <p:spPr>
          <a:xfrm>
            <a:off x="1671123" y="5260259"/>
            <a:ext cx="10018713" cy="1415846"/>
          </a:xfrm>
        </p:spPr>
        <p:txBody>
          <a:bodyPr>
            <a:normAutofit/>
          </a:bodyPr>
          <a:lstStyle/>
          <a:p>
            <a:r>
              <a:rPr lang="en-US" sz="1600" dirty="0"/>
              <a:t>To check the assumption of normality one could use a Q-Q plot. A Q-Q plot is a scatterplot created by plotting two sets of quantiles against one another. If both sets of quantiles came from the same distribution, we should see the points forming a line that's roughly straight. In the graph above the quantiles of the distribution of the residuals are plotted against the quantiles of the standard normal.</a:t>
            </a:r>
          </a:p>
        </p:txBody>
      </p:sp>
      <p:pic>
        <p:nvPicPr>
          <p:cNvPr id="5" name="Picture 4">
            <a:extLst>
              <a:ext uri="{FF2B5EF4-FFF2-40B4-BE49-F238E27FC236}">
                <a16:creationId xmlns:a16="http://schemas.microsoft.com/office/drawing/2014/main" id="{A3C0FA11-5043-4E51-A824-0FF43E324710}"/>
              </a:ext>
            </a:extLst>
          </p:cNvPr>
          <p:cNvPicPr>
            <a:picLocks noChangeAspect="1"/>
          </p:cNvPicPr>
          <p:nvPr/>
        </p:nvPicPr>
        <p:blipFill>
          <a:blip r:embed="rId2"/>
          <a:stretch>
            <a:fillRect/>
          </a:stretch>
        </p:blipFill>
        <p:spPr>
          <a:xfrm>
            <a:off x="2290917" y="953729"/>
            <a:ext cx="8573728" cy="4306530"/>
          </a:xfrm>
          <a:prstGeom prst="rect">
            <a:avLst/>
          </a:prstGeom>
        </p:spPr>
      </p:pic>
    </p:spTree>
    <p:extLst>
      <p:ext uri="{BB962C8B-B14F-4D97-AF65-F5344CB8AC3E}">
        <p14:creationId xmlns:p14="http://schemas.microsoft.com/office/powerpoint/2010/main" val="25039929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F4B4C0-D22F-49B9-AE8A-4AB4272BEF3E}"/>
              </a:ext>
            </a:extLst>
          </p:cNvPr>
          <p:cNvSpPr>
            <a:spLocks noGrp="1"/>
          </p:cNvSpPr>
          <p:nvPr>
            <p:ph type="title"/>
          </p:nvPr>
        </p:nvSpPr>
        <p:spPr>
          <a:xfrm>
            <a:off x="1484310" y="0"/>
            <a:ext cx="10018713" cy="631723"/>
          </a:xfrm>
        </p:spPr>
        <p:txBody>
          <a:bodyPr>
            <a:normAutofit fontScale="90000"/>
          </a:bodyPr>
          <a:lstStyle/>
          <a:p>
            <a:r>
              <a:rPr lang="en-US" dirty="0"/>
              <a:t>Linear Dependence</a:t>
            </a:r>
          </a:p>
        </p:txBody>
      </p:sp>
      <p:sp>
        <p:nvSpPr>
          <p:cNvPr id="3" name="Content Placeholder 2">
            <a:extLst>
              <a:ext uri="{FF2B5EF4-FFF2-40B4-BE49-F238E27FC236}">
                <a16:creationId xmlns:a16="http://schemas.microsoft.com/office/drawing/2014/main" id="{E02C5B9E-C84C-4BA6-86AA-83D2BEF0211B}"/>
              </a:ext>
            </a:extLst>
          </p:cNvPr>
          <p:cNvSpPr>
            <a:spLocks noGrp="1"/>
          </p:cNvSpPr>
          <p:nvPr>
            <p:ph idx="1"/>
          </p:nvPr>
        </p:nvSpPr>
        <p:spPr>
          <a:xfrm>
            <a:off x="1484309" y="769375"/>
            <a:ext cx="10018713" cy="2357284"/>
          </a:xfrm>
        </p:spPr>
        <p:txBody>
          <a:bodyPr>
            <a:normAutofit fontScale="85000" lnSpcReduction="20000"/>
          </a:bodyPr>
          <a:lstStyle/>
          <a:p>
            <a:r>
              <a:rPr lang="en-US" dirty="0"/>
              <a:t>Now consider the graph below. It is clear that the values taken by </a:t>
            </a:r>
            <a:r>
              <a:rPr lang="en-US" i="1" dirty="0"/>
              <a:t>y</a:t>
            </a:r>
            <a:r>
              <a:rPr lang="en-US" dirty="0"/>
              <a:t> are not independent of the values in the horizontal axis. Larger values of </a:t>
            </a:r>
            <a:r>
              <a:rPr lang="en-US" i="1" dirty="0"/>
              <a:t>y </a:t>
            </a:r>
            <a:r>
              <a:rPr lang="en-US" dirty="0"/>
              <a:t>occur to the right of the graph indicating that we can predict better the values now than in the context of the previous graph. Clearly, the knowledge of the value of the Index variable would be useful in guessing (predicting) the value of </a:t>
            </a:r>
            <a:r>
              <a:rPr lang="en-US" i="1" dirty="0"/>
              <a:t>y</a:t>
            </a:r>
            <a:r>
              <a:rPr lang="en-US" dirty="0"/>
              <a:t>.</a:t>
            </a:r>
          </a:p>
          <a:p>
            <a:r>
              <a:rPr lang="en-US" dirty="0"/>
              <a:t>The relationship however is not deterministic. Knowledge of the Index value is not, by itself, enough to guess exactly what the value of </a:t>
            </a:r>
            <a:r>
              <a:rPr lang="en-US" i="1" dirty="0"/>
              <a:t>y</a:t>
            </a:r>
            <a:r>
              <a:rPr lang="en-US" dirty="0"/>
              <a:t> will be: there seems to be some random component in y that is not related to the Index. </a:t>
            </a:r>
          </a:p>
        </p:txBody>
      </p:sp>
      <p:pic>
        <p:nvPicPr>
          <p:cNvPr id="5" name="Picture 4">
            <a:extLst>
              <a:ext uri="{FF2B5EF4-FFF2-40B4-BE49-F238E27FC236}">
                <a16:creationId xmlns:a16="http://schemas.microsoft.com/office/drawing/2014/main" id="{E5C4D91D-1791-42A5-81FF-6230ED1C9DC3}"/>
              </a:ext>
            </a:extLst>
          </p:cNvPr>
          <p:cNvPicPr>
            <a:picLocks noChangeAspect="1"/>
          </p:cNvPicPr>
          <p:nvPr/>
        </p:nvPicPr>
        <p:blipFill>
          <a:blip r:embed="rId2"/>
          <a:stretch>
            <a:fillRect/>
          </a:stretch>
        </p:blipFill>
        <p:spPr>
          <a:xfrm>
            <a:off x="3097161" y="3264310"/>
            <a:ext cx="5869857" cy="3215147"/>
          </a:xfrm>
          <a:prstGeom prst="rect">
            <a:avLst/>
          </a:prstGeom>
        </p:spPr>
      </p:pic>
    </p:spTree>
    <p:extLst>
      <p:ext uri="{BB962C8B-B14F-4D97-AF65-F5344CB8AC3E}">
        <p14:creationId xmlns:p14="http://schemas.microsoft.com/office/powerpoint/2010/main" val="1972778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FDD45D-BC0E-4BF7-ACB7-53C6A6AA6BC0}"/>
              </a:ext>
            </a:extLst>
          </p:cNvPr>
          <p:cNvSpPr>
            <a:spLocks noGrp="1"/>
          </p:cNvSpPr>
          <p:nvPr>
            <p:ph type="title"/>
          </p:nvPr>
        </p:nvSpPr>
        <p:spPr>
          <a:xfrm>
            <a:off x="1454814" y="67597"/>
            <a:ext cx="10018713" cy="543232"/>
          </a:xfrm>
        </p:spPr>
        <p:txBody>
          <a:bodyPr>
            <a:normAutofit fontScale="90000"/>
          </a:bodyPr>
          <a:lstStyle/>
          <a:p>
            <a:r>
              <a:rPr lang="en-US" dirty="0"/>
              <a:t>Galton’s Data</a:t>
            </a:r>
          </a:p>
        </p:txBody>
      </p:sp>
      <p:pic>
        <p:nvPicPr>
          <p:cNvPr id="5" name="Content Placeholder 4">
            <a:extLst>
              <a:ext uri="{FF2B5EF4-FFF2-40B4-BE49-F238E27FC236}">
                <a16:creationId xmlns:a16="http://schemas.microsoft.com/office/drawing/2014/main" id="{8AB5FD37-2B60-4EC9-B95B-05CF4C73BE31}"/>
              </a:ext>
            </a:extLst>
          </p:cNvPr>
          <p:cNvPicPr>
            <a:picLocks noGrp="1" noChangeAspect="1"/>
          </p:cNvPicPr>
          <p:nvPr>
            <p:ph idx="1"/>
          </p:nvPr>
        </p:nvPicPr>
        <p:blipFill>
          <a:blip r:embed="rId2"/>
          <a:stretch>
            <a:fillRect/>
          </a:stretch>
        </p:blipFill>
        <p:spPr>
          <a:xfrm>
            <a:off x="2005781" y="2153265"/>
            <a:ext cx="8780206" cy="4296696"/>
          </a:xfrm>
        </p:spPr>
      </p:pic>
      <p:sp>
        <p:nvSpPr>
          <p:cNvPr id="7" name="TextBox 6">
            <a:extLst>
              <a:ext uri="{FF2B5EF4-FFF2-40B4-BE49-F238E27FC236}">
                <a16:creationId xmlns:a16="http://schemas.microsoft.com/office/drawing/2014/main" id="{295F1F2B-F730-48F0-AC64-3B13ED8F633A}"/>
              </a:ext>
            </a:extLst>
          </p:cNvPr>
          <p:cNvSpPr txBox="1"/>
          <p:nvPr/>
        </p:nvSpPr>
        <p:spPr>
          <a:xfrm>
            <a:off x="1641987" y="1011478"/>
            <a:ext cx="9674942" cy="923330"/>
          </a:xfrm>
          <a:prstGeom prst="rect">
            <a:avLst/>
          </a:prstGeom>
          <a:noFill/>
        </p:spPr>
        <p:txBody>
          <a:bodyPr wrap="square">
            <a:spAutoFit/>
          </a:bodyPr>
          <a:lstStyle/>
          <a:p>
            <a:r>
              <a:rPr lang="en-US" dirty="0"/>
              <a:t>The graph below shows the original data collected by Galton on the relationship of the heights of parents and off-spring (Galton, F. (1886).</a:t>
            </a:r>
            <a:r>
              <a:rPr lang="en-US" i="1" dirty="0"/>
              <a:t> Regression towards mediocrity in hereditary stature</a:t>
            </a:r>
            <a:r>
              <a:rPr lang="en-US" dirty="0"/>
              <a:t>. The Journal of the Anthropological Institute of Great Britain and Ireland 15, 246–263).</a:t>
            </a:r>
          </a:p>
        </p:txBody>
      </p:sp>
    </p:spTree>
    <p:extLst>
      <p:ext uri="{BB962C8B-B14F-4D97-AF65-F5344CB8AC3E}">
        <p14:creationId xmlns:p14="http://schemas.microsoft.com/office/powerpoint/2010/main" val="28263582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D9853E-89C0-45CE-959E-9AA87671504A}"/>
              </a:ext>
            </a:extLst>
          </p:cNvPr>
          <p:cNvSpPr>
            <a:spLocks noGrp="1"/>
          </p:cNvSpPr>
          <p:nvPr>
            <p:ph type="title"/>
          </p:nvPr>
        </p:nvSpPr>
        <p:spPr>
          <a:xfrm>
            <a:off x="1405653" y="0"/>
            <a:ext cx="10018713" cy="739877"/>
          </a:xfrm>
        </p:spPr>
        <p:txBody>
          <a:bodyPr/>
          <a:lstStyle/>
          <a:p>
            <a:r>
              <a:rPr lang="en-US" dirty="0"/>
              <a:t>Confidence Interval for the Fitted Line</a:t>
            </a:r>
          </a:p>
        </p:txBody>
      </p:sp>
      <p:pic>
        <p:nvPicPr>
          <p:cNvPr id="5" name="Content Placeholder 4">
            <a:extLst>
              <a:ext uri="{FF2B5EF4-FFF2-40B4-BE49-F238E27FC236}">
                <a16:creationId xmlns:a16="http://schemas.microsoft.com/office/drawing/2014/main" id="{A104185E-7047-4540-8067-D384D47E9503}"/>
              </a:ext>
            </a:extLst>
          </p:cNvPr>
          <p:cNvPicPr>
            <a:picLocks noGrp="1" noChangeAspect="1"/>
          </p:cNvPicPr>
          <p:nvPr>
            <p:ph idx="1"/>
          </p:nvPr>
        </p:nvPicPr>
        <p:blipFill>
          <a:blip r:embed="rId2"/>
          <a:stretch>
            <a:fillRect/>
          </a:stretch>
        </p:blipFill>
        <p:spPr>
          <a:xfrm>
            <a:off x="2094272" y="2148348"/>
            <a:ext cx="8652386" cy="4409768"/>
          </a:xfrm>
        </p:spPr>
      </p:pic>
      <p:sp>
        <p:nvSpPr>
          <p:cNvPr id="7" name="TextBox 6">
            <a:extLst>
              <a:ext uri="{FF2B5EF4-FFF2-40B4-BE49-F238E27FC236}">
                <a16:creationId xmlns:a16="http://schemas.microsoft.com/office/drawing/2014/main" id="{5D383E72-9CE9-46EE-8569-4A48A95BBE26}"/>
              </a:ext>
            </a:extLst>
          </p:cNvPr>
          <p:cNvSpPr txBox="1"/>
          <p:nvPr/>
        </p:nvSpPr>
        <p:spPr>
          <a:xfrm>
            <a:off x="2300749" y="822293"/>
            <a:ext cx="8318090" cy="646331"/>
          </a:xfrm>
          <a:prstGeom prst="rect">
            <a:avLst/>
          </a:prstGeom>
          <a:noFill/>
        </p:spPr>
        <p:txBody>
          <a:bodyPr wrap="square">
            <a:spAutoFit/>
          </a:bodyPr>
          <a:lstStyle/>
          <a:p>
            <a:r>
              <a:rPr lang="en-US" dirty="0"/>
              <a:t>The plot below shows the least squares fit to the data with a 95% confidence interval for the fitted line.</a:t>
            </a:r>
          </a:p>
        </p:txBody>
      </p:sp>
    </p:spTree>
    <p:extLst>
      <p:ext uri="{BB962C8B-B14F-4D97-AF65-F5344CB8AC3E}">
        <p14:creationId xmlns:p14="http://schemas.microsoft.com/office/powerpoint/2010/main" val="97962447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4DB253-424E-4049-8428-956471E6A798}"/>
              </a:ext>
            </a:extLst>
          </p:cNvPr>
          <p:cNvSpPr>
            <a:spLocks noGrp="1"/>
          </p:cNvSpPr>
          <p:nvPr>
            <p:ph type="title"/>
          </p:nvPr>
        </p:nvSpPr>
        <p:spPr>
          <a:xfrm>
            <a:off x="1484310" y="0"/>
            <a:ext cx="10018713" cy="572729"/>
          </a:xfrm>
        </p:spPr>
        <p:txBody>
          <a:bodyPr>
            <a:normAutofit fontScale="90000"/>
          </a:bodyPr>
          <a:lstStyle/>
          <a:p>
            <a:r>
              <a:rPr lang="en-US" dirty="0"/>
              <a:t>Multiple Regression Models</a:t>
            </a:r>
          </a:p>
        </p:txBody>
      </p:sp>
      <p:sp>
        <p:nvSpPr>
          <p:cNvPr id="3" name="Content Placeholder 2">
            <a:extLst>
              <a:ext uri="{FF2B5EF4-FFF2-40B4-BE49-F238E27FC236}">
                <a16:creationId xmlns:a16="http://schemas.microsoft.com/office/drawing/2014/main" id="{63B13846-A0B9-4FCE-9636-585DBD1DCD1A}"/>
              </a:ext>
            </a:extLst>
          </p:cNvPr>
          <p:cNvSpPr>
            <a:spLocks noGrp="1"/>
          </p:cNvSpPr>
          <p:nvPr>
            <p:ph idx="1"/>
          </p:nvPr>
        </p:nvSpPr>
        <p:spPr>
          <a:xfrm>
            <a:off x="1484310" y="875071"/>
            <a:ext cx="10018713" cy="4916129"/>
          </a:xfrm>
        </p:spPr>
        <p:txBody>
          <a:bodyPr>
            <a:normAutofit/>
          </a:bodyPr>
          <a:lstStyle/>
          <a:p>
            <a:r>
              <a:rPr lang="en-US" b="1" dirty="0"/>
              <a:t>Introduction</a:t>
            </a:r>
            <a:r>
              <a:rPr lang="en-US" dirty="0"/>
              <a:t> -  In most situations of practical interest, we will have more than one variable that might impact the value of the response. Sales in a given store might be affected by its location, specific promotions, advertising expenditures, macroeconomic variables, etc. </a:t>
            </a:r>
            <a:r>
              <a:rPr lang="en-US" b="1" dirty="0"/>
              <a:t>Multiple Linear Regression Models </a:t>
            </a:r>
            <a:r>
              <a:rPr lang="en-US" dirty="0"/>
              <a:t>are class of models that include more than one predictor and are very frequently used to specify the relationship between these predictors and the response. Multiple Linear Regression Models will be the last major topic in the course. </a:t>
            </a:r>
          </a:p>
        </p:txBody>
      </p:sp>
    </p:spTree>
    <p:extLst>
      <p:ext uri="{BB962C8B-B14F-4D97-AF65-F5344CB8AC3E}">
        <p14:creationId xmlns:p14="http://schemas.microsoft.com/office/powerpoint/2010/main" val="1021246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BD4677-8225-48CD-AD5D-B8D1CB2EA184}"/>
              </a:ext>
            </a:extLst>
          </p:cNvPr>
          <p:cNvSpPr>
            <a:spLocks noGrp="1"/>
          </p:cNvSpPr>
          <p:nvPr>
            <p:ph type="title"/>
          </p:nvPr>
        </p:nvSpPr>
        <p:spPr>
          <a:xfrm>
            <a:off x="1484310" y="0"/>
            <a:ext cx="10196412" cy="592394"/>
          </a:xfrm>
        </p:spPr>
        <p:txBody>
          <a:bodyPr>
            <a:normAutofit/>
          </a:bodyPr>
          <a:lstStyle/>
          <a:p>
            <a:r>
              <a:rPr lang="en-US" sz="2800" dirty="0"/>
              <a:t>Multiple Regression Models and the Simple Linear Regression Model</a:t>
            </a:r>
          </a:p>
        </p:txBody>
      </p:sp>
      <p:sp>
        <p:nvSpPr>
          <p:cNvPr id="3" name="Content Placeholder 2">
            <a:extLst>
              <a:ext uri="{FF2B5EF4-FFF2-40B4-BE49-F238E27FC236}">
                <a16:creationId xmlns:a16="http://schemas.microsoft.com/office/drawing/2014/main" id="{2A616D1D-0022-415E-9088-DD3DD2CB2EAF}"/>
              </a:ext>
            </a:extLst>
          </p:cNvPr>
          <p:cNvSpPr>
            <a:spLocks noGrp="1"/>
          </p:cNvSpPr>
          <p:nvPr>
            <p:ph idx="1"/>
          </p:nvPr>
        </p:nvSpPr>
        <p:spPr>
          <a:xfrm>
            <a:off x="1484310" y="1064344"/>
            <a:ext cx="10018713" cy="5198806"/>
          </a:xfrm>
        </p:spPr>
        <p:txBody>
          <a:bodyPr>
            <a:normAutofit/>
          </a:bodyPr>
          <a:lstStyle/>
          <a:p>
            <a:r>
              <a:rPr lang="en-US" dirty="0"/>
              <a:t>The good news is that everything we learned about the simple linear regression model extends — with at most minor modifications — to the multiple linear regression model. The models have almost identical assumptions. The only real difference is that whereas in simple linear regression we think of the distribution of errors at a fixed value of the single predictor, with multiple linear regression we have to think of the distribution of errors at a fixed set of values for all the predictors. All of the model checking procedures we learned earlier are useful in the multiple linear regression framework, although the process becomes more complex since we now have multiple predictors.</a:t>
            </a:r>
          </a:p>
        </p:txBody>
      </p:sp>
    </p:spTree>
    <p:extLst>
      <p:ext uri="{BB962C8B-B14F-4D97-AF65-F5344CB8AC3E}">
        <p14:creationId xmlns:p14="http://schemas.microsoft.com/office/powerpoint/2010/main" val="49519098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E206C-CCC0-4C8A-AD37-D0BCD26A2D0E}"/>
              </a:ext>
            </a:extLst>
          </p:cNvPr>
          <p:cNvSpPr>
            <a:spLocks noGrp="1"/>
          </p:cNvSpPr>
          <p:nvPr>
            <p:ph type="title"/>
          </p:nvPr>
        </p:nvSpPr>
        <p:spPr>
          <a:xfrm>
            <a:off x="1484310" y="0"/>
            <a:ext cx="10018713" cy="661219"/>
          </a:xfrm>
        </p:spPr>
        <p:txBody>
          <a:bodyPr>
            <a:normAutofit fontScale="90000"/>
          </a:bodyPr>
          <a:lstStyle/>
          <a:p>
            <a:r>
              <a:rPr lang="en-US" dirty="0"/>
              <a:t>The Differences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F80B586-0402-48F1-ACCC-73A0F7BDEC88}"/>
                  </a:ext>
                </a:extLst>
              </p:cNvPr>
              <p:cNvSpPr>
                <a:spLocks noGrp="1"/>
              </p:cNvSpPr>
              <p:nvPr>
                <p:ph idx="1"/>
              </p:nvPr>
            </p:nvSpPr>
            <p:spPr>
              <a:xfrm>
                <a:off x="1484310" y="1111045"/>
                <a:ext cx="10018713" cy="4680155"/>
              </a:xfrm>
            </p:spPr>
            <p:txBody>
              <a:bodyPr>
                <a:normAutofit fontScale="92500" lnSpcReduction="10000"/>
              </a:bodyPr>
              <a:lstStyle/>
              <a:p>
                <a:pPr marL="0" indent="0">
                  <a:buNone/>
                </a:pPr>
                <a:r>
                  <a:rPr lang="en-US" dirty="0"/>
                  <a:t>The use and interpretation of the coefficient of determination remains the same. However, with multiple linear regression we will also make use of an "adjusted" </a:t>
                </a:r>
                <a14:m>
                  <m:oMath xmlns:m="http://schemas.openxmlformats.org/officeDocument/2006/math">
                    <m:sSup>
                      <m:sSupPr>
                        <m:ctrlPr>
                          <a:rPr lang="en-US" i="1" smtClean="0">
                            <a:latin typeface="Cambria Math" panose="02040503050406030204" pitchFamily="18" charset="0"/>
                          </a:rPr>
                        </m:ctrlPr>
                      </m:sSupPr>
                      <m:e>
                        <m:r>
                          <a:rPr lang="en-US" i="1" smtClean="0">
                            <a:latin typeface="Cambria Math" panose="02040503050406030204" pitchFamily="18" charset="0"/>
                          </a:rPr>
                          <m:t>𝑅</m:t>
                        </m:r>
                      </m:e>
                      <m:sup>
                        <m:r>
                          <a:rPr lang="en-US" i="1" smtClean="0">
                            <a:latin typeface="Cambria Math" panose="02040503050406030204" pitchFamily="18" charset="0"/>
                          </a:rPr>
                          <m:t>2</m:t>
                        </m:r>
                      </m:sup>
                    </m:sSup>
                    <m:r>
                      <a:rPr lang="en-US" i="1" smtClean="0">
                        <a:latin typeface="Cambria Math" panose="02040503050406030204" pitchFamily="18" charset="0"/>
                      </a:rPr>
                      <m:t> </m:t>
                    </m:r>
                  </m:oMath>
                </a14:m>
                <a:r>
                  <a:rPr lang="en-US" dirty="0"/>
                  <a:t>value, which takes into account the complexity of the model; this will be useful for model building purposes. </a:t>
                </a:r>
              </a:p>
              <a:p>
                <a:endParaRPr lang="en-US" dirty="0"/>
              </a:p>
              <a:p>
                <a:pPr marL="0" indent="0">
                  <a:buNone/>
                </a:pPr>
                <a:r>
                  <a:rPr lang="en-US" dirty="0"/>
                  <a:t>With a minor change in the number of the degrees of freedom, we use t-tests and t-intervals for the regression slope coefficients to assess whether a predictor is significantly linearly related to the response, after controlling for the effects of all the other predictors in the model.</a:t>
                </a:r>
              </a:p>
              <a:p>
                <a:endParaRPr lang="en-US" dirty="0"/>
              </a:p>
              <a:p>
                <a:pPr marL="0" indent="0">
                  <a:buNone/>
                </a:pPr>
                <a:r>
                  <a:rPr lang="en-US" dirty="0"/>
                  <a:t>Again, with a minor change in the number of the degrees of freedom, we use confidence intervals for estimating the mean response and prediction intervals for predicting an individual response.</a:t>
                </a:r>
              </a:p>
            </p:txBody>
          </p:sp>
        </mc:Choice>
        <mc:Fallback xmlns="">
          <p:sp>
            <p:nvSpPr>
              <p:cNvPr id="3" name="Content Placeholder 2">
                <a:extLst>
                  <a:ext uri="{FF2B5EF4-FFF2-40B4-BE49-F238E27FC236}">
                    <a16:creationId xmlns:a16="http://schemas.microsoft.com/office/drawing/2014/main" id="{FF80B586-0402-48F1-ACCC-73A0F7BDEC88}"/>
                  </a:ext>
                </a:extLst>
              </p:cNvPr>
              <p:cNvSpPr>
                <a:spLocks noGrp="1" noRot="1" noChangeAspect="1" noMove="1" noResize="1" noEditPoints="1" noAdjustHandles="1" noChangeArrowheads="1" noChangeShapeType="1" noTextEdit="1"/>
              </p:cNvSpPr>
              <p:nvPr>
                <p:ph idx="1"/>
              </p:nvPr>
            </p:nvSpPr>
            <p:spPr>
              <a:xfrm>
                <a:off x="1484310" y="1111045"/>
                <a:ext cx="10018713" cy="4680155"/>
              </a:xfrm>
              <a:blipFill>
                <a:blip r:embed="rId2"/>
                <a:stretch>
                  <a:fillRect l="-791" t="-651" r="-426" b="-1563"/>
                </a:stretch>
              </a:blipFill>
            </p:spPr>
            <p:txBody>
              <a:bodyPr/>
              <a:lstStyle/>
              <a:p>
                <a:r>
                  <a:rPr lang="en-US">
                    <a:noFill/>
                  </a:rPr>
                  <a:t> </a:t>
                </a:r>
              </a:p>
            </p:txBody>
          </p:sp>
        </mc:Fallback>
      </mc:AlternateContent>
    </p:spTree>
    <p:extLst>
      <p:ext uri="{BB962C8B-B14F-4D97-AF65-F5344CB8AC3E}">
        <p14:creationId xmlns:p14="http://schemas.microsoft.com/office/powerpoint/2010/main" val="14926094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DD67D-A224-44BE-871F-DA1146A0B59F}"/>
              </a:ext>
            </a:extLst>
          </p:cNvPr>
          <p:cNvSpPr>
            <a:spLocks noGrp="1"/>
          </p:cNvSpPr>
          <p:nvPr>
            <p:ph type="title"/>
          </p:nvPr>
        </p:nvSpPr>
        <p:spPr>
          <a:xfrm>
            <a:off x="1484310" y="0"/>
            <a:ext cx="10018713" cy="661219"/>
          </a:xfrm>
        </p:spPr>
        <p:txBody>
          <a:bodyPr>
            <a:normAutofit fontScale="90000"/>
          </a:bodyPr>
          <a:lstStyle/>
          <a:p>
            <a:r>
              <a:rPr lang="en-US" dirty="0"/>
              <a:t>The Tests</a:t>
            </a:r>
          </a:p>
        </p:txBody>
      </p:sp>
      <p:sp>
        <p:nvSpPr>
          <p:cNvPr id="3" name="Content Placeholder 2">
            <a:extLst>
              <a:ext uri="{FF2B5EF4-FFF2-40B4-BE49-F238E27FC236}">
                <a16:creationId xmlns:a16="http://schemas.microsoft.com/office/drawing/2014/main" id="{9E3A934B-BE51-4F49-97FB-E903C3AA6F9B}"/>
              </a:ext>
            </a:extLst>
          </p:cNvPr>
          <p:cNvSpPr>
            <a:spLocks noGrp="1"/>
          </p:cNvSpPr>
          <p:nvPr>
            <p:ph idx="1"/>
          </p:nvPr>
        </p:nvSpPr>
        <p:spPr>
          <a:xfrm>
            <a:off x="1484310" y="1130711"/>
            <a:ext cx="10018713" cy="4660490"/>
          </a:xfrm>
        </p:spPr>
        <p:txBody>
          <a:bodyPr>
            <a:normAutofit fontScale="92500"/>
          </a:bodyPr>
          <a:lstStyle/>
          <a:p>
            <a:r>
              <a:rPr lang="en-US" dirty="0"/>
              <a:t>For the simple linear regression model, there is only one slope parameter about which one can perform hypothesis tests. For the multiple linear regression model, there are  different hypothesis tests for slopes that one could conduct including:</a:t>
            </a:r>
          </a:p>
          <a:p>
            <a:endParaRPr lang="en-US" dirty="0"/>
          </a:p>
          <a:p>
            <a:pPr marL="0" indent="0">
              <a:buNone/>
            </a:pPr>
            <a:r>
              <a:rPr lang="en-US" dirty="0"/>
              <a:t>       a. a hypothesis test for testing that one slope parameter is equal to 0;</a:t>
            </a:r>
          </a:p>
          <a:p>
            <a:pPr marL="0" indent="0">
              <a:buNone/>
            </a:pPr>
            <a:endParaRPr lang="en-US" dirty="0"/>
          </a:p>
          <a:p>
            <a:pPr marL="0" indent="0">
              <a:buNone/>
            </a:pPr>
            <a:r>
              <a:rPr lang="en-US" dirty="0"/>
              <a:t>       b. a hypothesis test for testing that all of the slope parameters are 0;</a:t>
            </a:r>
          </a:p>
          <a:p>
            <a:endParaRPr lang="en-US" dirty="0"/>
          </a:p>
          <a:p>
            <a:pPr marL="0" indent="0">
              <a:buNone/>
            </a:pPr>
            <a:r>
              <a:rPr lang="en-US" dirty="0"/>
              <a:t>       c. a hypothesis test for testing that a subset — more than one, but not all — of the slope parameters are 0</a:t>
            </a:r>
          </a:p>
          <a:p>
            <a:endParaRPr lang="en-US" dirty="0"/>
          </a:p>
          <a:p>
            <a:endParaRPr lang="en-US" dirty="0"/>
          </a:p>
        </p:txBody>
      </p:sp>
    </p:spTree>
    <p:extLst>
      <p:ext uri="{BB962C8B-B14F-4D97-AF65-F5344CB8AC3E}">
        <p14:creationId xmlns:p14="http://schemas.microsoft.com/office/powerpoint/2010/main" val="396687662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73A13A-E193-4834-8A01-12F3280D919B}"/>
              </a:ext>
            </a:extLst>
          </p:cNvPr>
          <p:cNvSpPr>
            <a:spLocks noGrp="1"/>
          </p:cNvSpPr>
          <p:nvPr>
            <p:ph type="title"/>
          </p:nvPr>
        </p:nvSpPr>
        <p:spPr>
          <a:xfrm>
            <a:off x="1484310" y="0"/>
            <a:ext cx="10018713" cy="582561"/>
          </a:xfrm>
        </p:spPr>
        <p:txBody>
          <a:bodyPr>
            <a:normAutofit fontScale="90000"/>
          </a:bodyPr>
          <a:lstStyle/>
          <a:p>
            <a:r>
              <a:rPr lang="en-US" dirty="0"/>
              <a:t>The Context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A046B0B-43AC-4C6F-9B5B-8F71BE01CCEC}"/>
                  </a:ext>
                </a:extLst>
              </p:cNvPr>
              <p:cNvSpPr>
                <a:spLocks noGrp="1"/>
              </p:cNvSpPr>
              <p:nvPr>
                <p:ph idx="1"/>
              </p:nvPr>
            </p:nvSpPr>
            <p:spPr>
              <a:xfrm>
                <a:off x="1484309" y="877528"/>
                <a:ext cx="10018713" cy="5513440"/>
              </a:xfrm>
            </p:spPr>
            <p:txBody>
              <a:bodyPr>
                <a:normAutofit fontScale="85000" lnSpcReduction="20000"/>
              </a:bodyPr>
              <a:lstStyle/>
              <a:p>
                <a:r>
                  <a:rPr lang="en-US" dirty="0"/>
                  <a:t>Again, let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m:t>
                        </m:r>
                      </m:sub>
                    </m:sSub>
                    <m:r>
                      <a:rPr lang="en-US" i="1">
                        <a:latin typeface="Cambria Math" panose="02040503050406030204" pitchFamily="18" charset="0"/>
                      </a:rPr>
                      <m:t>,</m:t>
                    </m:r>
                    <m:r>
                      <a:rPr lang="en-US" i="1">
                        <a:latin typeface="Cambria Math" panose="02040503050406030204" pitchFamily="18" charset="0"/>
                      </a:rPr>
                      <m:t>𝑖</m:t>
                    </m:r>
                    <m:r>
                      <a:rPr lang="en-US" i="1">
                        <a:latin typeface="Cambria Math" panose="02040503050406030204" pitchFamily="18" charset="0"/>
                      </a:rPr>
                      <m:t>=1,…,</m:t>
                    </m:r>
                    <m:r>
                      <a:rPr lang="en-US" i="1">
                        <a:latin typeface="Cambria Math" panose="02040503050406030204" pitchFamily="18" charset="0"/>
                      </a:rPr>
                      <m:t>𝑛</m:t>
                    </m:r>
                    <m:r>
                      <a:rPr lang="en-US" i="1">
                        <a:latin typeface="Cambria Math" panose="02040503050406030204" pitchFamily="18" charset="0"/>
                      </a:rPr>
                      <m:t> , </m:t>
                    </m:r>
                  </m:oMath>
                </a14:m>
                <a:r>
                  <a:rPr lang="en-US" dirty="0"/>
                  <a:t>denote the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𝑖</m:t>
                        </m:r>
                      </m:e>
                      <m:sup>
                        <m:r>
                          <a:rPr lang="en-US" i="1">
                            <a:latin typeface="Cambria Math" panose="02040503050406030204" pitchFamily="18" charset="0"/>
                          </a:rPr>
                          <m:t>𝑡h</m:t>
                        </m:r>
                      </m:sup>
                    </m:sSup>
                    <m:r>
                      <a:rPr lang="en-US" i="1">
                        <a:latin typeface="Cambria Math" panose="02040503050406030204" pitchFamily="18" charset="0"/>
                      </a:rPr>
                      <m:t> </m:t>
                    </m:r>
                  </m:oMath>
                </a14:m>
                <a:r>
                  <a:rPr lang="en-US" dirty="0"/>
                  <a:t>observed response, </a:t>
                </a:r>
                <a14:m>
                  <m:oMath xmlns:m="http://schemas.openxmlformats.org/officeDocument/2006/math">
                    <m:sSub>
                      <m:sSubPr>
                        <m:ctrlPr>
                          <a:rPr lang="pt-BR" i="1" dirty="0">
                            <a:latin typeface="Cambria Math" panose="02040503050406030204" pitchFamily="18" charset="0"/>
                          </a:rPr>
                        </m:ctrlPr>
                      </m:sSubPr>
                      <m:e>
                        <m:r>
                          <a:rPr lang="pt-BR" i="1" dirty="0">
                            <a:latin typeface="Cambria Math" panose="02040503050406030204" pitchFamily="18" charset="0"/>
                          </a:rPr>
                          <m:t>𝑥</m:t>
                        </m:r>
                      </m:e>
                      <m:sub>
                        <m:r>
                          <a:rPr lang="pt-BR" i="1" dirty="0">
                            <a:latin typeface="Cambria Math" panose="02040503050406030204" pitchFamily="18" charset="0"/>
                          </a:rPr>
                          <m:t>𝑖</m:t>
                        </m:r>
                        <m:r>
                          <a:rPr lang="pt-BR" i="1" dirty="0">
                            <a:latin typeface="Cambria Math" panose="02040503050406030204" pitchFamily="18" charset="0"/>
                          </a:rPr>
                          <m:t>1</m:t>
                        </m:r>
                      </m:sub>
                    </m:sSub>
                    <m:r>
                      <a:rPr lang="pt-BR" i="1" dirty="0">
                        <a:latin typeface="Cambria Math" panose="02040503050406030204" pitchFamily="18" charset="0"/>
                      </a:rPr>
                      <m:t>,…,</m:t>
                    </m:r>
                    <m:sSub>
                      <m:sSubPr>
                        <m:ctrlPr>
                          <a:rPr lang="pt-BR" i="1" dirty="0">
                            <a:latin typeface="Cambria Math" panose="02040503050406030204" pitchFamily="18" charset="0"/>
                          </a:rPr>
                        </m:ctrlPr>
                      </m:sSubPr>
                      <m:e>
                        <m:r>
                          <a:rPr lang="pt-BR" i="1" dirty="0">
                            <a:latin typeface="Cambria Math" panose="02040503050406030204" pitchFamily="18" charset="0"/>
                          </a:rPr>
                          <m:t>𝑥</m:t>
                        </m:r>
                      </m:e>
                      <m:sub>
                        <m:r>
                          <a:rPr lang="pt-BR" i="1" dirty="0">
                            <a:latin typeface="Cambria Math" panose="02040503050406030204" pitchFamily="18" charset="0"/>
                          </a:rPr>
                          <m:t>𝑖𝑘</m:t>
                        </m:r>
                      </m:sub>
                    </m:sSub>
                    <m:r>
                      <a:rPr lang="pt-BR" i="1" dirty="0">
                        <a:latin typeface="Cambria Math" panose="02040503050406030204" pitchFamily="18" charset="0"/>
                      </a:rPr>
                      <m:t>,</m:t>
                    </m:r>
                    <m:r>
                      <a:rPr lang="pt-BR" i="1" dirty="0">
                        <a:latin typeface="Cambria Math" panose="02040503050406030204" pitchFamily="18" charset="0"/>
                      </a:rPr>
                      <m:t>𝑖</m:t>
                    </m:r>
                    <m:r>
                      <a:rPr lang="pt-BR" i="1" dirty="0">
                        <a:latin typeface="Cambria Math" panose="02040503050406030204" pitchFamily="18" charset="0"/>
                      </a:rPr>
                      <m:t>=1,…,</m:t>
                    </m:r>
                    <m:r>
                      <a:rPr lang="pt-BR" i="1" dirty="0">
                        <a:latin typeface="Cambria Math" panose="02040503050406030204" pitchFamily="18" charset="0"/>
                      </a:rPr>
                      <m:t>𝑛</m:t>
                    </m:r>
                    <m:r>
                      <a:rPr lang="pt-BR" i="1" dirty="0">
                        <a:latin typeface="Cambria Math" panose="02040503050406030204" pitchFamily="18" charset="0"/>
                      </a:rPr>
                      <m:t> </m:t>
                    </m:r>
                  </m:oMath>
                </a14:m>
                <a:r>
                  <a:rPr lang="en-US" dirty="0"/>
                  <a:t> the values of the predictor variables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𝑘</m:t>
                        </m:r>
                      </m:sub>
                    </m:sSub>
                    <m:r>
                      <a:rPr lang="en-US" i="1">
                        <a:latin typeface="Cambria Math" panose="02040503050406030204" pitchFamily="18" charset="0"/>
                      </a:rPr>
                      <m:t> </m:t>
                    </m:r>
                  </m:oMath>
                </a14:m>
                <a:r>
                  <a:rPr lang="en-US" dirty="0"/>
                  <a:t>for the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𝑖</m:t>
                        </m:r>
                      </m:e>
                      <m:sup>
                        <m:r>
                          <a:rPr lang="en-US" i="1">
                            <a:latin typeface="Cambria Math" panose="02040503050406030204" pitchFamily="18" charset="0"/>
                          </a:rPr>
                          <m:t>𝑡h</m:t>
                        </m:r>
                      </m:sup>
                    </m:sSup>
                    <m:r>
                      <a:rPr lang="en-US" i="1">
                        <a:latin typeface="Cambria Math" panose="02040503050406030204" pitchFamily="18" charset="0"/>
                      </a:rPr>
                      <m:t> </m:t>
                    </m:r>
                  </m:oMath>
                </a14:m>
                <a:r>
                  <a:rPr lang="en-US" dirty="0"/>
                  <a:t> observation. We will refer to the response predicted by the model, </a:t>
                </a:r>
                <a14:m>
                  <m:oMath xmlns:m="http://schemas.openxmlformats.org/officeDocument/2006/math">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m:t>
                            </m:r>
                          </m:sub>
                        </m:sSub>
                      </m:e>
                    </m:acc>
                    <m:r>
                      <a:rPr lang="en-US" i="1">
                        <a:latin typeface="Cambria Math" panose="02040503050406030204" pitchFamily="18" charset="0"/>
                      </a:rPr>
                      <m:t> </m:t>
                    </m:r>
                  </m:oMath>
                </a14:m>
                <a:r>
                  <a:rPr lang="en-US" dirty="0"/>
                  <a:t> for each observation as the fitted value. </a:t>
                </a:r>
              </a:p>
              <a:p>
                <a:r>
                  <a:rPr lang="en-US" dirty="0"/>
                  <a:t> The multiple linear regression model has the general form</a:t>
                </a:r>
              </a:p>
              <a:p>
                <a:pPr marL="0" indent="0">
                  <a:buNone/>
                </a:pPr>
                <a14:m>
                  <m:oMathPara xmlns:m="http://schemas.openxmlformats.org/officeDocument/2006/math">
                    <m:oMathParaPr>
                      <m:jc m:val="centerGroup"/>
                    </m:oMathParaPr>
                    <m:oMath xmlns:m="http://schemas.openxmlformats.org/officeDocument/2006/math">
                      <m:r>
                        <a:rPr lang="sv-SE" i="1" smtClean="0">
                          <a:latin typeface="Cambria Math" panose="02040503050406030204" pitchFamily="18" charset="0"/>
                        </a:rPr>
                        <m:t>𝑦</m:t>
                      </m:r>
                      <m:r>
                        <a:rPr lang="sv-SE" i="1" smtClean="0">
                          <a:latin typeface="Cambria Math" panose="02040503050406030204" pitchFamily="18" charset="0"/>
                        </a:rPr>
                        <m:t>=</m:t>
                      </m:r>
                      <m:sSub>
                        <m:sSubPr>
                          <m:ctrlPr>
                            <a:rPr lang="sv-SE" i="1" smtClean="0">
                              <a:latin typeface="Cambria Math" panose="02040503050406030204" pitchFamily="18" charset="0"/>
                            </a:rPr>
                          </m:ctrlPr>
                        </m:sSubPr>
                        <m:e>
                          <m:r>
                            <a:rPr lang="sv-SE" i="1" smtClean="0">
                              <a:latin typeface="Cambria Math" panose="02040503050406030204" pitchFamily="18" charset="0"/>
                            </a:rPr>
                            <m:t>𝛽</m:t>
                          </m:r>
                        </m:e>
                        <m:sub>
                          <m:r>
                            <a:rPr lang="sv-SE" i="1" smtClean="0">
                              <a:latin typeface="Cambria Math" panose="02040503050406030204" pitchFamily="18" charset="0"/>
                            </a:rPr>
                            <m:t>0</m:t>
                          </m:r>
                        </m:sub>
                      </m:sSub>
                      <m:r>
                        <a:rPr lang="sv-SE" i="1" smtClean="0">
                          <a:latin typeface="Cambria Math" panose="02040503050406030204" pitchFamily="18" charset="0"/>
                        </a:rPr>
                        <m:t>+</m:t>
                      </m:r>
                      <m:sSub>
                        <m:sSubPr>
                          <m:ctrlPr>
                            <a:rPr lang="sv-SE" i="1" smtClean="0">
                              <a:latin typeface="Cambria Math" panose="02040503050406030204" pitchFamily="18" charset="0"/>
                            </a:rPr>
                          </m:ctrlPr>
                        </m:sSubPr>
                        <m:e>
                          <m:r>
                            <a:rPr lang="sv-SE" i="1" smtClean="0">
                              <a:latin typeface="Cambria Math" panose="02040503050406030204" pitchFamily="18" charset="0"/>
                            </a:rPr>
                            <m:t>𝛽</m:t>
                          </m:r>
                        </m:e>
                        <m:sub>
                          <m:r>
                            <a:rPr lang="sv-SE" i="1" smtClean="0">
                              <a:latin typeface="Cambria Math" panose="02040503050406030204" pitchFamily="18" charset="0"/>
                            </a:rPr>
                            <m:t>1</m:t>
                          </m:r>
                        </m:sub>
                      </m:sSub>
                      <m:sSub>
                        <m:sSubPr>
                          <m:ctrlPr>
                            <a:rPr lang="sv-SE" i="1" smtClean="0">
                              <a:latin typeface="Cambria Math" panose="02040503050406030204" pitchFamily="18" charset="0"/>
                            </a:rPr>
                          </m:ctrlPr>
                        </m:sSubPr>
                        <m:e>
                          <m:r>
                            <a:rPr lang="sv-SE" i="1" smtClean="0">
                              <a:latin typeface="Cambria Math" panose="02040503050406030204" pitchFamily="18" charset="0"/>
                            </a:rPr>
                            <m:t>𝑥</m:t>
                          </m:r>
                        </m:e>
                        <m:sub>
                          <m:r>
                            <a:rPr lang="sv-SE" i="1" smtClean="0">
                              <a:latin typeface="Cambria Math" panose="02040503050406030204" pitchFamily="18" charset="0"/>
                            </a:rPr>
                            <m:t>1</m:t>
                          </m:r>
                        </m:sub>
                      </m:sSub>
                      <m:r>
                        <a:rPr lang="sv-SE" i="1" smtClean="0">
                          <a:latin typeface="Cambria Math" panose="02040503050406030204" pitchFamily="18" charset="0"/>
                        </a:rPr>
                        <m:t>+…+</m:t>
                      </m:r>
                      <m:sSub>
                        <m:sSubPr>
                          <m:ctrlPr>
                            <a:rPr lang="sv-SE" i="1" smtClean="0">
                              <a:latin typeface="Cambria Math" panose="02040503050406030204" pitchFamily="18" charset="0"/>
                            </a:rPr>
                          </m:ctrlPr>
                        </m:sSubPr>
                        <m:e>
                          <m:r>
                            <a:rPr lang="sv-SE" i="1" smtClean="0">
                              <a:latin typeface="Cambria Math" panose="02040503050406030204" pitchFamily="18" charset="0"/>
                            </a:rPr>
                            <m:t>𝛽</m:t>
                          </m:r>
                        </m:e>
                        <m:sub>
                          <m:r>
                            <a:rPr lang="sv-SE" i="1" smtClean="0">
                              <a:latin typeface="Cambria Math" panose="02040503050406030204" pitchFamily="18" charset="0"/>
                            </a:rPr>
                            <m:t>𝑘</m:t>
                          </m:r>
                        </m:sub>
                      </m:sSub>
                      <m:sSub>
                        <m:sSubPr>
                          <m:ctrlPr>
                            <a:rPr lang="sv-SE" i="1" smtClean="0">
                              <a:latin typeface="Cambria Math" panose="02040503050406030204" pitchFamily="18" charset="0"/>
                            </a:rPr>
                          </m:ctrlPr>
                        </m:sSubPr>
                        <m:e>
                          <m:r>
                            <a:rPr lang="sv-SE" i="1" smtClean="0">
                              <a:latin typeface="Cambria Math" panose="02040503050406030204" pitchFamily="18" charset="0"/>
                            </a:rPr>
                            <m:t>𝑥</m:t>
                          </m:r>
                        </m:e>
                        <m:sub>
                          <m:r>
                            <a:rPr lang="sv-SE" i="1" smtClean="0">
                              <a:latin typeface="Cambria Math" panose="02040503050406030204" pitchFamily="18" charset="0"/>
                            </a:rPr>
                            <m:t>𝑘</m:t>
                          </m:r>
                        </m:sub>
                      </m:sSub>
                      <m:r>
                        <a:rPr lang="sv-SE" i="1" smtClean="0">
                          <a:latin typeface="Cambria Math" panose="02040503050406030204" pitchFamily="18" charset="0"/>
                        </a:rPr>
                        <m:t>+</m:t>
                      </m:r>
                      <m:r>
                        <a:rPr lang="sv-SE" i="1" smtClean="0">
                          <a:latin typeface="Cambria Math" panose="02040503050406030204" pitchFamily="18" charset="0"/>
                        </a:rPr>
                        <m:t>𝜖</m:t>
                      </m:r>
                    </m:oMath>
                  </m:oMathPara>
                </a14:m>
                <a:endParaRPr lang="en-US" dirty="0"/>
              </a:p>
              <a:p>
                <a:pPr marL="0" indent="0">
                  <a:buNone/>
                </a:pPr>
                <a:r>
                  <a:rPr lang="en-US" dirty="0"/>
                  <a:t>       where </a:t>
                </a:r>
              </a:p>
              <a:p>
                <a:pPr marL="0" indent="0">
                  <a:buNone/>
                </a:pPr>
                <a:r>
                  <a:rPr lang="en-US" dirty="0"/>
                  <a:t>      </a:t>
                </a:r>
                <a:r>
                  <a:rPr lang="en-US" i="1" dirty="0"/>
                  <a:t> y </a:t>
                </a:r>
                <a:r>
                  <a:rPr lang="en-US" dirty="0"/>
                  <a:t>is the response or dependent variable;</a:t>
                </a:r>
              </a:p>
              <a:p>
                <a:endParaRPr lang="en-US" dirty="0"/>
              </a:p>
              <a:p>
                <a:pPr marL="0" indent="0">
                  <a:buNone/>
                </a:pPr>
                <a:r>
                  <a:rPr lang="en-US" dirty="0"/>
                  <a:t>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𝑘</m:t>
                        </m:r>
                      </m:sub>
                    </m:sSub>
                    <m:r>
                      <a:rPr lang="en-US" i="1">
                        <a:latin typeface="Cambria Math" panose="02040503050406030204" pitchFamily="18" charset="0"/>
                      </a:rPr>
                      <m:t> </m:t>
                    </m:r>
                  </m:oMath>
                </a14:m>
                <a:r>
                  <a:rPr lang="en-US" dirty="0"/>
                  <a:t> are the predictors or independent variables;</a:t>
                </a:r>
              </a:p>
              <a:p>
                <a:endParaRPr lang="en-US" dirty="0"/>
              </a:p>
              <a:p>
                <a:pPr marL="0" indent="0">
                  <a:buNone/>
                </a:pPr>
                <a:r>
                  <a:rPr lang="en-US" dirty="0"/>
                  <a:t>       </a:t>
                </a:r>
                <a14:m>
                  <m:oMath xmlns:m="http://schemas.openxmlformats.org/officeDocument/2006/math">
                    <m:r>
                      <a:rPr lang="en-US" i="1" dirty="0" smtClean="0">
                        <a:latin typeface="Cambria Math" panose="02040503050406030204" pitchFamily="18" charset="0"/>
                      </a:rPr>
                      <m:t>𝐸</m:t>
                    </m:r>
                    <m:d>
                      <m:dPr>
                        <m:ctrlPr>
                          <a:rPr lang="en-US" i="1" dirty="0" smtClean="0">
                            <a:latin typeface="Cambria Math" panose="02040503050406030204" pitchFamily="18" charset="0"/>
                          </a:rPr>
                        </m:ctrlPr>
                      </m:dPr>
                      <m:e>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𝑦</m:t>
                            </m:r>
                          </m:e>
                          <m:sub>
                            <m:r>
                              <a:rPr lang="en-US" i="1" dirty="0" smtClean="0">
                                <a:latin typeface="Cambria Math" panose="02040503050406030204" pitchFamily="18" charset="0"/>
                              </a:rPr>
                              <m:t>𝑖</m:t>
                            </m:r>
                          </m:sub>
                        </m:sSub>
                      </m:e>
                    </m:d>
                    <m:r>
                      <a:rPr lang="en-US" i="1" dirty="0" smtClean="0">
                        <a:latin typeface="Cambria Math" panose="02040503050406030204" pitchFamily="18" charset="0"/>
                      </a:rPr>
                      <m:t>=</m:t>
                    </m:r>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𝛽</m:t>
                        </m:r>
                      </m:e>
                      <m:sub>
                        <m:r>
                          <a:rPr lang="en-US" i="1" dirty="0" smtClean="0">
                            <a:latin typeface="Cambria Math" panose="02040503050406030204" pitchFamily="18" charset="0"/>
                          </a:rPr>
                          <m:t>0</m:t>
                        </m:r>
                      </m:sub>
                    </m:sSub>
                    <m:r>
                      <a:rPr lang="en-US" i="1" dirty="0" smtClean="0">
                        <a:latin typeface="Cambria Math" panose="02040503050406030204" pitchFamily="18" charset="0"/>
                      </a:rPr>
                      <m:t>+</m:t>
                    </m:r>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𝛽</m:t>
                        </m:r>
                      </m:e>
                      <m:sub>
                        <m:r>
                          <a:rPr lang="en-US" i="1" dirty="0" smtClean="0">
                            <a:latin typeface="Cambria Math" panose="02040503050406030204" pitchFamily="18" charset="0"/>
                          </a:rPr>
                          <m:t>1</m:t>
                        </m:r>
                      </m:sub>
                    </m:sSub>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𝑥</m:t>
                        </m:r>
                      </m:e>
                      <m:sub>
                        <m:r>
                          <a:rPr lang="en-US" i="1" dirty="0" smtClean="0">
                            <a:latin typeface="Cambria Math" panose="02040503050406030204" pitchFamily="18" charset="0"/>
                          </a:rPr>
                          <m:t>𝑖</m:t>
                        </m:r>
                        <m:r>
                          <a:rPr lang="en-US" i="1" dirty="0" smtClean="0">
                            <a:latin typeface="Cambria Math" panose="02040503050406030204" pitchFamily="18" charset="0"/>
                          </a:rPr>
                          <m:t>1</m:t>
                        </m:r>
                      </m:sub>
                    </m:sSub>
                    <m:r>
                      <a:rPr lang="en-US" i="1" dirty="0" smtClean="0">
                        <a:latin typeface="Cambria Math" panose="02040503050406030204" pitchFamily="18" charset="0"/>
                      </a:rPr>
                      <m:t>+…+</m:t>
                    </m:r>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𝛽</m:t>
                        </m:r>
                      </m:e>
                      <m:sub>
                        <m:r>
                          <a:rPr lang="en-US" i="1" dirty="0" smtClean="0">
                            <a:latin typeface="Cambria Math" panose="02040503050406030204" pitchFamily="18" charset="0"/>
                          </a:rPr>
                          <m:t>𝑘</m:t>
                        </m:r>
                      </m:sub>
                    </m:sSub>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𝑥</m:t>
                        </m:r>
                      </m:e>
                      <m:sub>
                        <m:r>
                          <a:rPr lang="en-US" i="1" dirty="0" smtClean="0">
                            <a:latin typeface="Cambria Math" panose="02040503050406030204" pitchFamily="18" charset="0"/>
                          </a:rPr>
                          <m:t>𝑖𝑘</m:t>
                        </m:r>
                      </m:sub>
                    </m:sSub>
                  </m:oMath>
                </a14:m>
                <a:endParaRPr lang="en-US" dirty="0"/>
              </a:p>
              <a:p>
                <a:endParaRPr lang="en-US" dirty="0"/>
              </a:p>
              <a:p>
                <a:pPr marL="0" indent="0">
                  <a:buNone/>
                </a:pPr>
                <a:r>
                  <a:rPr lang="en-US" dirty="0"/>
                  <a:t>       is the deterministic portion of the model and is referred to as the </a:t>
                </a:r>
                <a:r>
                  <a:rPr lang="en-US" b="1" dirty="0"/>
                  <a:t>regression function</a:t>
                </a:r>
                <a:r>
                  <a:rPr lang="en-US" dirty="0"/>
                  <a:t>.</a:t>
                </a:r>
              </a:p>
              <a:p>
                <a:endParaRPr lang="en-US" dirty="0"/>
              </a:p>
              <a:p>
                <a:r>
                  <a:rPr lang="en-US" dirty="0"/>
                  <a:t>Again, the inclusion of the </a:t>
                </a:r>
                <a14:m>
                  <m:oMath xmlns:m="http://schemas.openxmlformats.org/officeDocument/2006/math">
                    <m:r>
                      <a:rPr lang="en-US" i="1">
                        <a:latin typeface="Cambria Math" panose="02040503050406030204" pitchFamily="18" charset="0"/>
                      </a:rPr>
                      <m:t>𝜖</m:t>
                    </m:r>
                  </m:oMath>
                </a14:m>
                <a:r>
                  <a:rPr lang="en-US" dirty="0"/>
                  <a:t>  term makes the model probabilistic. </a:t>
                </a:r>
              </a:p>
            </p:txBody>
          </p:sp>
        </mc:Choice>
        <mc:Fallback xmlns="">
          <p:sp>
            <p:nvSpPr>
              <p:cNvPr id="3" name="Content Placeholder 2">
                <a:extLst>
                  <a:ext uri="{FF2B5EF4-FFF2-40B4-BE49-F238E27FC236}">
                    <a16:creationId xmlns:a16="http://schemas.microsoft.com/office/drawing/2014/main" id="{DA046B0B-43AC-4C6F-9B5B-8F71BE01CCEC}"/>
                  </a:ext>
                </a:extLst>
              </p:cNvPr>
              <p:cNvSpPr>
                <a:spLocks noGrp="1" noRot="1" noChangeAspect="1" noMove="1" noResize="1" noEditPoints="1" noAdjustHandles="1" noChangeArrowheads="1" noChangeShapeType="1" noTextEdit="1"/>
              </p:cNvSpPr>
              <p:nvPr>
                <p:ph idx="1"/>
              </p:nvPr>
            </p:nvSpPr>
            <p:spPr>
              <a:xfrm>
                <a:off x="1484309" y="877528"/>
                <a:ext cx="10018713" cy="5513440"/>
              </a:xfrm>
              <a:blipFill>
                <a:blip r:embed="rId2"/>
                <a:stretch>
                  <a:fillRect l="-1156" t="-2655" b="-2212"/>
                </a:stretch>
              </a:blipFill>
            </p:spPr>
            <p:txBody>
              <a:bodyPr/>
              <a:lstStyle/>
              <a:p>
                <a:r>
                  <a:rPr lang="en-US">
                    <a:noFill/>
                  </a:rPr>
                  <a:t> </a:t>
                </a:r>
              </a:p>
            </p:txBody>
          </p:sp>
        </mc:Fallback>
      </mc:AlternateContent>
    </p:spTree>
    <p:extLst>
      <p:ext uri="{BB962C8B-B14F-4D97-AF65-F5344CB8AC3E}">
        <p14:creationId xmlns:p14="http://schemas.microsoft.com/office/powerpoint/2010/main" val="216278224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2DF139-C0B8-450E-826D-744C7A3C1AFF}"/>
              </a:ext>
            </a:extLst>
          </p:cNvPr>
          <p:cNvSpPr>
            <a:spLocks noGrp="1"/>
          </p:cNvSpPr>
          <p:nvPr>
            <p:ph type="title"/>
          </p:nvPr>
        </p:nvSpPr>
        <p:spPr>
          <a:xfrm>
            <a:off x="1484310" y="0"/>
            <a:ext cx="10018713" cy="572729"/>
          </a:xfrm>
        </p:spPr>
        <p:txBody>
          <a:bodyPr>
            <a:normAutofit fontScale="90000"/>
          </a:bodyPr>
          <a:lstStyle/>
          <a:p>
            <a:r>
              <a:rPr lang="en-US" dirty="0"/>
              <a:t>How is the model linear?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49FAC17-A310-432F-AFA8-E84B6E9526D8}"/>
                  </a:ext>
                </a:extLst>
              </p:cNvPr>
              <p:cNvSpPr>
                <a:spLocks noGrp="1"/>
              </p:cNvSpPr>
              <p:nvPr>
                <p:ph idx="1"/>
              </p:nvPr>
            </p:nvSpPr>
            <p:spPr>
              <a:xfrm>
                <a:off x="1484310" y="1071717"/>
                <a:ext cx="10018713" cy="4719484"/>
              </a:xfrm>
            </p:spPr>
            <p:txBody>
              <a:bodyPr>
                <a:normAutofit fontScale="92500" lnSpcReduction="20000"/>
              </a:bodyPr>
              <a:lstStyle/>
              <a:p>
                <a:pPr marL="0" indent="0">
                  <a:buNone/>
                </a:pPr>
                <a:r>
                  <a:rPr lang="en-US" dirty="0"/>
                  <a:t>Note that the model is </a:t>
                </a:r>
              </a:p>
              <a:p>
                <a:pPr marL="0" indent="0">
                  <a:buNone/>
                </a:pPr>
                <a:r>
                  <a:rPr lang="en-US" dirty="0"/>
                  <a:t>a. Linear in the parameters, meaning that a doubling of the value of one of the predictors, say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rPr>
                          <m:t>𝑥</m:t>
                        </m:r>
                      </m:e>
                      <m:sub>
                        <m:r>
                          <a:rPr lang="en-US" i="1" smtClean="0">
                            <a:latin typeface="Cambria Math" panose="02040503050406030204" pitchFamily="18" charset="0"/>
                          </a:rPr>
                          <m:t>𝑖</m:t>
                        </m:r>
                      </m:sub>
                    </m:sSub>
                    <m:r>
                      <a:rPr lang="en-US" i="1" smtClean="0">
                        <a:latin typeface="Cambria Math" panose="02040503050406030204" pitchFamily="18" charset="0"/>
                      </a:rPr>
                      <m:t> </m:t>
                    </m:r>
                  </m:oMath>
                </a14:m>
                <a:r>
                  <a:rPr lang="en-US" dirty="0"/>
                  <a:t>will result in the doubling of its contribution to the average response, from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𝑖</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oMath>
                </a14:m>
                <a:r>
                  <a:rPr lang="en-US" dirty="0"/>
                  <a:t>  to   2.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𝑖</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r>
                      <a:rPr lang="en-US" b="0" i="1" smtClean="0">
                        <a:latin typeface="Cambria Math" panose="02040503050406030204" pitchFamily="18" charset="0"/>
                      </a:rPr>
                      <m:t>;</m:t>
                    </m:r>
                  </m:oMath>
                </a14:m>
                <a:endParaRPr lang="en-US" dirty="0"/>
              </a:p>
              <a:p>
                <a:pPr marL="457200" indent="-457200">
                  <a:buAutoNum type="alphaLcPeriod"/>
                </a:pPr>
                <a:endParaRPr lang="en-US" dirty="0"/>
              </a:p>
              <a:p>
                <a:pPr marL="0" indent="0">
                  <a:buNone/>
                </a:pPr>
                <a:r>
                  <a:rPr lang="en-US" dirty="0"/>
                  <a:t>b. Fairly general as the predictors can themselves be functions of measured variables, </a:t>
                </a:r>
                <a14:m>
                  <m:oMath xmlns:m="http://schemas.openxmlformats.org/officeDocument/2006/math">
                    <m:r>
                      <a:rPr lang="en-US" i="1">
                        <a:latin typeface="Cambria Math" panose="02040503050406030204" pitchFamily="18" charset="0"/>
                      </a:rPr>
                      <m:t>𝑥</m:t>
                    </m:r>
                    <m:r>
                      <a:rPr lang="en-US" i="1">
                        <a:latin typeface="Cambria Math" panose="02040503050406030204" pitchFamily="18" charset="0"/>
                      </a:rPr>
                      <m:t> = </m:t>
                    </m:r>
                    <m:r>
                      <a:rPr lang="en-US" i="1">
                        <a:latin typeface="Cambria Math" panose="02040503050406030204" pitchFamily="18" charset="0"/>
                      </a:rPr>
                      <m:t>𝑙𝑜𝑔</m:t>
                    </m:r>
                    <m:r>
                      <a:rPr lang="en-US" i="1">
                        <a:latin typeface="Cambria Math" panose="02040503050406030204" pitchFamily="18" charset="0"/>
                      </a:rPr>
                      <m:t> </m:t>
                    </m:r>
                    <m:r>
                      <a:rPr lang="en-US" i="1">
                        <a:latin typeface="Cambria Math" panose="02040503050406030204" pitchFamily="18" charset="0"/>
                      </a:rPr>
                      <m:t>𝑧</m:t>
                    </m:r>
                    <m:r>
                      <a:rPr lang="en-US" i="1">
                        <a:latin typeface="Cambria Math" panose="02040503050406030204" pitchFamily="18" charset="0"/>
                      </a:rPr>
                      <m:t> </m:t>
                    </m:r>
                  </m:oMath>
                </a14:m>
                <a:r>
                  <a:rPr lang="en-US" dirty="0"/>
                  <a:t> or </a:t>
                </a:r>
                <a14:m>
                  <m:oMath xmlns:m="http://schemas.openxmlformats.org/officeDocument/2006/math">
                    <m:r>
                      <a:rPr lang="en-US" i="1" dirty="0">
                        <a:latin typeface="Cambria Math" panose="02040503050406030204" pitchFamily="18" charset="0"/>
                      </a:rPr>
                      <m:t>𝑥</m:t>
                    </m:r>
                    <m:r>
                      <a:rPr lang="en-US" i="1" dirty="0">
                        <a:latin typeface="Cambria Math" panose="02040503050406030204" pitchFamily="18" charset="0"/>
                      </a:rPr>
                      <m:t>=</m:t>
                    </m:r>
                    <m:sSup>
                      <m:sSupPr>
                        <m:ctrlPr>
                          <a:rPr lang="en-US" i="1" dirty="0">
                            <a:latin typeface="Cambria Math" panose="02040503050406030204" pitchFamily="18" charset="0"/>
                          </a:rPr>
                        </m:ctrlPr>
                      </m:sSupPr>
                      <m:e>
                        <m:r>
                          <a:rPr lang="en-US" i="1" dirty="0">
                            <a:latin typeface="Cambria Math" panose="02040503050406030204" pitchFamily="18" charset="0"/>
                          </a:rPr>
                          <m:t>𝑡</m:t>
                        </m:r>
                      </m:e>
                      <m:sup>
                        <m:r>
                          <a:rPr lang="en-US" i="1" dirty="0">
                            <a:latin typeface="Cambria Math" panose="02040503050406030204" pitchFamily="18" charset="0"/>
                          </a:rPr>
                          <m:t>2</m:t>
                        </m:r>
                      </m:sup>
                    </m:sSup>
                    <m:r>
                      <a:rPr lang="en-US" i="1" dirty="0">
                        <a:latin typeface="Cambria Math" panose="02040503050406030204" pitchFamily="18" charset="0"/>
                      </a:rPr>
                      <m:t> </m:t>
                    </m:r>
                  </m:oMath>
                </a14:m>
                <a:r>
                  <a:rPr lang="en-US" dirty="0"/>
                  <a:t>for example,  interactions between two or more predictors, </a:t>
                </a:r>
                <a14:m>
                  <m:oMath xmlns:m="http://schemas.openxmlformats.org/officeDocument/2006/math">
                    <m:r>
                      <a:rPr lang="en-US" i="1" dirty="0">
                        <a:latin typeface="Cambria Math" panose="02040503050406030204" pitchFamily="18" charset="0"/>
                      </a:rPr>
                      <m:t>𝑥</m:t>
                    </m:r>
                    <m:r>
                      <a:rPr lang="en-US" i="1" dirty="0">
                        <a:latin typeface="Cambria Math" panose="02040503050406030204" pitchFamily="18" charset="0"/>
                      </a:rPr>
                      <m:t>=</m:t>
                    </m:r>
                    <m:r>
                      <a:rPr lang="en-US" i="1" dirty="0">
                        <a:latin typeface="Cambria Math" panose="02040503050406030204" pitchFamily="18" charset="0"/>
                      </a:rPr>
                      <m:t>𝑠</m:t>
                    </m:r>
                    <m:r>
                      <a:rPr lang="en-US" i="1" dirty="0">
                        <a:latin typeface="Cambria Math" panose="02040503050406030204" pitchFamily="18" charset="0"/>
                      </a:rPr>
                      <m:t>.</m:t>
                    </m:r>
                    <m:r>
                      <a:rPr lang="en-US" i="1" dirty="0">
                        <a:latin typeface="Cambria Math" panose="02040503050406030204" pitchFamily="18" charset="0"/>
                      </a:rPr>
                      <m:t>𝑡</m:t>
                    </m:r>
                    <m:r>
                      <a:rPr lang="en-US" i="1" dirty="0">
                        <a:latin typeface="Cambria Math" panose="02040503050406030204" pitchFamily="18" charset="0"/>
                      </a:rPr>
                      <m:t> </m:t>
                    </m:r>
                  </m:oMath>
                </a14:m>
                <a:r>
                  <a:rPr lang="en-US" dirty="0"/>
                  <a:t> and categorical variables which only take a finite number of values. Note that </a:t>
                </a:r>
              </a:p>
              <a:p>
                <a:pPr marL="0" indent="0" algn="ctr">
                  <a:buNone/>
                </a:pPr>
                <a:r>
                  <a:rPr lang="en-US" dirty="0"/>
                  <a:t> </a:t>
                </a:r>
                <a14:m>
                  <m:oMath xmlns:m="http://schemas.openxmlformats.org/officeDocument/2006/math">
                    <m:r>
                      <a:rPr lang="sv-SE" i="1" smtClean="0">
                        <a:latin typeface="Cambria Math" panose="02040503050406030204" pitchFamily="18" charset="0"/>
                      </a:rPr>
                      <m:t>𝑦</m:t>
                    </m:r>
                    <m:r>
                      <a:rPr lang="sv-SE" i="1" smtClean="0">
                        <a:latin typeface="Cambria Math" panose="02040503050406030204" pitchFamily="18" charset="0"/>
                      </a:rPr>
                      <m:t>=</m:t>
                    </m:r>
                    <m:sSub>
                      <m:sSubPr>
                        <m:ctrlPr>
                          <a:rPr lang="sv-SE" i="1" smtClean="0">
                            <a:latin typeface="Cambria Math" panose="02040503050406030204" pitchFamily="18" charset="0"/>
                          </a:rPr>
                        </m:ctrlPr>
                      </m:sSubPr>
                      <m:e>
                        <m:r>
                          <a:rPr lang="sv-SE" i="1" smtClean="0">
                            <a:latin typeface="Cambria Math" panose="02040503050406030204" pitchFamily="18" charset="0"/>
                          </a:rPr>
                          <m:t>𝛽</m:t>
                        </m:r>
                      </m:e>
                      <m:sub>
                        <m:r>
                          <a:rPr lang="sv-SE" i="1" smtClean="0">
                            <a:latin typeface="Cambria Math" panose="02040503050406030204" pitchFamily="18" charset="0"/>
                          </a:rPr>
                          <m:t>0</m:t>
                        </m:r>
                      </m:sub>
                    </m:sSub>
                    <m:r>
                      <a:rPr lang="sv-SE" i="1" smtClean="0">
                        <a:latin typeface="Cambria Math" panose="02040503050406030204" pitchFamily="18" charset="0"/>
                      </a:rPr>
                      <m:t>+</m:t>
                    </m:r>
                    <m:sSub>
                      <m:sSubPr>
                        <m:ctrlPr>
                          <a:rPr lang="sv-SE" i="1" smtClean="0">
                            <a:latin typeface="Cambria Math" panose="02040503050406030204" pitchFamily="18" charset="0"/>
                          </a:rPr>
                        </m:ctrlPr>
                      </m:sSubPr>
                      <m:e>
                        <m:r>
                          <a:rPr lang="sv-SE" i="1" smtClean="0">
                            <a:latin typeface="Cambria Math" panose="02040503050406030204" pitchFamily="18" charset="0"/>
                          </a:rPr>
                          <m:t>𝛽</m:t>
                        </m:r>
                      </m:e>
                      <m:sub>
                        <m:r>
                          <a:rPr lang="sv-SE" i="1" smtClean="0">
                            <a:latin typeface="Cambria Math" panose="02040503050406030204" pitchFamily="18" charset="0"/>
                          </a:rPr>
                          <m:t>1</m:t>
                        </m:r>
                      </m:sub>
                    </m:sSub>
                    <m:sSup>
                      <m:sSupPr>
                        <m:ctrlPr>
                          <a:rPr lang="sv-SE" i="1" smtClean="0">
                            <a:latin typeface="Cambria Math" panose="02040503050406030204" pitchFamily="18" charset="0"/>
                          </a:rPr>
                        </m:ctrlPr>
                      </m:sSup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1</m:t>
                            </m:r>
                          </m:sub>
                        </m:sSub>
                      </m:e>
                      <m:sup>
                        <m:sSub>
                          <m:sSubPr>
                            <m:ctrlPr>
                              <a:rPr lang="sv-SE" i="1" smtClean="0">
                                <a:latin typeface="Cambria Math" panose="02040503050406030204" pitchFamily="18" charset="0"/>
                              </a:rPr>
                            </m:ctrlPr>
                          </m:sSubPr>
                          <m:e>
                            <m:r>
                              <a:rPr lang="sv-SE" i="1" smtClean="0">
                                <a:latin typeface="Cambria Math" panose="02040503050406030204" pitchFamily="18" charset="0"/>
                              </a:rPr>
                              <m:t>𝛽</m:t>
                            </m:r>
                          </m:e>
                          <m:sub>
                            <m:r>
                              <a:rPr lang="sv-SE" i="1" smtClean="0">
                                <a:latin typeface="Cambria Math" panose="02040503050406030204" pitchFamily="18" charset="0"/>
                              </a:rPr>
                              <m:t>2</m:t>
                            </m:r>
                          </m:sub>
                        </m:sSub>
                      </m:sup>
                    </m:sSup>
                  </m:oMath>
                </a14:m>
                <a:r>
                  <a:rPr lang="en-US" dirty="0"/>
                  <a:t>+</a:t>
                </a:r>
                <a14:m>
                  <m:oMath xmlns:m="http://schemas.openxmlformats.org/officeDocument/2006/math">
                    <m:r>
                      <a:rPr lang="sv-SE" i="1">
                        <a:latin typeface="Cambria Math" panose="02040503050406030204" pitchFamily="18" charset="0"/>
                      </a:rPr>
                      <m:t>𝜖</m:t>
                    </m:r>
                  </m:oMath>
                </a14:m>
                <a:endParaRPr lang="en-US" dirty="0"/>
              </a:p>
              <a:p>
                <a:pPr marL="0" indent="0" algn="ctr">
                  <a:buNone/>
                </a:pPr>
                <a:endParaRPr lang="en-US" dirty="0"/>
              </a:p>
              <a:p>
                <a:endParaRPr lang="en-US" dirty="0"/>
              </a:p>
              <a:p>
                <a:pPr marL="0" indent="0">
                  <a:buNone/>
                </a:pPr>
                <a:r>
                  <a:rPr lang="en-US" dirty="0"/>
                  <a:t>is not a linear model. </a:t>
                </a:r>
              </a:p>
            </p:txBody>
          </p:sp>
        </mc:Choice>
        <mc:Fallback xmlns="">
          <p:sp>
            <p:nvSpPr>
              <p:cNvPr id="3" name="Content Placeholder 2">
                <a:extLst>
                  <a:ext uri="{FF2B5EF4-FFF2-40B4-BE49-F238E27FC236}">
                    <a16:creationId xmlns:a16="http://schemas.microsoft.com/office/drawing/2014/main" id="{349FAC17-A310-432F-AFA8-E84B6E9526D8}"/>
                  </a:ext>
                </a:extLst>
              </p:cNvPr>
              <p:cNvSpPr>
                <a:spLocks noGrp="1" noRot="1" noChangeAspect="1" noMove="1" noResize="1" noEditPoints="1" noAdjustHandles="1" noChangeArrowheads="1" noChangeShapeType="1" noTextEdit="1"/>
              </p:cNvSpPr>
              <p:nvPr>
                <p:ph idx="1"/>
              </p:nvPr>
            </p:nvSpPr>
            <p:spPr>
              <a:xfrm>
                <a:off x="1484310" y="1071717"/>
                <a:ext cx="10018713" cy="4719484"/>
              </a:xfrm>
              <a:blipFill>
                <a:blip r:embed="rId2"/>
                <a:stretch>
                  <a:fillRect l="-791" r="-669"/>
                </a:stretch>
              </a:blipFill>
            </p:spPr>
            <p:txBody>
              <a:bodyPr/>
              <a:lstStyle/>
              <a:p>
                <a:r>
                  <a:rPr lang="en-US">
                    <a:noFill/>
                  </a:rPr>
                  <a:t> </a:t>
                </a:r>
              </a:p>
            </p:txBody>
          </p:sp>
        </mc:Fallback>
      </mc:AlternateContent>
    </p:spTree>
    <p:extLst>
      <p:ext uri="{BB962C8B-B14F-4D97-AF65-F5344CB8AC3E}">
        <p14:creationId xmlns:p14="http://schemas.microsoft.com/office/powerpoint/2010/main" val="327503229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C321B2-1211-481B-A012-13F827CB32CB}"/>
              </a:ext>
            </a:extLst>
          </p:cNvPr>
          <p:cNvSpPr>
            <a:spLocks noGrp="1"/>
          </p:cNvSpPr>
          <p:nvPr>
            <p:ph type="title"/>
          </p:nvPr>
        </p:nvSpPr>
        <p:spPr>
          <a:xfrm>
            <a:off x="1484311" y="1"/>
            <a:ext cx="10018713" cy="904568"/>
          </a:xfrm>
        </p:spPr>
        <p:txBody>
          <a:bodyPr>
            <a:normAutofit/>
          </a:bodyPr>
          <a:lstStyle/>
          <a:p>
            <a:r>
              <a:rPr lang="en-US" dirty="0"/>
              <a:t>Linear Regression Models are Very Flexible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1838D4B-D0FD-4062-A179-C2574EF1E681}"/>
                  </a:ext>
                </a:extLst>
              </p:cNvPr>
              <p:cNvSpPr>
                <a:spLocks noGrp="1"/>
              </p:cNvSpPr>
              <p:nvPr>
                <p:ph idx="1"/>
              </p:nvPr>
            </p:nvSpPr>
            <p:spPr>
              <a:xfrm>
                <a:off x="1484310" y="825910"/>
                <a:ext cx="10018713" cy="5220929"/>
              </a:xfrm>
            </p:spPr>
            <p:txBody>
              <a:bodyPr>
                <a:normAutofit/>
              </a:bodyPr>
              <a:lstStyle/>
              <a:p>
                <a:r>
                  <a:rPr lang="en-US" dirty="0"/>
                  <a:t>"Some relationships can be transformed to linearity — for example, </a:t>
                </a:r>
                <a14:m>
                  <m:oMath xmlns:m="http://schemas.openxmlformats.org/officeDocument/2006/math">
                    <m:r>
                      <a:rPr lang="sv-SE" i="1" smtClean="0">
                        <a:latin typeface="Cambria Math" panose="02040503050406030204" pitchFamily="18" charset="0"/>
                      </a:rPr>
                      <m:t>𝑦</m:t>
                    </m:r>
                    <m:r>
                      <a:rPr lang="sv-SE" i="1" smtClean="0">
                        <a:latin typeface="Cambria Math" panose="02040503050406030204" pitchFamily="18" charset="0"/>
                      </a:rPr>
                      <m:t>=</m:t>
                    </m:r>
                    <m:sSub>
                      <m:sSubPr>
                        <m:ctrlPr>
                          <a:rPr lang="sv-SE" i="1" smtClean="0">
                            <a:latin typeface="Cambria Math" panose="02040503050406030204" pitchFamily="18" charset="0"/>
                          </a:rPr>
                        </m:ctrlPr>
                      </m:sSubPr>
                      <m:e>
                        <m:r>
                          <a:rPr lang="sv-SE" i="1" smtClean="0">
                            <a:latin typeface="Cambria Math" panose="02040503050406030204" pitchFamily="18" charset="0"/>
                          </a:rPr>
                          <m:t>𝛽</m:t>
                        </m:r>
                      </m:e>
                      <m:sub>
                        <m:r>
                          <a:rPr lang="sv-SE" i="1" smtClean="0">
                            <a:latin typeface="Cambria Math" panose="02040503050406030204" pitchFamily="18" charset="0"/>
                          </a:rPr>
                          <m:t>0</m:t>
                        </m:r>
                      </m:sub>
                    </m:sSub>
                    <m:sSubSup>
                      <m:sSubSupPr>
                        <m:ctrlPr>
                          <a:rPr lang="sv-SE" i="1" smtClean="0">
                            <a:latin typeface="Cambria Math" panose="02040503050406030204" pitchFamily="18" charset="0"/>
                          </a:rPr>
                        </m:ctrlPr>
                      </m:sSubSupPr>
                      <m:e>
                        <m:r>
                          <a:rPr lang="sv-SE" i="1" smtClean="0">
                            <a:latin typeface="Cambria Math" panose="02040503050406030204" pitchFamily="18" charset="0"/>
                          </a:rPr>
                          <m:t>𝑥</m:t>
                        </m:r>
                      </m:e>
                      <m:sub>
                        <m:r>
                          <a:rPr lang="sv-SE" i="1" smtClean="0">
                            <a:latin typeface="Cambria Math" panose="02040503050406030204" pitchFamily="18" charset="0"/>
                          </a:rPr>
                          <m:t>1</m:t>
                        </m:r>
                      </m:sub>
                      <m:sup>
                        <m:sSub>
                          <m:sSubPr>
                            <m:ctrlPr>
                              <a:rPr lang="sv-SE" i="1">
                                <a:latin typeface="Cambria Math" panose="02040503050406030204" pitchFamily="18" charset="0"/>
                              </a:rPr>
                            </m:ctrlPr>
                          </m:sSubPr>
                          <m:e>
                            <m:r>
                              <a:rPr lang="sv-SE" i="1">
                                <a:latin typeface="Cambria Math" panose="02040503050406030204" pitchFamily="18" charset="0"/>
                              </a:rPr>
                              <m:t>𝛽</m:t>
                            </m:r>
                          </m:e>
                          <m:sub>
                            <m:r>
                              <a:rPr lang="sv-SE" i="1">
                                <a:latin typeface="Cambria Math" panose="02040503050406030204" pitchFamily="18" charset="0"/>
                              </a:rPr>
                              <m:t>1</m:t>
                            </m:r>
                          </m:sub>
                        </m:sSub>
                      </m:sup>
                    </m:sSubSup>
                    <m:r>
                      <a:rPr lang="sv-SE" i="1" smtClean="0">
                        <a:latin typeface="Cambria Math" panose="02040503050406030204" pitchFamily="18" charset="0"/>
                      </a:rPr>
                      <m:t>𝜖</m:t>
                    </m:r>
                  </m:oMath>
                </a14:m>
                <a:r>
                  <a:rPr lang="en-US" dirty="0"/>
                  <a:t> can be linearized by taking logs. Linear models seem rather restrictive, but because the predictors can be transformed and combined in any way, they are actually very flexible. The term linear is often used in everyday speech as almost a synonym for simplicity. This gives the casual observer the impression that linear models can only handle small simple data sets. This is far from the truth — linear models can easily be expanded and modified to handle complex data sets. Linear is also used to refer to straight lines, but linear models can be curved. Truly nonlinear models are rarely absolutely necessary and most often arise from a theory about the relationships between the variables, rather than an empirical investigation" (J </a:t>
                </a:r>
                <a:r>
                  <a:rPr lang="en-US" dirty="0" err="1"/>
                  <a:t>J</a:t>
                </a:r>
                <a:r>
                  <a:rPr lang="en-US" dirty="0"/>
                  <a:t> Faraway, 2015). </a:t>
                </a:r>
              </a:p>
            </p:txBody>
          </p:sp>
        </mc:Choice>
        <mc:Fallback xmlns="">
          <p:sp>
            <p:nvSpPr>
              <p:cNvPr id="3" name="Content Placeholder 2">
                <a:extLst>
                  <a:ext uri="{FF2B5EF4-FFF2-40B4-BE49-F238E27FC236}">
                    <a16:creationId xmlns:a16="http://schemas.microsoft.com/office/drawing/2014/main" id="{41838D4B-D0FD-4062-A179-C2574EF1E681}"/>
                  </a:ext>
                </a:extLst>
              </p:cNvPr>
              <p:cNvSpPr>
                <a:spLocks noGrp="1" noRot="1" noChangeAspect="1" noMove="1" noResize="1" noEditPoints="1" noAdjustHandles="1" noChangeArrowheads="1" noChangeShapeType="1" noTextEdit="1"/>
              </p:cNvSpPr>
              <p:nvPr>
                <p:ph idx="1"/>
              </p:nvPr>
            </p:nvSpPr>
            <p:spPr>
              <a:xfrm>
                <a:off x="1484310" y="825910"/>
                <a:ext cx="10018713" cy="5220929"/>
              </a:xfrm>
              <a:blipFill>
                <a:blip r:embed="rId2"/>
                <a:stretch>
                  <a:fillRect l="-1521" r="-122"/>
                </a:stretch>
              </a:blipFill>
            </p:spPr>
            <p:txBody>
              <a:bodyPr/>
              <a:lstStyle/>
              <a:p>
                <a:r>
                  <a:rPr lang="en-US">
                    <a:noFill/>
                  </a:rPr>
                  <a:t> </a:t>
                </a:r>
              </a:p>
            </p:txBody>
          </p:sp>
        </mc:Fallback>
      </mc:AlternateContent>
    </p:spTree>
    <p:extLst>
      <p:ext uri="{BB962C8B-B14F-4D97-AF65-F5344CB8AC3E}">
        <p14:creationId xmlns:p14="http://schemas.microsoft.com/office/powerpoint/2010/main" val="317275054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7411FF-227C-489F-9D83-EB26D3449C0A}"/>
              </a:ext>
            </a:extLst>
          </p:cNvPr>
          <p:cNvSpPr>
            <a:spLocks noGrp="1"/>
          </p:cNvSpPr>
          <p:nvPr>
            <p:ph type="title"/>
          </p:nvPr>
        </p:nvSpPr>
        <p:spPr>
          <a:xfrm>
            <a:off x="1484310" y="0"/>
            <a:ext cx="10018713" cy="631723"/>
          </a:xfrm>
        </p:spPr>
        <p:txBody>
          <a:bodyPr>
            <a:normAutofit fontScale="90000"/>
          </a:bodyPr>
          <a:lstStyle/>
          <a:p>
            <a:r>
              <a:rPr lang="en-US" dirty="0"/>
              <a:t>Parameter Estimation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AC464B7-468C-4730-B87D-DD4849F8F184}"/>
                  </a:ext>
                </a:extLst>
              </p:cNvPr>
              <p:cNvSpPr>
                <a:spLocks noGrp="1"/>
              </p:cNvSpPr>
              <p:nvPr>
                <p:ph idx="1"/>
              </p:nvPr>
            </p:nvSpPr>
            <p:spPr>
              <a:xfrm>
                <a:off x="1484310" y="737419"/>
                <a:ext cx="10018713" cy="6007510"/>
              </a:xfrm>
            </p:spPr>
            <p:txBody>
              <a:bodyPr>
                <a:normAutofit/>
              </a:bodyPr>
              <a:lstStyle/>
              <a:p>
                <a:pPr marL="0" indent="0">
                  <a:buNone/>
                </a:pPr>
                <a:endParaRPr lang="en-US" dirty="0"/>
              </a:p>
              <a:p>
                <a:r>
                  <a:rPr lang="en-US" sz="2000" dirty="0"/>
                  <a:t>The regression model, </a:t>
                </a:r>
                <a14:m>
                  <m:oMath xmlns:m="http://schemas.openxmlformats.org/officeDocument/2006/math">
                    <m:r>
                      <a:rPr lang="en-US" sz="2000" i="1" smtClean="0">
                        <a:latin typeface="Cambria Math" panose="02040503050406030204" pitchFamily="18" charset="0"/>
                      </a:rPr>
                      <m:t>𝑦</m:t>
                    </m:r>
                    <m:r>
                      <a:rPr lang="en-US" sz="2000" i="1" smtClean="0">
                        <a:latin typeface="Cambria Math" panose="02040503050406030204" pitchFamily="18" charset="0"/>
                      </a:rPr>
                      <m:t> = </m:t>
                    </m:r>
                    <m:r>
                      <a:rPr lang="en-US" sz="2000" i="1" smtClean="0">
                        <a:latin typeface="Cambria Math" panose="02040503050406030204" pitchFamily="18" charset="0"/>
                      </a:rPr>
                      <m:t>𝑋</m:t>
                    </m:r>
                    <m:r>
                      <a:rPr lang="en-US" sz="2000" i="1" smtClean="0">
                        <a:latin typeface="Cambria Math" panose="02040503050406030204" pitchFamily="18" charset="0"/>
                      </a:rPr>
                      <m:t> </m:t>
                    </m:r>
                    <m:r>
                      <a:rPr lang="en-US" sz="2000" i="1" smtClean="0">
                        <a:latin typeface="Cambria Math" panose="02040503050406030204" pitchFamily="18" charset="0"/>
                      </a:rPr>
                      <m:t>𝛽</m:t>
                    </m:r>
                    <m:r>
                      <a:rPr lang="en-US" sz="2000" i="1" smtClean="0">
                        <a:latin typeface="Cambria Math" panose="02040503050406030204" pitchFamily="18" charset="0"/>
                      </a:rPr>
                      <m:t>+ </m:t>
                    </m:r>
                    <m:r>
                      <a:rPr lang="en-US" sz="2000" i="1" smtClean="0">
                        <a:latin typeface="Cambria Math" panose="02040503050406030204" pitchFamily="18" charset="0"/>
                      </a:rPr>
                      <m:t>𝜖</m:t>
                    </m:r>
                  </m:oMath>
                </a14:m>
                <a:r>
                  <a:rPr lang="en-US" sz="2000" dirty="0"/>
                  <a:t>, partitions the response into a systematic component </a:t>
                </a:r>
                <a14:m>
                  <m:oMath xmlns:m="http://schemas.openxmlformats.org/officeDocument/2006/math">
                    <m:r>
                      <a:rPr lang="en-US" sz="2000" i="1">
                        <a:latin typeface="Cambria Math" panose="02040503050406030204" pitchFamily="18" charset="0"/>
                      </a:rPr>
                      <m:t>𝑋</m:t>
                    </m:r>
                    <m:r>
                      <a:rPr lang="en-US" sz="2000" i="1">
                        <a:latin typeface="Cambria Math" panose="02040503050406030204" pitchFamily="18" charset="0"/>
                      </a:rPr>
                      <m:t> </m:t>
                    </m:r>
                    <m:r>
                      <a:rPr lang="en-US" sz="2000" i="1">
                        <a:latin typeface="Cambria Math" panose="02040503050406030204" pitchFamily="18" charset="0"/>
                      </a:rPr>
                      <m:t>𝛽</m:t>
                    </m:r>
                    <m:r>
                      <a:rPr lang="en-US" sz="2000" i="1">
                        <a:latin typeface="Cambria Math" panose="02040503050406030204" pitchFamily="18" charset="0"/>
                      </a:rPr>
                      <m:t> </m:t>
                    </m:r>
                  </m:oMath>
                </a14:m>
                <a:r>
                  <a:rPr lang="en-US" sz="2000" dirty="0"/>
                  <a:t>and a random component </a:t>
                </a:r>
                <a14:m>
                  <m:oMath xmlns:m="http://schemas.openxmlformats.org/officeDocument/2006/math">
                    <m:r>
                      <a:rPr lang="en-US" sz="2000" i="1">
                        <a:latin typeface="Cambria Math" panose="02040503050406030204" pitchFamily="18" charset="0"/>
                      </a:rPr>
                      <m:t>𝜖</m:t>
                    </m:r>
                    <m:r>
                      <a:rPr lang="en-US" sz="2000" b="0" i="1" smtClean="0">
                        <a:latin typeface="Cambria Math" panose="02040503050406030204" pitchFamily="18" charset="0"/>
                      </a:rPr>
                      <m:t>.</m:t>
                    </m:r>
                  </m:oMath>
                </a14:m>
                <a:r>
                  <a:rPr lang="en-US" sz="2000" dirty="0"/>
                  <a:t> We would like to choose </a:t>
                </a:r>
                <a14:m>
                  <m:oMath xmlns:m="http://schemas.openxmlformats.org/officeDocument/2006/math">
                    <m:r>
                      <a:rPr lang="en-US" sz="2000" i="1">
                        <a:latin typeface="Cambria Math" panose="02040503050406030204" pitchFamily="18" charset="0"/>
                      </a:rPr>
                      <m:t>𝛽</m:t>
                    </m:r>
                  </m:oMath>
                </a14:m>
                <a:r>
                  <a:rPr lang="en-US" sz="2000" dirty="0"/>
                  <a:t> so that the systematic part explains as much of the response as possible. Geometrically speaking, the response lies in an n-dimensional space, (in the language of linear algebra, </a:t>
                </a:r>
                <a14:m>
                  <m:oMath xmlns:m="http://schemas.openxmlformats.org/officeDocument/2006/math">
                    <m:r>
                      <a:rPr lang="en-US" sz="2000" i="1">
                        <a:latin typeface="Cambria Math" panose="02040503050406030204" pitchFamily="18" charset="0"/>
                      </a:rPr>
                      <m:t>𝑦</m:t>
                    </m:r>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𝑅</m:t>
                        </m:r>
                      </m:e>
                      <m:sup>
                        <m:r>
                          <a:rPr lang="en-US" sz="2000" i="1">
                            <a:latin typeface="Cambria Math" panose="02040503050406030204" pitchFamily="18" charset="0"/>
                          </a:rPr>
                          <m:t>𝑛</m:t>
                        </m:r>
                      </m:sup>
                    </m:sSup>
                  </m:oMath>
                </a14:m>
                <a:r>
                  <a:rPr lang="en-US" sz="2000" dirty="0"/>
                  <a:t> while </a:t>
                </a:r>
                <a14:m>
                  <m:oMath xmlns:m="http://schemas.openxmlformats.org/officeDocument/2006/math">
                    <m:r>
                      <a:rPr lang="en-US" sz="2000" i="1">
                        <a:latin typeface="Cambria Math" panose="02040503050406030204" pitchFamily="18" charset="0"/>
                      </a:rPr>
                      <m:t> </m:t>
                    </m:r>
                    <m:r>
                      <a:rPr lang="en-US" sz="2000" i="1">
                        <a:latin typeface="Cambria Math" panose="02040503050406030204" pitchFamily="18" charset="0"/>
                      </a:rPr>
                      <m:t>𝛽</m:t>
                    </m:r>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𝑅</m:t>
                        </m:r>
                      </m:e>
                      <m:sup>
                        <m:r>
                          <a:rPr lang="en-US" sz="2000" i="1">
                            <a:latin typeface="Cambria Math" panose="02040503050406030204" pitchFamily="18" charset="0"/>
                          </a:rPr>
                          <m:t>𝑝</m:t>
                        </m:r>
                      </m:sup>
                    </m:sSup>
                  </m:oMath>
                </a14:m>
                <a:r>
                  <a:rPr lang="en-US" sz="2000" dirty="0"/>
                  <a:t> where p is the number of parameters. If we include the intercept, then p is the number of predictors plus one. It is easy to get confused as to whether p is the number of predictors or parameters, as different authors use different conventions, so be careful. The problem is to find </a:t>
                </a:r>
                <a14:m>
                  <m:oMath xmlns:m="http://schemas.openxmlformats.org/officeDocument/2006/math">
                    <m:r>
                      <a:rPr lang="en-US" sz="2000" i="1">
                        <a:latin typeface="Cambria Math" panose="02040503050406030204" pitchFamily="18" charset="0"/>
                      </a:rPr>
                      <m:t>𝛽</m:t>
                    </m:r>
                    <m:r>
                      <a:rPr lang="en-US" sz="2000" i="1">
                        <a:latin typeface="Cambria Math" panose="02040503050406030204" pitchFamily="18" charset="0"/>
                      </a:rPr>
                      <m:t> </m:t>
                    </m:r>
                  </m:oMath>
                </a14:m>
                <a:r>
                  <a:rPr lang="en-US" sz="2000" dirty="0"/>
                  <a:t>so that </a:t>
                </a:r>
                <a14:m>
                  <m:oMath xmlns:m="http://schemas.openxmlformats.org/officeDocument/2006/math">
                    <m:acc>
                      <m:accPr>
                        <m:chr m:val="̂"/>
                        <m:ctrlPr>
                          <a:rPr lang="en-US" sz="2000" i="1" dirty="0">
                            <a:latin typeface="Cambria Math" panose="02040503050406030204" pitchFamily="18" charset="0"/>
                          </a:rPr>
                        </m:ctrlPr>
                      </m:accPr>
                      <m:e>
                        <m:r>
                          <a:rPr lang="en-US" sz="2000" i="1" dirty="0">
                            <a:latin typeface="Cambria Math" panose="02040503050406030204" pitchFamily="18" charset="0"/>
                          </a:rPr>
                          <m:t>𝑦</m:t>
                        </m:r>
                      </m:e>
                    </m:acc>
                    <m:r>
                      <a:rPr lang="en-US" sz="2000" i="1" dirty="0">
                        <a:latin typeface="Cambria Math" panose="02040503050406030204" pitchFamily="18" charset="0"/>
                      </a:rPr>
                      <m:t>=</m:t>
                    </m:r>
                    <m:r>
                      <a:rPr lang="en-US" sz="2000" i="1" dirty="0">
                        <a:latin typeface="Cambria Math" panose="02040503050406030204" pitchFamily="18" charset="0"/>
                      </a:rPr>
                      <m:t>𝑋</m:t>
                    </m:r>
                    <m:r>
                      <a:rPr lang="en-US" sz="2000" i="1" dirty="0">
                        <a:latin typeface="Cambria Math" panose="02040503050406030204" pitchFamily="18" charset="0"/>
                      </a:rPr>
                      <m:t>𝛽</m:t>
                    </m:r>
                    <m:r>
                      <a:rPr lang="en-US" sz="2000" i="1" dirty="0">
                        <a:latin typeface="Cambria Math" panose="02040503050406030204" pitchFamily="18" charset="0"/>
                      </a:rPr>
                      <m:t> </m:t>
                    </m:r>
                  </m:oMath>
                </a14:m>
                <a:r>
                  <a:rPr lang="en-US" sz="2000" dirty="0"/>
                  <a:t>is as close to Y as possible. The best choice, the estimate </a:t>
                </a:r>
                <a14:m>
                  <m:oMath xmlns:m="http://schemas.openxmlformats.org/officeDocument/2006/math">
                    <m:acc>
                      <m:accPr>
                        <m:chr m:val="̂"/>
                        <m:ctrlPr>
                          <a:rPr lang="en-US" sz="2000" i="1" dirty="0">
                            <a:latin typeface="Cambria Math" panose="02040503050406030204" pitchFamily="18" charset="0"/>
                          </a:rPr>
                        </m:ctrlPr>
                      </m:accPr>
                      <m:e>
                        <m:r>
                          <a:rPr lang="en-US" sz="2000" i="1" dirty="0">
                            <a:latin typeface="Cambria Math" panose="02040503050406030204" pitchFamily="18" charset="0"/>
                          </a:rPr>
                          <m:t>𝛽</m:t>
                        </m:r>
                      </m:e>
                    </m:acc>
                    <m:r>
                      <a:rPr lang="en-US" sz="2000" i="1" dirty="0">
                        <a:latin typeface="Cambria Math" panose="02040503050406030204" pitchFamily="18" charset="0"/>
                      </a:rPr>
                      <m:t> </m:t>
                    </m:r>
                  </m:oMath>
                </a14:m>
                <a:r>
                  <a:rPr lang="en-US" sz="2000" dirty="0"/>
                  <a:t>is apparent in the geometrical representation seen below.</a:t>
                </a:r>
              </a:p>
              <a:p>
                <a:endParaRPr lang="en-US" dirty="0"/>
              </a:p>
              <a:p>
                <a:endParaRPr lang="en-US" dirty="0"/>
              </a:p>
              <a:p>
                <a:endParaRPr lang="en-US" dirty="0"/>
              </a:p>
              <a:p>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3AC464B7-468C-4730-B87D-DD4849F8F184}"/>
                  </a:ext>
                </a:extLst>
              </p:cNvPr>
              <p:cNvSpPr>
                <a:spLocks noGrp="1" noRot="1" noChangeAspect="1" noMove="1" noResize="1" noEditPoints="1" noAdjustHandles="1" noChangeArrowheads="1" noChangeShapeType="1" noTextEdit="1"/>
              </p:cNvSpPr>
              <p:nvPr>
                <p:ph idx="1"/>
              </p:nvPr>
            </p:nvSpPr>
            <p:spPr>
              <a:xfrm>
                <a:off x="1484310" y="737419"/>
                <a:ext cx="10018713" cy="6007510"/>
              </a:xfrm>
              <a:blipFill>
                <a:blip r:embed="rId2"/>
                <a:stretch>
                  <a:fillRect l="-1156" r="-365"/>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F8A512CF-3DFE-421F-B88E-945F55AA04E0}"/>
              </a:ext>
            </a:extLst>
          </p:cNvPr>
          <p:cNvPicPr>
            <a:picLocks noChangeAspect="1"/>
          </p:cNvPicPr>
          <p:nvPr/>
        </p:nvPicPr>
        <p:blipFill>
          <a:blip r:embed="rId3"/>
          <a:stretch>
            <a:fillRect/>
          </a:stretch>
        </p:blipFill>
        <p:spPr>
          <a:xfrm>
            <a:off x="3742108" y="3980348"/>
            <a:ext cx="5278056" cy="2495909"/>
          </a:xfrm>
          <a:prstGeom prst="rect">
            <a:avLst/>
          </a:prstGeom>
        </p:spPr>
      </p:pic>
    </p:spTree>
    <p:extLst>
      <p:ext uri="{BB962C8B-B14F-4D97-AF65-F5344CB8AC3E}">
        <p14:creationId xmlns:p14="http://schemas.microsoft.com/office/powerpoint/2010/main" val="6053873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295DA2-32A8-40C1-A221-AA35F0880DE5}"/>
              </a:ext>
            </a:extLst>
          </p:cNvPr>
          <p:cNvSpPr>
            <a:spLocks noGrp="1"/>
          </p:cNvSpPr>
          <p:nvPr>
            <p:ph type="title"/>
          </p:nvPr>
        </p:nvSpPr>
        <p:spPr>
          <a:xfrm>
            <a:off x="1385989" y="135194"/>
            <a:ext cx="10018713" cy="730045"/>
          </a:xfrm>
        </p:spPr>
        <p:txBody>
          <a:bodyPr/>
          <a:lstStyle/>
          <a:p>
            <a:r>
              <a:rPr lang="en-US" dirty="0"/>
              <a:t>Statistical Models</a:t>
            </a:r>
          </a:p>
        </p:txBody>
      </p:sp>
      <p:sp>
        <p:nvSpPr>
          <p:cNvPr id="3" name="Content Placeholder 2">
            <a:extLst>
              <a:ext uri="{FF2B5EF4-FFF2-40B4-BE49-F238E27FC236}">
                <a16:creationId xmlns:a16="http://schemas.microsoft.com/office/drawing/2014/main" id="{67264D02-D6F2-4591-A059-9C750D877421}"/>
              </a:ext>
            </a:extLst>
          </p:cNvPr>
          <p:cNvSpPr>
            <a:spLocks noGrp="1"/>
          </p:cNvSpPr>
          <p:nvPr>
            <p:ph idx="1"/>
          </p:nvPr>
        </p:nvSpPr>
        <p:spPr>
          <a:xfrm>
            <a:off x="1385988" y="1025012"/>
            <a:ext cx="10018713" cy="2524433"/>
          </a:xfrm>
        </p:spPr>
        <p:txBody>
          <a:bodyPr>
            <a:normAutofit lnSpcReduction="10000"/>
          </a:bodyPr>
          <a:lstStyle/>
          <a:p>
            <a:r>
              <a:rPr lang="en-US" dirty="0"/>
              <a:t>The relationships we will be considering are </a:t>
            </a:r>
            <a:r>
              <a:rPr lang="en-US" b="1" dirty="0"/>
              <a:t>statistical</a:t>
            </a:r>
            <a:r>
              <a:rPr lang="en-US" dirty="0"/>
              <a:t>. In many contexts, relationships are deterministic. In electricity V=R.I, </a:t>
            </a:r>
            <a:r>
              <a:rPr lang="en-US" dirty="0" err="1"/>
              <a:t>i.e</a:t>
            </a:r>
            <a:r>
              <a:rPr lang="en-US" dirty="0"/>
              <a:t>, if one knows the voltage and the resistance one would know, exactly, the current.  Looking at the graph below, one would accept that students with higher GPAs in high school tend to have higher GPAs in college, but knowledge of the high school GPA will only give an approximate idea of where the college GPA will be.</a:t>
            </a:r>
          </a:p>
        </p:txBody>
      </p:sp>
      <p:pic>
        <p:nvPicPr>
          <p:cNvPr id="5" name="Picture 4">
            <a:extLst>
              <a:ext uri="{FF2B5EF4-FFF2-40B4-BE49-F238E27FC236}">
                <a16:creationId xmlns:a16="http://schemas.microsoft.com/office/drawing/2014/main" id="{9AFA9B76-1CB3-4330-B949-C43070B04494}"/>
              </a:ext>
            </a:extLst>
          </p:cNvPr>
          <p:cNvPicPr>
            <a:picLocks noChangeAspect="1"/>
          </p:cNvPicPr>
          <p:nvPr/>
        </p:nvPicPr>
        <p:blipFill>
          <a:blip r:embed="rId2"/>
          <a:stretch>
            <a:fillRect/>
          </a:stretch>
        </p:blipFill>
        <p:spPr>
          <a:xfrm>
            <a:off x="3293807" y="3143865"/>
            <a:ext cx="5791200" cy="3429000"/>
          </a:xfrm>
          <a:prstGeom prst="rect">
            <a:avLst/>
          </a:prstGeom>
        </p:spPr>
      </p:pic>
    </p:spTree>
    <p:extLst>
      <p:ext uri="{BB962C8B-B14F-4D97-AF65-F5344CB8AC3E}">
        <p14:creationId xmlns:p14="http://schemas.microsoft.com/office/powerpoint/2010/main" val="55840660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4CEEFF-05C0-4F47-A554-296D1EA53DCC}"/>
              </a:ext>
            </a:extLst>
          </p:cNvPr>
          <p:cNvSpPr>
            <a:spLocks noGrp="1"/>
          </p:cNvSpPr>
          <p:nvPr>
            <p:ph type="title"/>
          </p:nvPr>
        </p:nvSpPr>
        <p:spPr>
          <a:xfrm>
            <a:off x="1395821" y="0"/>
            <a:ext cx="10018713" cy="700548"/>
          </a:xfrm>
        </p:spPr>
        <p:txBody>
          <a:bodyPr>
            <a:normAutofit fontScale="90000"/>
          </a:bodyPr>
          <a:lstStyle/>
          <a:p>
            <a:r>
              <a:rPr lang="en-US" dirty="0"/>
              <a:t>Best Estimates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4A8432A-63BC-4640-84E1-DD6141DC78E6}"/>
                  </a:ext>
                </a:extLst>
              </p:cNvPr>
              <p:cNvSpPr>
                <a:spLocks noGrp="1"/>
              </p:cNvSpPr>
              <p:nvPr>
                <p:ph idx="1"/>
              </p:nvPr>
            </p:nvSpPr>
            <p:spPr>
              <a:xfrm>
                <a:off x="1395820" y="897192"/>
                <a:ext cx="10018713" cy="5960808"/>
              </a:xfrm>
            </p:spPr>
            <p:txBody>
              <a:bodyPr>
                <a:normAutofit/>
              </a:bodyPr>
              <a:lstStyle/>
              <a:p>
                <a14:m>
                  <m:oMath xmlns:m="http://schemas.openxmlformats.org/officeDocument/2006/math">
                    <m:acc>
                      <m:accPr>
                        <m:chr m:val="̂"/>
                        <m:ctrlPr>
                          <a:rPr lang="en-US" sz="2400" i="1" dirty="0" smtClean="0">
                            <a:latin typeface="Cambria Math" panose="02040503050406030204" pitchFamily="18" charset="0"/>
                          </a:rPr>
                        </m:ctrlPr>
                      </m:accPr>
                      <m:e>
                        <m:r>
                          <a:rPr lang="en-US" sz="2400" i="1" dirty="0">
                            <a:latin typeface="Cambria Math" panose="02040503050406030204" pitchFamily="18" charset="0"/>
                          </a:rPr>
                          <m:t>𝛽</m:t>
                        </m:r>
                      </m:e>
                    </m:acc>
                  </m:oMath>
                </a14:m>
                <a:r>
                  <a:rPr lang="en-US" dirty="0"/>
                  <a:t> is, in this sense, the best estimate of </a:t>
                </a:r>
                <a14:m>
                  <m:oMath xmlns:m="http://schemas.openxmlformats.org/officeDocument/2006/math">
                    <m:r>
                      <a:rPr lang="en-US" i="1">
                        <a:latin typeface="Cambria Math" panose="02040503050406030204" pitchFamily="18" charset="0"/>
                      </a:rPr>
                      <m:t>𝛽</m:t>
                    </m:r>
                  </m:oMath>
                </a14:m>
                <a:r>
                  <a:rPr lang="en-US" dirty="0"/>
                  <a:t> within the model space. The </a:t>
                </a:r>
                <a14:m>
                  <m:oMath xmlns:m="http://schemas.openxmlformats.org/officeDocument/2006/math">
                    <m:acc>
                      <m:accPr>
                        <m:chr m:val="̂"/>
                        <m:ctrlPr>
                          <a:rPr lang="en-US" i="1" dirty="0">
                            <a:latin typeface="Cambria Math" panose="02040503050406030204" pitchFamily="18" charset="0"/>
                          </a:rPr>
                        </m:ctrlPr>
                      </m:accPr>
                      <m:e>
                        <m:r>
                          <a:rPr lang="en-US" i="1" dirty="0">
                            <a:latin typeface="Cambria Math" panose="02040503050406030204" pitchFamily="18" charset="0"/>
                          </a:rPr>
                          <m:t>𝛽</m:t>
                        </m:r>
                      </m:e>
                    </m:acc>
                  </m:oMath>
                </a14:m>
                <a:r>
                  <a:rPr lang="en-US" dirty="0"/>
                  <a:t> component values are sometimes called the regression coefficients. The response predicted by the model is</a:t>
                </a:r>
                <a:r>
                  <a:rPr lang="de-DE" dirty="0"/>
                  <a:t> </a:t>
                </a:r>
                <a14:m>
                  <m:oMath xmlns:m="http://schemas.openxmlformats.org/officeDocument/2006/math">
                    <m:acc>
                      <m:accPr>
                        <m:chr m:val="̂"/>
                        <m:ctrlPr>
                          <a:rPr lang="de-DE" b="1" i="1">
                            <a:latin typeface="Cambria Math" panose="02040503050406030204" pitchFamily="18" charset="0"/>
                          </a:rPr>
                        </m:ctrlPr>
                      </m:accPr>
                      <m:e>
                        <m:r>
                          <a:rPr lang="de-DE" b="1" i="1">
                            <a:latin typeface="Cambria Math" panose="02040503050406030204" pitchFamily="18" charset="0"/>
                          </a:rPr>
                          <m:t>𝒚</m:t>
                        </m:r>
                      </m:e>
                    </m:acc>
                    <m:r>
                      <a:rPr lang="de-DE" b="1" i="1">
                        <a:latin typeface="Cambria Math" panose="02040503050406030204" pitchFamily="18" charset="0"/>
                      </a:rPr>
                      <m:t>=</m:t>
                    </m:r>
                    <m:r>
                      <a:rPr lang="de-DE" b="1" i="1">
                        <a:latin typeface="Cambria Math" panose="02040503050406030204" pitchFamily="18" charset="0"/>
                      </a:rPr>
                      <m:t>𝑿</m:t>
                    </m:r>
                    <m:acc>
                      <m:accPr>
                        <m:chr m:val="̂"/>
                        <m:ctrlPr>
                          <a:rPr lang="de-DE" b="1" i="1">
                            <a:latin typeface="Cambria Math" panose="02040503050406030204" pitchFamily="18" charset="0"/>
                          </a:rPr>
                        </m:ctrlPr>
                      </m:accPr>
                      <m:e>
                        <m:r>
                          <a:rPr lang="de-DE" b="1" i="1">
                            <a:latin typeface="Cambria Math" panose="02040503050406030204" pitchFamily="18" charset="0"/>
                          </a:rPr>
                          <m:t>𝜷</m:t>
                        </m:r>
                      </m:e>
                    </m:acc>
                  </m:oMath>
                </a14:m>
                <a:r>
                  <a:rPr lang="en-US" b="1" dirty="0"/>
                  <a:t> </a:t>
                </a:r>
                <a:r>
                  <a:rPr lang="en-US" dirty="0"/>
                  <a:t>( or </a:t>
                </a:r>
                <a14:m>
                  <m:oMath xmlns:m="http://schemas.openxmlformats.org/officeDocument/2006/math">
                    <m:r>
                      <a:rPr lang="en-US" i="1" dirty="0">
                        <a:latin typeface="Cambria Math" panose="02040503050406030204" pitchFamily="18" charset="0"/>
                      </a:rPr>
                      <m:t>𝐻𝑦</m:t>
                    </m:r>
                    <m:r>
                      <a:rPr lang="en-US" i="1" dirty="0">
                        <a:latin typeface="Cambria Math" panose="02040503050406030204" pitchFamily="18" charset="0"/>
                      </a:rPr>
                      <m:t> </m:t>
                    </m:r>
                  </m:oMath>
                </a14:m>
                <a:r>
                  <a:rPr lang="en-US" dirty="0"/>
                  <a:t>where  </a:t>
                </a:r>
                <a14:m>
                  <m:oMath xmlns:m="http://schemas.openxmlformats.org/officeDocument/2006/math">
                    <m:r>
                      <a:rPr lang="en-US" i="1" dirty="0">
                        <a:latin typeface="Cambria Math" panose="02040503050406030204" pitchFamily="18" charset="0"/>
                      </a:rPr>
                      <m:t>𝐻</m:t>
                    </m:r>
                  </m:oMath>
                </a14:m>
                <a:r>
                  <a:rPr lang="en-US" dirty="0"/>
                  <a:t>  is an orthogonal projection matrix. The </a:t>
                </a:r>
                <a14:m>
                  <m:oMath xmlns:m="http://schemas.openxmlformats.org/officeDocument/2006/math">
                    <m:acc>
                      <m:accPr>
                        <m:chr m:val="̂"/>
                        <m:ctrlPr>
                          <a:rPr lang="de-DE" b="1" i="1">
                            <a:latin typeface="Cambria Math" panose="02040503050406030204" pitchFamily="18" charset="0"/>
                          </a:rPr>
                        </m:ctrlPr>
                      </m:accPr>
                      <m:e>
                        <m:r>
                          <a:rPr lang="de-DE" b="1" i="1">
                            <a:latin typeface="Cambria Math" panose="02040503050406030204" pitchFamily="18" charset="0"/>
                          </a:rPr>
                          <m:t>𝒚</m:t>
                        </m:r>
                      </m:e>
                    </m:acc>
                  </m:oMath>
                </a14:m>
                <a:r>
                  <a:rPr lang="en-US" dirty="0"/>
                  <a:t> are called predicted or fitted values. The difference between the actual response </a:t>
                </a:r>
                <a14:m>
                  <m:oMath xmlns:m="http://schemas.openxmlformats.org/officeDocument/2006/math">
                    <m:r>
                      <a:rPr lang="en-US" b="1" i="1" dirty="0">
                        <a:latin typeface="Cambria Math" panose="02040503050406030204" pitchFamily="18" charset="0"/>
                      </a:rPr>
                      <m:t>𝒚</m:t>
                    </m:r>
                    <m:r>
                      <a:rPr lang="en-US" i="1" dirty="0">
                        <a:latin typeface="Cambria Math" panose="02040503050406030204" pitchFamily="18" charset="0"/>
                      </a:rPr>
                      <m:t> </m:t>
                    </m:r>
                  </m:oMath>
                </a14:m>
                <a:r>
                  <a:rPr lang="en-US" dirty="0"/>
                  <a:t>  and the predicted response</a:t>
                </a:r>
                <a:r>
                  <a:rPr lang="de-DE" b="1" dirty="0"/>
                  <a:t> </a:t>
                </a:r>
                <a14:m>
                  <m:oMath xmlns:m="http://schemas.openxmlformats.org/officeDocument/2006/math">
                    <m:acc>
                      <m:accPr>
                        <m:chr m:val="̂"/>
                        <m:ctrlPr>
                          <a:rPr lang="de-DE" b="1" i="1">
                            <a:latin typeface="Cambria Math" panose="02040503050406030204" pitchFamily="18" charset="0"/>
                          </a:rPr>
                        </m:ctrlPr>
                      </m:accPr>
                      <m:e>
                        <m:r>
                          <a:rPr lang="de-DE" b="1" i="1">
                            <a:latin typeface="Cambria Math" panose="02040503050406030204" pitchFamily="18" charset="0"/>
                          </a:rPr>
                          <m:t>𝒚</m:t>
                        </m:r>
                      </m:e>
                    </m:acc>
                  </m:oMath>
                </a14:m>
                <a:r>
                  <a:rPr lang="en-US" dirty="0"/>
                  <a:t> is called the residual. </a:t>
                </a:r>
              </a:p>
              <a:p>
                <a:r>
                  <a:rPr lang="en-US" dirty="0"/>
                  <a:t>The conceptual purpose of the model is to represent, as accurately as possible, something complex, </a:t>
                </a:r>
                <a14:m>
                  <m:oMath xmlns:m="http://schemas.openxmlformats.org/officeDocument/2006/math">
                    <m:r>
                      <a:rPr lang="en-US" b="1" i="1" dirty="0" smtClean="0">
                        <a:latin typeface="Cambria Math" panose="02040503050406030204" pitchFamily="18" charset="0"/>
                      </a:rPr>
                      <m:t>𝒚</m:t>
                    </m:r>
                  </m:oMath>
                </a14:m>
                <a:r>
                  <a:rPr lang="en-US" dirty="0"/>
                  <a:t> which is n-dimensional, in terms of something much simpler, the model, which is </a:t>
                </a:r>
                <a14:m>
                  <m:oMath xmlns:m="http://schemas.openxmlformats.org/officeDocument/2006/math">
                    <m:r>
                      <a:rPr lang="en-US" i="1">
                        <a:latin typeface="Cambria Math" panose="02040503050406030204" pitchFamily="18" charset="0"/>
                      </a:rPr>
                      <m:t>𝑝</m:t>
                    </m:r>
                  </m:oMath>
                </a14:m>
                <a:r>
                  <a:rPr lang="en-US" dirty="0"/>
                  <a:t>-dimensional. Thus, if our model is successful, the structure in the data should be captured in those </a:t>
                </a:r>
                <a14:m>
                  <m:oMath xmlns:m="http://schemas.openxmlformats.org/officeDocument/2006/math">
                    <m:r>
                      <a:rPr lang="en-US" i="1">
                        <a:latin typeface="Cambria Math" panose="02040503050406030204" pitchFamily="18" charset="0"/>
                      </a:rPr>
                      <m:t>𝑝</m:t>
                    </m:r>
                    <m:r>
                      <a:rPr lang="en-US" i="1">
                        <a:latin typeface="Cambria Math" panose="02040503050406030204" pitchFamily="18" charset="0"/>
                      </a:rPr>
                      <m:t> </m:t>
                    </m:r>
                  </m:oMath>
                </a14:m>
                <a:r>
                  <a:rPr lang="en-US" dirty="0"/>
                  <a:t>dimensions, leaving just random variation in the residuals which lie in an </a:t>
                </a:r>
                <a14:m>
                  <m:oMath xmlns:m="http://schemas.openxmlformats.org/officeDocument/2006/math">
                    <m:r>
                      <a:rPr lang="en-US" i="1" dirty="0">
                        <a:latin typeface="Cambria Math" panose="02040503050406030204" pitchFamily="18" charset="0"/>
                      </a:rPr>
                      <m:t>𝑛</m:t>
                    </m:r>
                    <m:r>
                      <a:rPr lang="en-US" i="1" dirty="0">
                        <a:latin typeface="Cambria Math" panose="02040503050406030204" pitchFamily="18" charset="0"/>
                      </a:rPr>
                      <m:t>−</m:t>
                    </m:r>
                    <m:r>
                      <a:rPr lang="en-US" i="1" dirty="0">
                        <a:latin typeface="Cambria Math" panose="02040503050406030204" pitchFamily="18" charset="0"/>
                      </a:rPr>
                      <m:t>𝑝</m:t>
                    </m:r>
                  </m:oMath>
                </a14:m>
                <a:r>
                  <a:rPr lang="en-US" dirty="0"/>
                  <a:t>-dimensional space. We have:</a:t>
                </a:r>
              </a:p>
              <a:p>
                <a:pPr marL="0" indent="0">
                  <a:buNone/>
                </a:pPr>
                <a:r>
                  <a:rPr lang="en-US" dirty="0"/>
                  <a:t>                         Data    =   Systematic Structure      +             Random Variation</a:t>
                </a:r>
              </a:p>
              <a:p>
                <a:r>
                  <a:rPr lang="en-US" dirty="0"/>
                  <a:t>      n dimensions =            p dimensions              +               (n-p) dimensions</a:t>
                </a:r>
              </a:p>
            </p:txBody>
          </p:sp>
        </mc:Choice>
        <mc:Fallback xmlns="">
          <p:sp>
            <p:nvSpPr>
              <p:cNvPr id="3" name="Content Placeholder 2">
                <a:extLst>
                  <a:ext uri="{FF2B5EF4-FFF2-40B4-BE49-F238E27FC236}">
                    <a16:creationId xmlns:a16="http://schemas.microsoft.com/office/drawing/2014/main" id="{14A8432A-63BC-4640-84E1-DD6141DC78E6}"/>
                  </a:ext>
                </a:extLst>
              </p:cNvPr>
              <p:cNvSpPr>
                <a:spLocks noGrp="1" noRot="1" noChangeAspect="1" noMove="1" noResize="1" noEditPoints="1" noAdjustHandles="1" noChangeArrowheads="1" noChangeShapeType="1" noTextEdit="1"/>
              </p:cNvSpPr>
              <p:nvPr>
                <p:ph idx="1"/>
              </p:nvPr>
            </p:nvSpPr>
            <p:spPr>
              <a:xfrm>
                <a:off x="1395820" y="897192"/>
                <a:ext cx="10018713" cy="5960808"/>
              </a:xfrm>
              <a:blipFill>
                <a:blip r:embed="rId2"/>
                <a:stretch>
                  <a:fillRect l="-1582" r="-1522" b="-1431"/>
                </a:stretch>
              </a:blipFill>
            </p:spPr>
            <p:txBody>
              <a:bodyPr/>
              <a:lstStyle/>
              <a:p>
                <a:r>
                  <a:rPr lang="en-US">
                    <a:noFill/>
                  </a:rPr>
                  <a:t> </a:t>
                </a:r>
              </a:p>
            </p:txBody>
          </p:sp>
        </mc:Fallback>
      </mc:AlternateContent>
    </p:spTree>
    <p:extLst>
      <p:ext uri="{BB962C8B-B14F-4D97-AF65-F5344CB8AC3E}">
        <p14:creationId xmlns:p14="http://schemas.microsoft.com/office/powerpoint/2010/main" val="57231399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E15CA1-E6C9-4E6B-9859-36F409333B9C}"/>
              </a:ext>
            </a:extLst>
          </p:cNvPr>
          <p:cNvSpPr>
            <a:spLocks noGrp="1"/>
          </p:cNvSpPr>
          <p:nvPr>
            <p:ph type="title"/>
          </p:nvPr>
        </p:nvSpPr>
        <p:spPr>
          <a:xfrm>
            <a:off x="1346660" y="0"/>
            <a:ext cx="10018713" cy="661219"/>
          </a:xfrm>
        </p:spPr>
        <p:txBody>
          <a:bodyPr>
            <a:normAutofit fontScale="90000"/>
          </a:bodyPr>
          <a:lstStyle/>
          <a:p>
            <a:r>
              <a:rPr lang="en-US" dirty="0"/>
              <a:t>Least Squares Estimates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1898AEA-AEAD-4361-9B99-F04CB89A8954}"/>
                  </a:ext>
                </a:extLst>
              </p:cNvPr>
              <p:cNvSpPr>
                <a:spLocks noGrp="1"/>
              </p:cNvSpPr>
              <p:nvPr>
                <p:ph idx="1"/>
              </p:nvPr>
            </p:nvSpPr>
            <p:spPr>
              <a:xfrm>
                <a:off x="1484310" y="894735"/>
                <a:ext cx="10018713" cy="4896465"/>
              </a:xfrm>
            </p:spPr>
            <p:txBody>
              <a:bodyPr>
                <a:normAutofit fontScale="92500" lnSpcReduction="20000"/>
              </a:bodyPr>
              <a:lstStyle/>
              <a:p>
                <a:r>
                  <a:rPr lang="en-US" dirty="0"/>
                  <a:t>The method just described is the method of lest squares used to estimate the parameters</a:t>
                </a:r>
                <a:r>
                  <a:rPr lang="sv-SE" dirty="0"/>
                  <a:t> </a:t>
                </a:r>
                <a14:m>
                  <m:oMath xmlns:m="http://schemas.openxmlformats.org/officeDocument/2006/math">
                    <m:sSub>
                      <m:sSubPr>
                        <m:ctrlPr>
                          <a:rPr lang="sv-SE" i="1" smtClean="0">
                            <a:latin typeface="Cambria Math" panose="02040503050406030204" pitchFamily="18" charset="0"/>
                          </a:rPr>
                        </m:ctrlPr>
                      </m:sSubPr>
                      <m:e>
                        <m:r>
                          <a:rPr lang="sv-SE" i="1" smtClean="0">
                            <a:latin typeface="Cambria Math" panose="02040503050406030204" pitchFamily="18" charset="0"/>
                          </a:rPr>
                          <m:t>𝛽</m:t>
                        </m:r>
                      </m:e>
                      <m:sub>
                        <m:r>
                          <a:rPr lang="sv-SE" i="1" smtClean="0">
                            <a:latin typeface="Cambria Math" panose="02040503050406030204" pitchFamily="18" charset="0"/>
                          </a:rPr>
                          <m:t>0</m:t>
                        </m:r>
                      </m:sub>
                    </m:sSub>
                    <m:r>
                      <a:rPr lang="sv-SE" i="1" smtClean="0">
                        <a:latin typeface="Cambria Math" panose="02040503050406030204" pitchFamily="18" charset="0"/>
                      </a:rPr>
                      <m:t>,</m:t>
                    </m:r>
                    <m:sSub>
                      <m:sSubPr>
                        <m:ctrlPr>
                          <a:rPr lang="sv-SE" i="1" smtClean="0">
                            <a:latin typeface="Cambria Math" panose="02040503050406030204" pitchFamily="18" charset="0"/>
                          </a:rPr>
                        </m:ctrlPr>
                      </m:sSubPr>
                      <m:e>
                        <m:r>
                          <a:rPr lang="sv-SE" i="1" smtClean="0">
                            <a:latin typeface="Cambria Math" panose="02040503050406030204" pitchFamily="18" charset="0"/>
                          </a:rPr>
                          <m:t>𝛽</m:t>
                        </m:r>
                      </m:e>
                      <m:sub>
                        <m:r>
                          <a:rPr lang="sv-SE" i="1" smtClean="0">
                            <a:latin typeface="Cambria Math" panose="02040503050406030204" pitchFamily="18" charset="0"/>
                          </a:rPr>
                          <m:t>1</m:t>
                        </m:r>
                      </m:sub>
                    </m:sSub>
                    <m:r>
                      <a:rPr lang="sv-SE" i="1" smtClean="0">
                        <a:latin typeface="Cambria Math" panose="02040503050406030204" pitchFamily="18" charset="0"/>
                      </a:rPr>
                      <m:t>…,</m:t>
                    </m:r>
                    <m:sSub>
                      <m:sSubPr>
                        <m:ctrlPr>
                          <a:rPr lang="sv-SE" i="1" smtClean="0">
                            <a:latin typeface="Cambria Math" panose="02040503050406030204" pitchFamily="18" charset="0"/>
                          </a:rPr>
                        </m:ctrlPr>
                      </m:sSubPr>
                      <m:e>
                        <m:r>
                          <a:rPr lang="sv-SE" i="1" smtClean="0">
                            <a:latin typeface="Cambria Math" panose="02040503050406030204" pitchFamily="18" charset="0"/>
                          </a:rPr>
                          <m:t>𝛽</m:t>
                        </m:r>
                      </m:e>
                      <m:sub>
                        <m:r>
                          <a:rPr lang="sv-SE" i="1" smtClean="0">
                            <a:latin typeface="Cambria Math" panose="02040503050406030204" pitchFamily="18" charset="0"/>
                          </a:rPr>
                          <m:t>𝑘</m:t>
                        </m:r>
                      </m:sub>
                    </m:sSub>
                  </m:oMath>
                </a14:m>
                <a:r>
                  <a:rPr lang="en-US" dirty="0"/>
                  <a:t>  by choosing as our estimates the values </a:t>
                </a:r>
                <a14:m>
                  <m:oMath xmlns:m="http://schemas.openxmlformats.org/officeDocument/2006/math">
                    <m:acc>
                      <m:accPr>
                        <m:chr m:val="̂"/>
                        <m:ctrlPr>
                          <a:rPr lang="en-US" i="1" dirty="0">
                            <a:latin typeface="Cambria Math" panose="02040503050406030204" pitchFamily="18" charset="0"/>
                          </a:rPr>
                        </m:ctrlPr>
                      </m:accPr>
                      <m:e>
                        <m:sSub>
                          <m:sSubPr>
                            <m:ctrlPr>
                              <a:rPr lang="en-US" i="1" dirty="0">
                                <a:latin typeface="Cambria Math" panose="02040503050406030204" pitchFamily="18" charset="0"/>
                              </a:rPr>
                            </m:ctrlPr>
                          </m:sSubPr>
                          <m:e>
                            <m:r>
                              <a:rPr lang="en-US" i="1" dirty="0">
                                <a:latin typeface="Cambria Math" panose="02040503050406030204" pitchFamily="18" charset="0"/>
                              </a:rPr>
                              <m:t>𝛽</m:t>
                            </m:r>
                          </m:e>
                          <m:sub>
                            <m:r>
                              <a:rPr lang="en-US" i="1" dirty="0">
                                <a:latin typeface="Cambria Math" panose="02040503050406030204" pitchFamily="18" charset="0"/>
                              </a:rPr>
                              <m:t>0</m:t>
                            </m:r>
                          </m:sub>
                        </m:sSub>
                      </m:e>
                    </m:acc>
                    <m:r>
                      <a:rPr lang="en-US" i="1" dirty="0">
                        <a:latin typeface="Cambria Math" panose="02040503050406030204" pitchFamily="18" charset="0"/>
                      </a:rPr>
                      <m:t>,</m:t>
                    </m:r>
                    <m:acc>
                      <m:accPr>
                        <m:chr m:val="̂"/>
                        <m:ctrlPr>
                          <a:rPr lang="en-US" i="1" dirty="0">
                            <a:latin typeface="Cambria Math" panose="02040503050406030204" pitchFamily="18" charset="0"/>
                          </a:rPr>
                        </m:ctrlPr>
                      </m:accPr>
                      <m:e>
                        <m:sSub>
                          <m:sSubPr>
                            <m:ctrlPr>
                              <a:rPr lang="en-US" i="1" dirty="0">
                                <a:latin typeface="Cambria Math" panose="02040503050406030204" pitchFamily="18" charset="0"/>
                              </a:rPr>
                            </m:ctrlPr>
                          </m:sSubPr>
                          <m:e>
                            <m:r>
                              <a:rPr lang="en-US" i="1" dirty="0">
                                <a:latin typeface="Cambria Math" panose="02040503050406030204" pitchFamily="18" charset="0"/>
                              </a:rPr>
                              <m:t>𝛽</m:t>
                            </m:r>
                          </m:e>
                          <m:sub>
                            <m:r>
                              <a:rPr lang="en-US" i="1" dirty="0">
                                <a:latin typeface="Cambria Math" panose="02040503050406030204" pitchFamily="18" charset="0"/>
                              </a:rPr>
                              <m:t>1</m:t>
                            </m:r>
                          </m:sub>
                        </m:sSub>
                      </m:e>
                    </m:acc>
                    <m:r>
                      <a:rPr lang="en-US" i="1" dirty="0">
                        <a:latin typeface="Cambria Math" panose="02040503050406030204" pitchFamily="18" charset="0"/>
                      </a:rPr>
                      <m:t>…,</m:t>
                    </m:r>
                    <m:acc>
                      <m:accPr>
                        <m:chr m:val="̂"/>
                        <m:ctrlPr>
                          <a:rPr lang="en-US" i="1" dirty="0">
                            <a:latin typeface="Cambria Math" panose="02040503050406030204" pitchFamily="18" charset="0"/>
                          </a:rPr>
                        </m:ctrlPr>
                      </m:accPr>
                      <m:e>
                        <m:sSub>
                          <m:sSubPr>
                            <m:ctrlPr>
                              <a:rPr lang="en-US" i="1" dirty="0">
                                <a:latin typeface="Cambria Math" panose="02040503050406030204" pitchFamily="18" charset="0"/>
                              </a:rPr>
                            </m:ctrlPr>
                          </m:sSubPr>
                          <m:e>
                            <m:r>
                              <a:rPr lang="en-US" i="1" dirty="0">
                                <a:latin typeface="Cambria Math" panose="02040503050406030204" pitchFamily="18" charset="0"/>
                              </a:rPr>
                              <m:t>𝛽</m:t>
                            </m:r>
                          </m:e>
                          <m:sub>
                            <m:r>
                              <a:rPr lang="en-US" i="1" dirty="0">
                                <a:latin typeface="Cambria Math" panose="02040503050406030204" pitchFamily="18" charset="0"/>
                              </a:rPr>
                              <m:t>𝑘</m:t>
                            </m:r>
                          </m:sub>
                        </m:sSub>
                      </m:e>
                    </m:acc>
                  </m:oMath>
                </a14:m>
                <a:r>
                  <a:rPr lang="en-US" dirty="0"/>
                  <a:t> which minimize the sum of squares of the errors (SSE):</a:t>
                </a:r>
              </a:p>
              <a:p>
                <a:endParaRPr lang="en-US" dirty="0"/>
              </a:p>
              <a:p>
                <a:pPr marL="0" indent="0">
                  <a:buNone/>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𝑆𝑆𝐸</m:t>
                      </m:r>
                      <m:r>
                        <a:rPr lang="en-US" i="1" dirty="0" smtClean="0">
                          <a:latin typeface="Cambria Math" panose="02040503050406030204" pitchFamily="18" charset="0"/>
                        </a:rPr>
                        <m:t>=</m:t>
                      </m:r>
                      <m:nary>
                        <m:naryPr>
                          <m:chr m:val="∑"/>
                          <m:ctrlPr>
                            <a:rPr lang="en-US" i="1" dirty="0" smtClean="0">
                              <a:latin typeface="Cambria Math" panose="02040503050406030204" pitchFamily="18" charset="0"/>
                            </a:rPr>
                          </m:ctrlPr>
                        </m:naryPr>
                        <m:sub>
                          <m:r>
                            <a:rPr lang="en-US" i="1" dirty="0" smtClean="0">
                              <a:latin typeface="Cambria Math" panose="02040503050406030204" pitchFamily="18" charset="0"/>
                            </a:rPr>
                            <m:t>𝑖</m:t>
                          </m:r>
                          <m:r>
                            <a:rPr lang="en-US" i="1" dirty="0" smtClean="0">
                              <a:latin typeface="Cambria Math" panose="02040503050406030204" pitchFamily="18" charset="0"/>
                            </a:rPr>
                            <m:t>=1</m:t>
                          </m:r>
                        </m:sub>
                        <m:sup>
                          <m:r>
                            <a:rPr lang="en-US" i="1" dirty="0" smtClean="0">
                              <a:latin typeface="Cambria Math" panose="02040503050406030204" pitchFamily="18" charset="0"/>
                            </a:rPr>
                            <m:t>𝑛</m:t>
                          </m:r>
                        </m:sup>
                        <m:e>
                          <m:sSup>
                            <m:sSupPr>
                              <m:ctrlPr>
                                <a:rPr lang="en-US" i="1" dirty="0" smtClean="0">
                                  <a:latin typeface="Cambria Math" panose="02040503050406030204" pitchFamily="18" charset="0"/>
                                </a:rPr>
                              </m:ctrlPr>
                            </m:sSupPr>
                            <m:e>
                              <m:d>
                                <m:dPr>
                                  <m:ctrlPr>
                                    <a:rPr lang="en-US" i="1" dirty="0" smtClean="0">
                                      <a:latin typeface="Cambria Math" panose="02040503050406030204" pitchFamily="18" charset="0"/>
                                    </a:rPr>
                                  </m:ctrlPr>
                                </m:dPr>
                                <m:e>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𝑦</m:t>
                                      </m:r>
                                    </m:e>
                                    <m:sub>
                                      <m:r>
                                        <a:rPr lang="en-US" i="1" dirty="0" smtClean="0">
                                          <a:latin typeface="Cambria Math" panose="02040503050406030204" pitchFamily="18" charset="0"/>
                                        </a:rPr>
                                        <m:t>𝑖</m:t>
                                      </m:r>
                                    </m:sub>
                                  </m:sSub>
                                  <m:r>
                                    <a:rPr lang="en-US" i="1" dirty="0" smtClean="0">
                                      <a:latin typeface="Cambria Math" panose="02040503050406030204" pitchFamily="18" charset="0"/>
                                    </a:rPr>
                                    <m:t>−</m:t>
                                  </m:r>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𝛽</m:t>
                                      </m:r>
                                    </m:e>
                                    <m:sub>
                                      <m:r>
                                        <a:rPr lang="en-US" i="1" dirty="0" smtClean="0">
                                          <a:latin typeface="Cambria Math" panose="02040503050406030204" pitchFamily="18" charset="0"/>
                                        </a:rPr>
                                        <m:t>0</m:t>
                                      </m:r>
                                    </m:sub>
                                  </m:sSub>
                                  <m:r>
                                    <a:rPr lang="en-US" i="1" dirty="0" smtClean="0">
                                      <a:latin typeface="Cambria Math" panose="02040503050406030204" pitchFamily="18" charset="0"/>
                                    </a:rPr>
                                    <m:t>−</m:t>
                                  </m:r>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𝛽</m:t>
                                      </m:r>
                                    </m:e>
                                    <m:sub>
                                      <m:r>
                                        <a:rPr lang="en-US" i="1" dirty="0" smtClean="0">
                                          <a:latin typeface="Cambria Math" panose="02040503050406030204" pitchFamily="18" charset="0"/>
                                        </a:rPr>
                                        <m:t>1</m:t>
                                      </m:r>
                                    </m:sub>
                                  </m:sSub>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𝑥</m:t>
                                      </m:r>
                                    </m:e>
                                    <m:sub>
                                      <m:r>
                                        <a:rPr lang="en-US" i="1" dirty="0" smtClean="0">
                                          <a:latin typeface="Cambria Math" panose="02040503050406030204" pitchFamily="18" charset="0"/>
                                        </a:rPr>
                                        <m:t>𝑖</m:t>
                                      </m:r>
                                      <m:r>
                                        <a:rPr lang="en-US" i="1" dirty="0" smtClean="0">
                                          <a:latin typeface="Cambria Math" panose="02040503050406030204" pitchFamily="18" charset="0"/>
                                        </a:rPr>
                                        <m:t>1</m:t>
                                      </m:r>
                                    </m:sub>
                                  </m:sSub>
                                  <m:r>
                                    <a:rPr lang="en-US" i="1" dirty="0" smtClean="0">
                                      <a:latin typeface="Cambria Math" panose="02040503050406030204" pitchFamily="18" charset="0"/>
                                    </a:rPr>
                                    <m:t>−</m:t>
                                  </m:r>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𝛽</m:t>
                                      </m:r>
                                    </m:e>
                                    <m:sub>
                                      <m:r>
                                        <a:rPr lang="en-US" i="1" dirty="0" smtClean="0">
                                          <a:latin typeface="Cambria Math" panose="02040503050406030204" pitchFamily="18" charset="0"/>
                                        </a:rPr>
                                        <m:t>𝑘</m:t>
                                      </m:r>
                                    </m:sub>
                                  </m:sSub>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𝑥</m:t>
                                      </m:r>
                                    </m:e>
                                    <m:sub>
                                      <m:r>
                                        <a:rPr lang="en-US" i="1" dirty="0" smtClean="0">
                                          <a:latin typeface="Cambria Math" panose="02040503050406030204" pitchFamily="18" charset="0"/>
                                        </a:rPr>
                                        <m:t>𝑖𝑘</m:t>
                                      </m:r>
                                    </m:sub>
                                  </m:sSub>
                                </m:e>
                              </m:d>
                            </m:e>
                            <m:sup>
                              <m:r>
                                <a:rPr lang="en-US" i="1" dirty="0" smtClean="0">
                                  <a:latin typeface="Cambria Math" panose="02040503050406030204" pitchFamily="18" charset="0"/>
                                </a:rPr>
                                <m:t>2</m:t>
                              </m:r>
                            </m:sup>
                          </m:sSup>
                        </m:e>
                      </m:nary>
                    </m:oMath>
                  </m:oMathPara>
                </a14:m>
                <a:endParaRPr lang="en-US" dirty="0"/>
              </a:p>
              <a:p>
                <a:endParaRPr lang="en-US" dirty="0"/>
              </a:p>
              <a:p>
                <a:r>
                  <a:rPr lang="en-US" dirty="0"/>
                  <a:t>The process of finding the values </a:t>
                </a:r>
                <a14:m>
                  <m:oMath xmlns:m="http://schemas.openxmlformats.org/officeDocument/2006/math">
                    <m:acc>
                      <m:accPr>
                        <m:chr m:val="̂"/>
                        <m:ctrlPr>
                          <a:rPr lang="en-US" i="1" dirty="0" smtClean="0">
                            <a:latin typeface="Cambria Math" panose="02040503050406030204" pitchFamily="18" charset="0"/>
                          </a:rPr>
                        </m:ctrlPr>
                      </m:accPr>
                      <m:e>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𝛽</m:t>
                            </m:r>
                          </m:e>
                          <m:sub>
                            <m:r>
                              <a:rPr lang="en-US" i="1" dirty="0" smtClean="0">
                                <a:latin typeface="Cambria Math" panose="02040503050406030204" pitchFamily="18" charset="0"/>
                              </a:rPr>
                              <m:t>0</m:t>
                            </m:r>
                          </m:sub>
                        </m:sSub>
                      </m:e>
                    </m:acc>
                    <m:r>
                      <a:rPr lang="en-US" i="1" dirty="0" smtClean="0">
                        <a:latin typeface="Cambria Math" panose="02040503050406030204" pitchFamily="18" charset="0"/>
                      </a:rPr>
                      <m:t>,</m:t>
                    </m:r>
                    <m:acc>
                      <m:accPr>
                        <m:chr m:val="̂"/>
                        <m:ctrlPr>
                          <a:rPr lang="en-US" i="1" dirty="0" smtClean="0">
                            <a:latin typeface="Cambria Math" panose="02040503050406030204" pitchFamily="18" charset="0"/>
                          </a:rPr>
                        </m:ctrlPr>
                      </m:accPr>
                      <m:e>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𝛽</m:t>
                            </m:r>
                          </m:e>
                          <m:sub>
                            <m:r>
                              <a:rPr lang="en-US" i="1" dirty="0" smtClean="0">
                                <a:latin typeface="Cambria Math" panose="02040503050406030204" pitchFamily="18" charset="0"/>
                              </a:rPr>
                              <m:t>1</m:t>
                            </m:r>
                          </m:sub>
                        </m:sSub>
                      </m:e>
                    </m:acc>
                    <m:r>
                      <a:rPr lang="en-US" i="1" dirty="0" smtClean="0">
                        <a:latin typeface="Cambria Math" panose="02040503050406030204" pitchFamily="18" charset="0"/>
                      </a:rPr>
                      <m:t>…,</m:t>
                    </m:r>
                    <m:acc>
                      <m:accPr>
                        <m:chr m:val="̂"/>
                        <m:ctrlPr>
                          <a:rPr lang="en-US" i="1" dirty="0" smtClean="0">
                            <a:latin typeface="Cambria Math" panose="02040503050406030204" pitchFamily="18" charset="0"/>
                          </a:rPr>
                        </m:ctrlPr>
                      </m:accPr>
                      <m:e>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𝛽</m:t>
                            </m:r>
                          </m:e>
                          <m:sub>
                            <m:r>
                              <a:rPr lang="en-US" i="1" dirty="0" smtClean="0">
                                <a:latin typeface="Cambria Math" panose="02040503050406030204" pitchFamily="18" charset="0"/>
                              </a:rPr>
                              <m:t>𝑘</m:t>
                            </m:r>
                          </m:sub>
                        </m:sSub>
                      </m:e>
                    </m:acc>
                  </m:oMath>
                </a14:m>
                <a:r>
                  <a:rPr lang="en-US" dirty="0"/>
                  <a:t> that minimize SSE involves taking the derivatives of the right side of the above expression and equating them to zero. This will produce </a:t>
                </a:r>
                <a14:m>
                  <m:oMath xmlns:m="http://schemas.openxmlformats.org/officeDocument/2006/math">
                    <m:r>
                      <a:rPr lang="en-US" i="1" dirty="0">
                        <a:latin typeface="Cambria Math" panose="02040503050406030204" pitchFamily="18" charset="0"/>
                      </a:rPr>
                      <m:t>𝑘</m:t>
                    </m:r>
                    <m:r>
                      <a:rPr lang="en-US" i="1" dirty="0">
                        <a:latin typeface="Cambria Math" panose="02040503050406030204" pitchFamily="18" charset="0"/>
                      </a:rPr>
                      <m:t>+1</m:t>
                    </m:r>
                  </m:oMath>
                </a14:m>
                <a:r>
                  <a:rPr lang="en-US" dirty="0"/>
                  <a:t> equations in </a:t>
                </a:r>
                <a14:m>
                  <m:oMath xmlns:m="http://schemas.openxmlformats.org/officeDocument/2006/math">
                    <m:sSub>
                      <m:sSubPr>
                        <m:ctrlPr>
                          <a:rPr lang="sv-SE" i="1">
                            <a:latin typeface="Cambria Math" panose="02040503050406030204" pitchFamily="18" charset="0"/>
                          </a:rPr>
                        </m:ctrlPr>
                      </m:sSubPr>
                      <m:e>
                        <m:r>
                          <a:rPr lang="sv-SE" i="1">
                            <a:latin typeface="Cambria Math" panose="02040503050406030204" pitchFamily="18" charset="0"/>
                          </a:rPr>
                          <m:t>𝛽</m:t>
                        </m:r>
                      </m:e>
                      <m:sub>
                        <m:r>
                          <a:rPr lang="sv-SE" i="1">
                            <a:latin typeface="Cambria Math" panose="02040503050406030204" pitchFamily="18" charset="0"/>
                          </a:rPr>
                          <m:t>0</m:t>
                        </m:r>
                      </m:sub>
                    </m:sSub>
                    <m:r>
                      <a:rPr lang="sv-SE" i="1">
                        <a:latin typeface="Cambria Math" panose="02040503050406030204" pitchFamily="18" charset="0"/>
                      </a:rPr>
                      <m:t>,</m:t>
                    </m:r>
                    <m:sSub>
                      <m:sSubPr>
                        <m:ctrlPr>
                          <a:rPr lang="sv-SE" i="1">
                            <a:latin typeface="Cambria Math" panose="02040503050406030204" pitchFamily="18" charset="0"/>
                          </a:rPr>
                        </m:ctrlPr>
                      </m:sSubPr>
                      <m:e>
                        <m:r>
                          <a:rPr lang="sv-SE" i="1">
                            <a:latin typeface="Cambria Math" panose="02040503050406030204" pitchFamily="18" charset="0"/>
                          </a:rPr>
                          <m:t>𝛽</m:t>
                        </m:r>
                      </m:e>
                      <m:sub>
                        <m:r>
                          <a:rPr lang="sv-SE" i="1">
                            <a:latin typeface="Cambria Math" panose="02040503050406030204" pitchFamily="18" charset="0"/>
                          </a:rPr>
                          <m:t>1</m:t>
                        </m:r>
                      </m:sub>
                    </m:sSub>
                    <m:r>
                      <a:rPr lang="sv-SE" i="1">
                        <a:latin typeface="Cambria Math" panose="02040503050406030204" pitchFamily="18" charset="0"/>
                      </a:rPr>
                      <m:t>…,</m:t>
                    </m:r>
                    <m:sSub>
                      <m:sSubPr>
                        <m:ctrlPr>
                          <a:rPr lang="sv-SE" i="1">
                            <a:latin typeface="Cambria Math" panose="02040503050406030204" pitchFamily="18" charset="0"/>
                          </a:rPr>
                        </m:ctrlPr>
                      </m:sSubPr>
                      <m:e>
                        <m:r>
                          <a:rPr lang="sv-SE" i="1">
                            <a:latin typeface="Cambria Math" panose="02040503050406030204" pitchFamily="18" charset="0"/>
                          </a:rPr>
                          <m:t>𝛽</m:t>
                        </m:r>
                      </m:e>
                      <m:sub>
                        <m:r>
                          <a:rPr lang="sv-SE" i="1">
                            <a:latin typeface="Cambria Math" panose="02040503050406030204" pitchFamily="18" charset="0"/>
                          </a:rPr>
                          <m:t>𝑘</m:t>
                        </m:r>
                      </m:sub>
                    </m:sSub>
                    <m:r>
                      <a:rPr lang="sv-SE" i="1">
                        <a:latin typeface="Cambria Math" panose="02040503050406030204" pitchFamily="18" charset="0"/>
                      </a:rPr>
                      <m:t> </m:t>
                    </m:r>
                  </m:oMath>
                </a14:m>
                <a:r>
                  <a:rPr lang="en-US" dirty="0"/>
                  <a:t>(referred to as the </a:t>
                </a:r>
                <a:r>
                  <a:rPr lang="en-US" b="1" dirty="0"/>
                  <a:t>normal equations</a:t>
                </a:r>
                <a:r>
                  <a:rPr lang="en-US" dirty="0"/>
                  <a:t>). It can be shown there will be a unique set of solutions to those equations (provided there is no predictor which is a linear combination of the others) which will produce the required estimates for the model parameters. These estimates will be referred to as </a:t>
                </a:r>
                <a14:m>
                  <m:oMath xmlns:m="http://schemas.openxmlformats.org/officeDocument/2006/math">
                    <m:acc>
                      <m:accPr>
                        <m:chr m:val="̂"/>
                        <m:ctrlPr>
                          <a:rPr lang="en-US" i="1" dirty="0">
                            <a:latin typeface="Cambria Math" panose="02040503050406030204" pitchFamily="18" charset="0"/>
                          </a:rPr>
                        </m:ctrlPr>
                      </m:accPr>
                      <m:e>
                        <m:sSub>
                          <m:sSubPr>
                            <m:ctrlPr>
                              <a:rPr lang="en-US" i="1" dirty="0">
                                <a:latin typeface="Cambria Math" panose="02040503050406030204" pitchFamily="18" charset="0"/>
                              </a:rPr>
                            </m:ctrlPr>
                          </m:sSubPr>
                          <m:e>
                            <m:r>
                              <a:rPr lang="en-US" i="1" dirty="0">
                                <a:latin typeface="Cambria Math" panose="02040503050406030204" pitchFamily="18" charset="0"/>
                              </a:rPr>
                              <m:t>𝛽</m:t>
                            </m:r>
                          </m:e>
                          <m:sub>
                            <m:r>
                              <a:rPr lang="en-US" i="1" dirty="0">
                                <a:latin typeface="Cambria Math" panose="02040503050406030204" pitchFamily="18" charset="0"/>
                              </a:rPr>
                              <m:t>0</m:t>
                            </m:r>
                          </m:sub>
                        </m:sSub>
                      </m:e>
                    </m:acc>
                    <m:r>
                      <a:rPr lang="en-US" i="1" dirty="0">
                        <a:latin typeface="Cambria Math" panose="02040503050406030204" pitchFamily="18" charset="0"/>
                      </a:rPr>
                      <m:t>,</m:t>
                    </m:r>
                    <m:acc>
                      <m:accPr>
                        <m:chr m:val="̂"/>
                        <m:ctrlPr>
                          <a:rPr lang="en-US" i="1" dirty="0">
                            <a:latin typeface="Cambria Math" panose="02040503050406030204" pitchFamily="18" charset="0"/>
                          </a:rPr>
                        </m:ctrlPr>
                      </m:accPr>
                      <m:e>
                        <m:sSub>
                          <m:sSubPr>
                            <m:ctrlPr>
                              <a:rPr lang="en-US" i="1" dirty="0">
                                <a:latin typeface="Cambria Math" panose="02040503050406030204" pitchFamily="18" charset="0"/>
                              </a:rPr>
                            </m:ctrlPr>
                          </m:sSubPr>
                          <m:e>
                            <m:r>
                              <a:rPr lang="en-US" i="1" dirty="0">
                                <a:latin typeface="Cambria Math" panose="02040503050406030204" pitchFamily="18" charset="0"/>
                              </a:rPr>
                              <m:t>𝛽</m:t>
                            </m:r>
                          </m:e>
                          <m:sub>
                            <m:r>
                              <a:rPr lang="en-US" i="1" dirty="0">
                                <a:latin typeface="Cambria Math" panose="02040503050406030204" pitchFamily="18" charset="0"/>
                              </a:rPr>
                              <m:t>1</m:t>
                            </m:r>
                          </m:sub>
                        </m:sSub>
                      </m:e>
                    </m:acc>
                    <m:r>
                      <a:rPr lang="en-US" i="1" dirty="0">
                        <a:latin typeface="Cambria Math" panose="02040503050406030204" pitchFamily="18" charset="0"/>
                      </a:rPr>
                      <m:t>…,</m:t>
                    </m:r>
                    <m:acc>
                      <m:accPr>
                        <m:chr m:val="̂"/>
                        <m:ctrlPr>
                          <a:rPr lang="en-US" i="1" dirty="0">
                            <a:latin typeface="Cambria Math" panose="02040503050406030204" pitchFamily="18" charset="0"/>
                          </a:rPr>
                        </m:ctrlPr>
                      </m:accPr>
                      <m:e>
                        <m:sSub>
                          <m:sSubPr>
                            <m:ctrlPr>
                              <a:rPr lang="en-US" i="1" dirty="0">
                                <a:latin typeface="Cambria Math" panose="02040503050406030204" pitchFamily="18" charset="0"/>
                              </a:rPr>
                            </m:ctrlPr>
                          </m:sSubPr>
                          <m:e>
                            <m:r>
                              <a:rPr lang="en-US" i="1" dirty="0">
                                <a:latin typeface="Cambria Math" panose="02040503050406030204" pitchFamily="18" charset="0"/>
                              </a:rPr>
                              <m:t>𝛽</m:t>
                            </m:r>
                          </m:e>
                          <m:sub>
                            <m:r>
                              <a:rPr lang="en-US" i="1" dirty="0">
                                <a:latin typeface="Cambria Math" panose="02040503050406030204" pitchFamily="18" charset="0"/>
                              </a:rPr>
                              <m:t>𝑘</m:t>
                            </m:r>
                          </m:sub>
                        </m:sSub>
                      </m:e>
                    </m:acc>
                  </m:oMath>
                </a14:m>
                <a:endParaRPr lang="en-US" dirty="0"/>
              </a:p>
            </p:txBody>
          </p:sp>
        </mc:Choice>
        <mc:Fallback xmlns="">
          <p:sp>
            <p:nvSpPr>
              <p:cNvPr id="3" name="Content Placeholder 2">
                <a:extLst>
                  <a:ext uri="{FF2B5EF4-FFF2-40B4-BE49-F238E27FC236}">
                    <a16:creationId xmlns:a16="http://schemas.microsoft.com/office/drawing/2014/main" id="{C1898AEA-AEAD-4361-9B99-F04CB89A8954}"/>
                  </a:ext>
                </a:extLst>
              </p:cNvPr>
              <p:cNvSpPr>
                <a:spLocks noGrp="1" noRot="1" noChangeAspect="1" noMove="1" noResize="1" noEditPoints="1" noAdjustHandles="1" noChangeArrowheads="1" noChangeShapeType="1" noTextEdit="1"/>
              </p:cNvSpPr>
              <p:nvPr>
                <p:ph idx="1"/>
              </p:nvPr>
            </p:nvSpPr>
            <p:spPr>
              <a:xfrm>
                <a:off x="1484310" y="894735"/>
                <a:ext cx="10018713" cy="4896465"/>
              </a:xfrm>
              <a:blipFill>
                <a:blip r:embed="rId2"/>
                <a:stretch>
                  <a:fillRect l="-1338" t="-3611" r="-1095" b="-1370"/>
                </a:stretch>
              </a:blipFill>
            </p:spPr>
            <p:txBody>
              <a:bodyPr/>
              <a:lstStyle/>
              <a:p>
                <a:r>
                  <a:rPr lang="en-US">
                    <a:noFill/>
                  </a:rPr>
                  <a:t> </a:t>
                </a:r>
              </a:p>
            </p:txBody>
          </p:sp>
        </mc:Fallback>
      </mc:AlternateContent>
    </p:spTree>
    <p:extLst>
      <p:ext uri="{BB962C8B-B14F-4D97-AF65-F5344CB8AC3E}">
        <p14:creationId xmlns:p14="http://schemas.microsoft.com/office/powerpoint/2010/main" val="122164797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BFCB9C-3D56-41D9-8A4D-6F9FCE520B55}"/>
              </a:ext>
            </a:extLst>
          </p:cNvPr>
          <p:cNvSpPr>
            <a:spLocks noGrp="1"/>
          </p:cNvSpPr>
          <p:nvPr>
            <p:ph type="title"/>
          </p:nvPr>
        </p:nvSpPr>
        <p:spPr>
          <a:xfrm>
            <a:off x="1484310" y="0"/>
            <a:ext cx="10018713" cy="671052"/>
          </a:xfrm>
        </p:spPr>
        <p:txBody>
          <a:bodyPr>
            <a:normAutofit fontScale="90000"/>
          </a:bodyPr>
          <a:lstStyle/>
          <a:p>
            <a:r>
              <a:rPr lang="en-US" dirty="0"/>
              <a:t>The Algebra</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5AB8617-AB40-4646-8D69-E2F04C2E0545}"/>
                  </a:ext>
                </a:extLst>
              </p:cNvPr>
              <p:cNvSpPr>
                <a:spLocks noGrp="1"/>
              </p:cNvSpPr>
              <p:nvPr>
                <p:ph idx="1"/>
              </p:nvPr>
            </p:nvSpPr>
            <p:spPr>
              <a:xfrm>
                <a:off x="1484310" y="914400"/>
                <a:ext cx="10018713" cy="5624051"/>
              </a:xfrm>
            </p:spPr>
            <p:txBody>
              <a:bodyPr>
                <a:normAutofit fontScale="77500" lnSpcReduction="20000"/>
              </a:bodyPr>
              <a:lstStyle/>
              <a:p>
                <a:r>
                  <a:rPr lang="en-US" dirty="0"/>
                  <a:t>The sum of squares, SSE, is simply </a:t>
                </a:r>
                <a14:m>
                  <m:oMath xmlns:m="http://schemas.openxmlformats.org/officeDocument/2006/math">
                    <m:sSup>
                      <m:sSupPr>
                        <m:ctrlPr>
                          <a:rPr lang="en-US" b="1" i="1">
                            <a:latin typeface="Cambria Math" panose="02040503050406030204" pitchFamily="18" charset="0"/>
                          </a:rPr>
                        </m:ctrlPr>
                      </m:sSupPr>
                      <m:e>
                        <m:r>
                          <a:rPr lang="en-US" b="1" i="1">
                            <a:latin typeface="Cambria Math" panose="02040503050406030204" pitchFamily="18" charset="0"/>
                          </a:rPr>
                          <m:t>𝝐</m:t>
                        </m:r>
                      </m:e>
                      <m:sup>
                        <m:r>
                          <a:rPr lang="en-US" b="1" i="1">
                            <a:latin typeface="Cambria Math" panose="02040503050406030204" pitchFamily="18" charset="0"/>
                          </a:rPr>
                          <m:t>𝑻</m:t>
                        </m:r>
                      </m:sup>
                    </m:sSup>
                    <m:r>
                      <a:rPr lang="en-US" b="1" i="1">
                        <a:latin typeface="Cambria Math" panose="02040503050406030204" pitchFamily="18" charset="0"/>
                      </a:rPr>
                      <m:t>𝝐</m:t>
                    </m:r>
                  </m:oMath>
                </a14:m>
                <a:r>
                  <a:rPr lang="en-US" b="1" dirty="0"/>
                  <a:t>.</a:t>
                </a:r>
                <a:r>
                  <a:rPr lang="en-US" dirty="0"/>
                  <a:t> </a:t>
                </a:r>
              </a:p>
              <a:p>
                <a:r>
                  <a:rPr lang="en-US" dirty="0"/>
                  <a:t>Since </a:t>
                </a:r>
              </a:p>
              <a:p>
                <a:pPr marL="0" indent="0">
                  <a:buNone/>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𝜖</m:t>
                      </m:r>
                      <m:r>
                        <a:rPr lang="en-US" i="1" smtClean="0">
                          <a:latin typeface="Cambria Math" panose="02040503050406030204" pitchFamily="18" charset="0"/>
                        </a:rPr>
                        <m:t>= </m:t>
                      </m:r>
                      <m:r>
                        <a:rPr lang="en-US" i="1" smtClean="0">
                          <a:latin typeface="Cambria Math" panose="02040503050406030204" pitchFamily="18" charset="0"/>
                        </a:rPr>
                        <m:t>𝑦</m:t>
                      </m:r>
                      <m:r>
                        <a:rPr lang="en-US" i="1" smtClean="0">
                          <a:latin typeface="Cambria Math" panose="02040503050406030204" pitchFamily="18" charset="0"/>
                        </a:rPr>
                        <m:t> − </m:t>
                      </m:r>
                      <m:r>
                        <a:rPr lang="en-US" i="1" smtClean="0">
                          <a:latin typeface="Cambria Math" panose="02040503050406030204" pitchFamily="18" charset="0"/>
                        </a:rPr>
                        <m:t>𝑋</m:t>
                      </m:r>
                      <m:r>
                        <a:rPr lang="en-US" i="1" smtClean="0">
                          <a:latin typeface="Cambria Math" panose="02040503050406030204" pitchFamily="18" charset="0"/>
                        </a:rPr>
                        <m:t> </m:t>
                      </m:r>
                      <m:r>
                        <a:rPr lang="en-US" i="1" smtClean="0">
                          <a:latin typeface="Cambria Math" panose="02040503050406030204" pitchFamily="18" charset="0"/>
                        </a:rPr>
                        <m:t>𝛽</m:t>
                      </m:r>
                    </m:oMath>
                  </m:oMathPara>
                </a14:m>
                <a:endParaRPr lang="en-US" dirty="0"/>
              </a:p>
              <a:p>
                <a:pPr marL="0" indent="0">
                  <a:buNone/>
                </a:pPr>
                <a:r>
                  <a:rPr lang="en-US" dirty="0"/>
                  <a:t>       we have </a:t>
                </a:r>
              </a:p>
              <a:p>
                <a:pPr marL="0" indent="0" algn="ctr">
                  <a:buNone/>
                </a:pPr>
                <a:r>
                  <a:rPr lang="en-US" dirty="0"/>
                  <a:t> </a:t>
                </a:r>
                <a14:m>
                  <m:oMath xmlns:m="http://schemas.openxmlformats.org/officeDocument/2006/math">
                    <m:r>
                      <a:rPr lang="es-ES" i="1" smtClean="0">
                        <a:latin typeface="Cambria Math" panose="02040503050406030204" pitchFamily="18" charset="0"/>
                      </a:rPr>
                      <m:t>𝑆𝑆𝐸</m:t>
                    </m:r>
                    <m:r>
                      <a:rPr lang="es-ES" i="1" smtClean="0">
                        <a:latin typeface="Cambria Math" panose="02040503050406030204" pitchFamily="18" charset="0"/>
                      </a:rPr>
                      <m:t>=</m:t>
                    </m:r>
                    <m:sSup>
                      <m:sSupPr>
                        <m:ctrlPr>
                          <a:rPr lang="es-ES" i="1" smtClean="0">
                            <a:latin typeface="Cambria Math" panose="02040503050406030204" pitchFamily="18" charset="0"/>
                          </a:rPr>
                        </m:ctrlPr>
                      </m:sSupPr>
                      <m:e>
                        <m:d>
                          <m:dPr>
                            <m:ctrlPr>
                              <a:rPr lang="es-ES" i="1" smtClean="0">
                                <a:latin typeface="Cambria Math" panose="02040503050406030204" pitchFamily="18" charset="0"/>
                              </a:rPr>
                            </m:ctrlPr>
                          </m:dPr>
                          <m:e>
                            <m:r>
                              <a:rPr lang="es-ES" i="1" smtClean="0">
                                <a:latin typeface="Cambria Math" panose="02040503050406030204" pitchFamily="18" charset="0"/>
                              </a:rPr>
                              <m:t>𝑦</m:t>
                            </m:r>
                            <m:r>
                              <a:rPr lang="es-ES" i="1" smtClean="0">
                                <a:latin typeface="Cambria Math" panose="02040503050406030204" pitchFamily="18" charset="0"/>
                              </a:rPr>
                              <m:t>−</m:t>
                            </m:r>
                            <m:r>
                              <a:rPr lang="es-ES" i="1" smtClean="0">
                                <a:latin typeface="Cambria Math" panose="02040503050406030204" pitchFamily="18" charset="0"/>
                              </a:rPr>
                              <m:t>𝑋</m:t>
                            </m:r>
                            <m:r>
                              <a:rPr lang="es-ES" i="1" smtClean="0">
                                <a:latin typeface="Cambria Math" panose="02040503050406030204" pitchFamily="18" charset="0"/>
                              </a:rPr>
                              <m:t>𝛽</m:t>
                            </m:r>
                          </m:e>
                        </m:d>
                      </m:e>
                      <m:sup>
                        <m:r>
                          <a:rPr lang="es-ES" i="1" smtClean="0">
                            <a:latin typeface="Cambria Math" panose="02040503050406030204" pitchFamily="18" charset="0"/>
                          </a:rPr>
                          <m:t>𝑇</m:t>
                        </m:r>
                      </m:sup>
                    </m:sSup>
                    <m:d>
                      <m:dPr>
                        <m:ctrlPr>
                          <a:rPr lang="es-ES" i="1" smtClean="0">
                            <a:latin typeface="Cambria Math" panose="02040503050406030204" pitchFamily="18" charset="0"/>
                          </a:rPr>
                        </m:ctrlPr>
                      </m:dPr>
                      <m:e>
                        <m:r>
                          <a:rPr lang="es-ES" i="1" smtClean="0">
                            <a:latin typeface="Cambria Math" panose="02040503050406030204" pitchFamily="18" charset="0"/>
                          </a:rPr>
                          <m:t>𝑦</m:t>
                        </m:r>
                        <m:r>
                          <a:rPr lang="es-ES" i="1" smtClean="0">
                            <a:latin typeface="Cambria Math" panose="02040503050406030204" pitchFamily="18" charset="0"/>
                          </a:rPr>
                          <m:t>−</m:t>
                        </m:r>
                        <m:r>
                          <a:rPr lang="es-ES" i="1" smtClean="0">
                            <a:latin typeface="Cambria Math" panose="02040503050406030204" pitchFamily="18" charset="0"/>
                          </a:rPr>
                          <m:t>𝑋</m:t>
                        </m:r>
                        <m:r>
                          <a:rPr lang="es-ES" i="1" smtClean="0">
                            <a:latin typeface="Cambria Math" panose="02040503050406030204" pitchFamily="18" charset="0"/>
                          </a:rPr>
                          <m:t>𝛽</m:t>
                        </m:r>
                      </m:e>
                    </m:d>
                  </m:oMath>
                </a14:m>
                <a:endParaRPr lang="en-US" dirty="0"/>
              </a:p>
              <a:p>
                <a:pPr marL="0" indent="0" algn="ctr">
                  <a:buNone/>
                </a:pPr>
                <a:endParaRPr lang="en-US" dirty="0"/>
              </a:p>
              <a:p>
                <a:r>
                  <a:rPr lang="en-US" dirty="0"/>
                  <a:t> You will recall from your course in Calculus that the derivative of a product </a:t>
                </a:r>
                <a14:m>
                  <m:oMath xmlns:m="http://schemas.openxmlformats.org/officeDocument/2006/math">
                    <m:r>
                      <a:rPr lang="en-US" i="1" dirty="0" smtClean="0">
                        <a:latin typeface="Cambria Math" panose="02040503050406030204" pitchFamily="18" charset="0"/>
                      </a:rPr>
                      <m:t>𝑢𝑣</m:t>
                    </m:r>
                  </m:oMath>
                </a14:m>
                <a:r>
                  <a:rPr lang="en-US" dirty="0"/>
                  <a:t> is  </a:t>
                </a:r>
              </a:p>
              <a:p>
                <a:pPr marL="0" indent="0" algn="ctr">
                  <a:buNone/>
                </a:pPr>
                <a:r>
                  <a:rPr lang="en-US" dirty="0"/>
                  <a:t> </a:t>
                </a:r>
                <a14:m>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rPr>
                          <m:t>𝑑</m:t>
                        </m:r>
                        <m:d>
                          <m:dPr>
                            <m:ctrlPr>
                              <a:rPr lang="en-US" i="1" smtClean="0">
                                <a:latin typeface="Cambria Math" panose="02040503050406030204" pitchFamily="18" charset="0"/>
                              </a:rPr>
                            </m:ctrlPr>
                          </m:dPr>
                          <m:e>
                            <m:r>
                              <a:rPr lang="en-US" i="1" smtClean="0">
                                <a:latin typeface="Cambria Math" panose="02040503050406030204" pitchFamily="18" charset="0"/>
                              </a:rPr>
                              <m:t>𝑢𝑣</m:t>
                            </m:r>
                          </m:e>
                        </m:d>
                      </m:num>
                      <m:den>
                        <m:r>
                          <a:rPr lang="en-US" i="1" smtClean="0">
                            <a:latin typeface="Cambria Math" panose="02040503050406030204" pitchFamily="18" charset="0"/>
                          </a:rPr>
                          <m:t>𝑑𝑥</m:t>
                        </m:r>
                      </m:den>
                    </m:f>
                    <m:r>
                      <a:rPr lang="en-US" i="1" smtClean="0">
                        <a:latin typeface="Cambria Math" panose="02040503050406030204" pitchFamily="18" charset="0"/>
                      </a:rPr>
                      <m:t>=</m:t>
                    </m:r>
                    <m:r>
                      <a:rPr lang="en-US" i="1" smtClean="0">
                        <a:latin typeface="Cambria Math" panose="02040503050406030204" pitchFamily="18" charset="0"/>
                      </a:rPr>
                      <m:t>𝑣</m:t>
                    </m:r>
                    <m:f>
                      <m:fPr>
                        <m:ctrlPr>
                          <a:rPr lang="en-US" i="1" smtClean="0">
                            <a:latin typeface="Cambria Math" panose="02040503050406030204" pitchFamily="18" charset="0"/>
                          </a:rPr>
                        </m:ctrlPr>
                      </m:fPr>
                      <m:num>
                        <m:r>
                          <a:rPr lang="en-US" i="1" smtClean="0">
                            <a:latin typeface="Cambria Math" panose="02040503050406030204" pitchFamily="18" charset="0"/>
                          </a:rPr>
                          <m:t>𝑑𝑢</m:t>
                        </m:r>
                      </m:num>
                      <m:den>
                        <m:r>
                          <a:rPr lang="en-US" i="1" smtClean="0">
                            <a:latin typeface="Cambria Math" panose="02040503050406030204" pitchFamily="18" charset="0"/>
                          </a:rPr>
                          <m:t>𝑑𝑥</m:t>
                        </m:r>
                      </m:den>
                    </m:f>
                    <m:r>
                      <a:rPr lang="en-US" i="1" smtClean="0">
                        <a:latin typeface="Cambria Math" panose="02040503050406030204" pitchFamily="18" charset="0"/>
                      </a:rPr>
                      <m:t>+</m:t>
                    </m:r>
                    <m:r>
                      <a:rPr lang="en-US" i="1" smtClean="0">
                        <a:latin typeface="Cambria Math" panose="02040503050406030204" pitchFamily="18" charset="0"/>
                      </a:rPr>
                      <m:t>𝑢</m:t>
                    </m:r>
                    <m:f>
                      <m:fPr>
                        <m:ctrlPr>
                          <a:rPr lang="en-US" i="1" smtClean="0">
                            <a:latin typeface="Cambria Math" panose="02040503050406030204" pitchFamily="18" charset="0"/>
                          </a:rPr>
                        </m:ctrlPr>
                      </m:fPr>
                      <m:num>
                        <m:r>
                          <a:rPr lang="en-US" i="1" smtClean="0">
                            <a:latin typeface="Cambria Math" panose="02040503050406030204" pitchFamily="18" charset="0"/>
                          </a:rPr>
                          <m:t>𝑑𝑣</m:t>
                        </m:r>
                      </m:num>
                      <m:den>
                        <m:r>
                          <a:rPr lang="en-US" i="1" smtClean="0">
                            <a:latin typeface="Cambria Math" panose="02040503050406030204" pitchFamily="18" charset="0"/>
                          </a:rPr>
                          <m:t>𝑑𝑥</m:t>
                        </m:r>
                      </m:den>
                    </m:f>
                  </m:oMath>
                </a14:m>
                <a:r>
                  <a:rPr lang="en-US" dirty="0"/>
                  <a:t>  </a:t>
                </a:r>
              </a:p>
              <a:p>
                <a:pPr marL="0" indent="0">
                  <a:buNone/>
                </a:pPr>
                <a:r>
                  <a:rPr lang="en-US" dirty="0"/>
                  <a:t>        Applying this rule to the expression above in the calculation of the derivative in relation to the vector </a:t>
                </a:r>
                <a14:m>
                  <m:oMath xmlns:m="http://schemas.openxmlformats.org/officeDocument/2006/math">
                    <m:r>
                      <a:rPr lang="en-US" i="1" dirty="0" smtClean="0">
                        <a:latin typeface="Cambria Math" panose="02040503050406030204" pitchFamily="18" charset="0"/>
                      </a:rPr>
                      <m:t>𝛽</m:t>
                    </m:r>
                  </m:oMath>
                </a14:m>
                <a:r>
                  <a:rPr lang="en-US" dirty="0"/>
                  <a:t>  we obtain for the first term in the sum </a:t>
                </a:r>
              </a:p>
              <a:p>
                <a:pPr marL="0" indent="0" algn="ctr">
                  <a:buNone/>
                </a:pPr>
                <a14:m>
                  <m:oMath xmlns:m="http://schemas.openxmlformats.org/officeDocument/2006/math">
                    <m:sSup>
                      <m:sSupPr>
                        <m:ctrlPr>
                          <a:rPr lang="fr-FR" i="1" dirty="0" smtClean="0">
                            <a:latin typeface="Cambria Math" panose="02040503050406030204" pitchFamily="18" charset="0"/>
                          </a:rPr>
                        </m:ctrlPr>
                      </m:sSupPr>
                      <m:e>
                        <m:r>
                          <a:rPr lang="fr-FR" i="1" dirty="0" smtClean="0">
                            <a:latin typeface="Cambria Math" panose="02040503050406030204" pitchFamily="18" charset="0"/>
                          </a:rPr>
                          <m:t>𝑋</m:t>
                        </m:r>
                      </m:e>
                      <m:sup>
                        <m:r>
                          <a:rPr lang="fr-FR" i="1" dirty="0" smtClean="0">
                            <a:latin typeface="Cambria Math" panose="02040503050406030204" pitchFamily="18" charset="0"/>
                          </a:rPr>
                          <m:t>𝑇</m:t>
                        </m:r>
                      </m:sup>
                    </m:sSup>
                    <m:d>
                      <m:dPr>
                        <m:ctrlPr>
                          <a:rPr lang="fr-FR" i="1" dirty="0" smtClean="0">
                            <a:latin typeface="Cambria Math" panose="02040503050406030204" pitchFamily="18" charset="0"/>
                          </a:rPr>
                        </m:ctrlPr>
                      </m:dPr>
                      <m:e>
                        <m:r>
                          <a:rPr lang="fr-FR" i="1" dirty="0" smtClean="0">
                            <a:latin typeface="Cambria Math" panose="02040503050406030204" pitchFamily="18" charset="0"/>
                          </a:rPr>
                          <m:t>𝑦</m:t>
                        </m:r>
                        <m:r>
                          <a:rPr lang="fr-FR" i="1" dirty="0" smtClean="0">
                            <a:latin typeface="Cambria Math" panose="02040503050406030204" pitchFamily="18" charset="0"/>
                          </a:rPr>
                          <m:t>−</m:t>
                        </m:r>
                        <m:r>
                          <a:rPr lang="fr-FR" i="1" dirty="0" smtClean="0">
                            <a:latin typeface="Cambria Math" panose="02040503050406030204" pitchFamily="18" charset="0"/>
                          </a:rPr>
                          <m:t>𝑋</m:t>
                        </m:r>
                        <m:r>
                          <a:rPr lang="fr-FR" i="1" dirty="0" smtClean="0">
                            <a:latin typeface="Cambria Math" panose="02040503050406030204" pitchFamily="18" charset="0"/>
                          </a:rPr>
                          <m:t>𝛽</m:t>
                        </m:r>
                      </m:e>
                    </m:d>
                  </m:oMath>
                </a14:m>
                <a:r>
                  <a:rPr lang="en-US" dirty="0"/>
                  <a:t> </a:t>
                </a:r>
              </a:p>
              <a:p>
                <a:r>
                  <a:rPr lang="en-US" dirty="0"/>
                  <a:t>As the second term is identical and equating the sum to zero, we have, </a:t>
                </a:r>
              </a:p>
              <a:p>
                <a:pPr marL="0" indent="0">
                  <a:buNone/>
                </a:pPr>
                <a14:m>
                  <m:oMathPara xmlns:m="http://schemas.openxmlformats.org/officeDocument/2006/math">
                    <m:oMathParaPr>
                      <m:jc m:val="centerGroup"/>
                    </m:oMathParaPr>
                    <m:oMath xmlns:m="http://schemas.openxmlformats.org/officeDocument/2006/math">
                      <m:sSup>
                        <m:sSupPr>
                          <m:ctrlPr>
                            <a:rPr lang="fr-FR" i="1" dirty="0" smtClean="0">
                              <a:latin typeface="Cambria Math" panose="02040503050406030204" pitchFamily="18" charset="0"/>
                            </a:rPr>
                          </m:ctrlPr>
                        </m:sSupPr>
                        <m:e>
                          <m:r>
                            <a:rPr lang="fr-FR" i="1" dirty="0" smtClean="0">
                              <a:latin typeface="Cambria Math" panose="02040503050406030204" pitchFamily="18" charset="0"/>
                            </a:rPr>
                            <m:t>𝑋</m:t>
                          </m:r>
                        </m:e>
                        <m:sup>
                          <m:r>
                            <a:rPr lang="fr-FR" i="1" dirty="0" smtClean="0">
                              <a:latin typeface="Cambria Math" panose="02040503050406030204" pitchFamily="18" charset="0"/>
                            </a:rPr>
                            <m:t>𝑇</m:t>
                          </m:r>
                        </m:sup>
                      </m:sSup>
                      <m:r>
                        <a:rPr lang="fr-FR" i="1" dirty="0" smtClean="0">
                          <a:latin typeface="Cambria Math" panose="02040503050406030204" pitchFamily="18" charset="0"/>
                        </a:rPr>
                        <m:t>𝑦</m:t>
                      </m:r>
                      <m:r>
                        <a:rPr lang="fr-FR" i="1" dirty="0" smtClean="0">
                          <a:latin typeface="Cambria Math" panose="02040503050406030204" pitchFamily="18" charset="0"/>
                        </a:rPr>
                        <m:t>−</m:t>
                      </m:r>
                      <m:sSup>
                        <m:sSupPr>
                          <m:ctrlPr>
                            <a:rPr lang="fr-FR" i="1" dirty="0" smtClean="0">
                              <a:latin typeface="Cambria Math" panose="02040503050406030204" pitchFamily="18" charset="0"/>
                            </a:rPr>
                          </m:ctrlPr>
                        </m:sSupPr>
                        <m:e>
                          <m:r>
                            <a:rPr lang="fr-FR" i="1" dirty="0" smtClean="0">
                              <a:latin typeface="Cambria Math" panose="02040503050406030204" pitchFamily="18" charset="0"/>
                            </a:rPr>
                            <m:t>𝑋</m:t>
                          </m:r>
                        </m:e>
                        <m:sup>
                          <m:r>
                            <a:rPr lang="fr-FR" i="1" dirty="0" smtClean="0">
                              <a:latin typeface="Cambria Math" panose="02040503050406030204" pitchFamily="18" charset="0"/>
                            </a:rPr>
                            <m:t>𝑇</m:t>
                          </m:r>
                        </m:sup>
                      </m:sSup>
                      <m:r>
                        <a:rPr lang="fr-FR" i="1" dirty="0" smtClean="0">
                          <a:latin typeface="Cambria Math" panose="02040503050406030204" pitchFamily="18" charset="0"/>
                        </a:rPr>
                        <m:t>𝑋</m:t>
                      </m:r>
                      <m:r>
                        <a:rPr lang="fr-FR" i="1" dirty="0" smtClean="0">
                          <a:latin typeface="Cambria Math" panose="02040503050406030204" pitchFamily="18" charset="0"/>
                        </a:rPr>
                        <m:t>𝛽</m:t>
                      </m:r>
                      <m:r>
                        <a:rPr lang="fr-FR" i="1" dirty="0" smtClean="0">
                          <a:latin typeface="Cambria Math" panose="02040503050406030204" pitchFamily="18" charset="0"/>
                        </a:rPr>
                        <m:t>=0</m:t>
                      </m:r>
                    </m:oMath>
                  </m:oMathPara>
                </a14:m>
                <a:endParaRPr lang="en-US" dirty="0"/>
              </a:p>
              <a:p>
                <a:pPr marL="0" indent="0">
                  <a:buNone/>
                </a:pPr>
                <a:r>
                  <a:rPr lang="en-US" dirty="0"/>
                  <a:t>      which yields, if </a:t>
                </a:r>
                <a14:m>
                  <m:oMath xmlns:m="http://schemas.openxmlformats.org/officeDocument/2006/math">
                    <m:sSup>
                      <m:sSupPr>
                        <m:ctrlPr>
                          <a:rPr lang="en-US" i="1" dirty="0" smtClean="0">
                            <a:latin typeface="Cambria Math" panose="02040503050406030204" pitchFamily="18" charset="0"/>
                          </a:rPr>
                        </m:ctrlPr>
                      </m:sSupPr>
                      <m:e>
                        <m:r>
                          <a:rPr lang="en-US" i="1" dirty="0" smtClean="0">
                            <a:latin typeface="Cambria Math" panose="02040503050406030204" pitchFamily="18" charset="0"/>
                          </a:rPr>
                          <m:t>𝑋</m:t>
                        </m:r>
                      </m:e>
                      <m:sup>
                        <m:r>
                          <a:rPr lang="en-US" i="1" dirty="0" smtClean="0">
                            <a:latin typeface="Cambria Math" panose="02040503050406030204" pitchFamily="18" charset="0"/>
                          </a:rPr>
                          <m:t>𝑇</m:t>
                        </m:r>
                      </m:sup>
                    </m:sSup>
                    <m:r>
                      <a:rPr lang="en-US" i="1" dirty="0" smtClean="0">
                        <a:latin typeface="Cambria Math" panose="02040503050406030204" pitchFamily="18" charset="0"/>
                      </a:rPr>
                      <m:t>𝑋</m:t>
                    </m:r>
                    <m:r>
                      <a:rPr lang="en-US" i="1" dirty="0" smtClean="0">
                        <a:latin typeface="Cambria Math" panose="02040503050406030204" pitchFamily="18" charset="0"/>
                      </a:rPr>
                      <m:t> </m:t>
                    </m:r>
                  </m:oMath>
                </a14:m>
                <a:r>
                  <a:rPr lang="en-US" dirty="0"/>
                  <a:t>is invertible, the least squares estimates</a:t>
                </a:r>
              </a:p>
              <a:p>
                <a:pPr marL="0" indent="0" algn="ctr">
                  <a:buNone/>
                </a:pPr>
                <a:r>
                  <a:rPr lang="en-US" dirty="0"/>
                  <a:t> </a:t>
                </a:r>
                <a14:m>
                  <m:oMath xmlns:m="http://schemas.openxmlformats.org/officeDocument/2006/math">
                    <m:acc>
                      <m:accPr>
                        <m:chr m:val="̂"/>
                        <m:ctrlPr>
                          <a:rPr lang="de-DE" i="1" smtClean="0">
                            <a:latin typeface="Cambria Math" panose="02040503050406030204" pitchFamily="18" charset="0"/>
                          </a:rPr>
                        </m:ctrlPr>
                      </m:accPr>
                      <m:e>
                        <m:r>
                          <a:rPr lang="de-DE" i="1" smtClean="0">
                            <a:latin typeface="Cambria Math" panose="02040503050406030204" pitchFamily="18" charset="0"/>
                          </a:rPr>
                          <m:t>𝛽</m:t>
                        </m:r>
                      </m:e>
                    </m:acc>
                    <m:r>
                      <a:rPr lang="de-DE" i="1" smtClean="0">
                        <a:latin typeface="Cambria Math" panose="02040503050406030204" pitchFamily="18" charset="0"/>
                      </a:rPr>
                      <m:t>=</m:t>
                    </m:r>
                    <m:sSup>
                      <m:sSupPr>
                        <m:ctrlPr>
                          <a:rPr lang="de-DE" i="1" smtClean="0">
                            <a:latin typeface="Cambria Math" panose="02040503050406030204" pitchFamily="18" charset="0"/>
                          </a:rPr>
                        </m:ctrlPr>
                      </m:sSupPr>
                      <m:e>
                        <m:d>
                          <m:dPr>
                            <m:ctrlPr>
                              <a:rPr lang="de-DE" i="1" smtClean="0">
                                <a:latin typeface="Cambria Math" panose="02040503050406030204" pitchFamily="18" charset="0"/>
                              </a:rPr>
                            </m:ctrlPr>
                          </m:dPr>
                          <m:e>
                            <m:sSup>
                              <m:sSupPr>
                                <m:ctrlPr>
                                  <a:rPr lang="de-DE" i="1" smtClean="0">
                                    <a:latin typeface="Cambria Math" panose="02040503050406030204" pitchFamily="18" charset="0"/>
                                  </a:rPr>
                                </m:ctrlPr>
                              </m:sSupPr>
                              <m:e>
                                <m:r>
                                  <a:rPr lang="de-DE" i="1" smtClean="0">
                                    <a:latin typeface="Cambria Math" panose="02040503050406030204" pitchFamily="18" charset="0"/>
                                  </a:rPr>
                                  <m:t>𝑋</m:t>
                                </m:r>
                              </m:e>
                              <m:sup>
                                <m:r>
                                  <a:rPr lang="de-DE" i="1" smtClean="0">
                                    <a:latin typeface="Cambria Math" panose="02040503050406030204" pitchFamily="18" charset="0"/>
                                  </a:rPr>
                                  <m:t>𝑇</m:t>
                                </m:r>
                              </m:sup>
                            </m:sSup>
                            <m:r>
                              <a:rPr lang="de-DE" i="1" smtClean="0">
                                <a:latin typeface="Cambria Math" panose="02040503050406030204" pitchFamily="18" charset="0"/>
                              </a:rPr>
                              <m:t>𝑋</m:t>
                            </m:r>
                          </m:e>
                        </m:d>
                      </m:e>
                      <m:sup>
                        <m:r>
                          <a:rPr lang="de-DE" i="1" smtClean="0">
                            <a:latin typeface="Cambria Math" panose="02040503050406030204" pitchFamily="18" charset="0"/>
                          </a:rPr>
                          <m:t>−1</m:t>
                        </m:r>
                      </m:sup>
                    </m:sSup>
                    <m:sSup>
                      <m:sSupPr>
                        <m:ctrlPr>
                          <a:rPr lang="de-DE" i="1" smtClean="0">
                            <a:latin typeface="Cambria Math" panose="02040503050406030204" pitchFamily="18" charset="0"/>
                          </a:rPr>
                        </m:ctrlPr>
                      </m:sSupPr>
                      <m:e>
                        <m:r>
                          <a:rPr lang="de-DE" i="1" smtClean="0">
                            <a:latin typeface="Cambria Math" panose="02040503050406030204" pitchFamily="18" charset="0"/>
                          </a:rPr>
                          <m:t>𝑋</m:t>
                        </m:r>
                      </m:e>
                      <m:sup>
                        <m:r>
                          <a:rPr lang="de-DE" i="1" smtClean="0">
                            <a:latin typeface="Cambria Math" panose="02040503050406030204" pitchFamily="18" charset="0"/>
                          </a:rPr>
                          <m:t>𝑇</m:t>
                        </m:r>
                      </m:sup>
                    </m:sSup>
                    <m:r>
                      <a:rPr lang="de-DE" i="1" smtClean="0">
                        <a:latin typeface="Cambria Math" panose="02040503050406030204" pitchFamily="18" charset="0"/>
                      </a:rPr>
                      <m:t>𝑦</m:t>
                    </m:r>
                  </m:oMath>
                </a14:m>
                <a:r>
                  <a:rPr lang="en-US" dirty="0"/>
                  <a:t>  </a:t>
                </a:r>
                <a14:m>
                  <m:oMath xmlns:m="http://schemas.openxmlformats.org/officeDocument/2006/math">
                    <m:sSup>
                      <m:sSupPr>
                        <m:ctrlPr>
                          <a:rPr lang="en-US" i="1" dirty="0" smtClean="0">
                            <a:latin typeface="Cambria Math" panose="02040503050406030204" pitchFamily="18" charset="0"/>
                          </a:rPr>
                        </m:ctrlPr>
                      </m:sSupPr>
                      <m:e>
                        <m:r>
                          <a:rPr lang="en-US" i="1" dirty="0" smtClean="0">
                            <a:latin typeface="Cambria Math" panose="02040503050406030204" pitchFamily="18" charset="0"/>
                          </a:rPr>
                          <m:t>𝑋</m:t>
                        </m:r>
                      </m:e>
                      <m:sup>
                        <m:r>
                          <a:rPr lang="en-US" i="1" dirty="0" smtClean="0">
                            <a:latin typeface="Cambria Math" panose="02040503050406030204" pitchFamily="18" charset="0"/>
                          </a:rPr>
                          <m:t>𝑇</m:t>
                        </m:r>
                      </m:sup>
                    </m:sSup>
                    <m:r>
                      <a:rPr lang="en-US" i="1" dirty="0" smtClean="0">
                        <a:latin typeface="Cambria Math" panose="02040503050406030204" pitchFamily="18" charset="0"/>
                      </a:rPr>
                      <m:t>𝑋</m:t>
                    </m:r>
                  </m:oMath>
                </a14:m>
                <a:endParaRPr lang="en-US" dirty="0"/>
              </a:p>
            </p:txBody>
          </p:sp>
        </mc:Choice>
        <mc:Fallback xmlns="">
          <p:sp>
            <p:nvSpPr>
              <p:cNvPr id="3" name="Content Placeholder 2">
                <a:extLst>
                  <a:ext uri="{FF2B5EF4-FFF2-40B4-BE49-F238E27FC236}">
                    <a16:creationId xmlns:a16="http://schemas.microsoft.com/office/drawing/2014/main" id="{45AB8617-AB40-4646-8D69-E2F04C2E0545}"/>
                  </a:ext>
                </a:extLst>
              </p:cNvPr>
              <p:cNvSpPr>
                <a:spLocks noGrp="1" noRot="1" noChangeAspect="1" noMove="1" noResize="1" noEditPoints="1" noAdjustHandles="1" noChangeArrowheads="1" noChangeShapeType="1" noTextEdit="1"/>
              </p:cNvSpPr>
              <p:nvPr>
                <p:ph idx="1"/>
              </p:nvPr>
            </p:nvSpPr>
            <p:spPr>
              <a:xfrm>
                <a:off x="1484310" y="914400"/>
                <a:ext cx="10018713" cy="5624051"/>
              </a:xfrm>
              <a:blipFill>
                <a:blip r:embed="rId2"/>
                <a:stretch>
                  <a:fillRect l="-1034" t="-2167"/>
                </a:stretch>
              </a:blipFill>
            </p:spPr>
            <p:txBody>
              <a:bodyPr/>
              <a:lstStyle/>
              <a:p>
                <a:r>
                  <a:rPr lang="en-US">
                    <a:noFill/>
                  </a:rPr>
                  <a:t> </a:t>
                </a:r>
              </a:p>
            </p:txBody>
          </p:sp>
        </mc:Fallback>
      </mc:AlternateContent>
    </p:spTree>
    <p:extLst>
      <p:ext uri="{BB962C8B-B14F-4D97-AF65-F5344CB8AC3E}">
        <p14:creationId xmlns:p14="http://schemas.microsoft.com/office/powerpoint/2010/main" val="150151787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CA27ED-28DE-4F15-ACA5-4C6AD5AB1F8E}"/>
              </a:ext>
            </a:extLst>
          </p:cNvPr>
          <p:cNvSpPr>
            <a:spLocks noGrp="1"/>
          </p:cNvSpPr>
          <p:nvPr>
            <p:ph type="title"/>
          </p:nvPr>
        </p:nvSpPr>
        <p:spPr>
          <a:xfrm>
            <a:off x="1376156" y="0"/>
            <a:ext cx="10018713" cy="602226"/>
          </a:xfrm>
        </p:spPr>
        <p:txBody>
          <a:bodyPr>
            <a:normAutofit fontScale="90000"/>
          </a:bodyPr>
          <a:lstStyle/>
          <a:p>
            <a:r>
              <a:rPr lang="en-US" dirty="0"/>
              <a:t>Expectations and Variances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CB2B7D6-7C56-439B-A5DE-4937055CD91A}"/>
                  </a:ext>
                </a:extLst>
              </p:cNvPr>
              <p:cNvSpPr>
                <a:spLocks noGrp="1"/>
              </p:cNvSpPr>
              <p:nvPr>
                <p:ph idx="1"/>
              </p:nvPr>
            </p:nvSpPr>
            <p:spPr>
              <a:xfrm>
                <a:off x="1484310" y="1243781"/>
                <a:ext cx="10018713" cy="5614219"/>
              </a:xfrm>
            </p:spPr>
            <p:txBody>
              <a:bodyPr>
                <a:normAutofit lnSpcReduction="10000"/>
              </a:bodyPr>
              <a:lstStyle/>
              <a:p>
                <a:r>
                  <a:rPr lang="en-US" dirty="0"/>
                  <a:t>The expectation and variance of </a:t>
                </a:r>
                <a14:m>
                  <m:oMath xmlns:m="http://schemas.openxmlformats.org/officeDocument/2006/math">
                    <m:acc>
                      <m:accPr>
                        <m:chr m:val="̂"/>
                        <m:ctrlPr>
                          <a:rPr lang="en-US" b="1" i="1" smtClean="0">
                            <a:latin typeface="Cambria Math" panose="02040503050406030204" pitchFamily="18" charset="0"/>
                          </a:rPr>
                        </m:ctrlPr>
                      </m:accPr>
                      <m:e>
                        <m:r>
                          <a:rPr lang="en-US" b="1" i="1" smtClean="0">
                            <a:latin typeface="Cambria Math" panose="02040503050406030204" pitchFamily="18" charset="0"/>
                          </a:rPr>
                          <m:t>𝜷</m:t>
                        </m:r>
                      </m:e>
                    </m:acc>
                    <m:r>
                      <a:rPr lang="en-US" b="1" i="1" smtClean="0">
                        <a:latin typeface="Cambria Math" panose="02040503050406030204" pitchFamily="18" charset="0"/>
                      </a:rPr>
                      <m:t> </m:t>
                    </m:r>
                  </m:oMath>
                </a14:m>
                <a:r>
                  <a:rPr lang="en-US" dirty="0"/>
                  <a:t>can be easily calculated:</a:t>
                </a:r>
              </a:p>
              <a:p>
                <a:endParaRPr lang="en-US" dirty="0"/>
              </a:p>
              <a:p>
                <a:pPr marL="0" indent="0">
                  <a:buNone/>
                </a:pPr>
                <a14:m>
                  <m:oMathPara xmlns:m="http://schemas.openxmlformats.org/officeDocument/2006/math">
                    <m:oMathParaPr>
                      <m:jc m:val="center"/>
                    </m:oMathParaPr>
                    <m:oMath xmlns:m="http://schemas.openxmlformats.org/officeDocument/2006/math">
                      <m:r>
                        <a:rPr lang="en-US" i="1" dirty="0" smtClean="0">
                          <a:latin typeface="Cambria Math" panose="02040503050406030204" pitchFamily="18" charset="0"/>
                        </a:rPr>
                        <m:t>𝐸</m:t>
                      </m:r>
                      <m:d>
                        <m:dPr>
                          <m:ctrlPr>
                            <a:rPr lang="en-US" i="1" dirty="0" smtClean="0">
                              <a:latin typeface="Cambria Math" panose="02040503050406030204" pitchFamily="18" charset="0"/>
                            </a:rPr>
                          </m:ctrlPr>
                        </m:dPr>
                        <m:e>
                          <m:acc>
                            <m:accPr>
                              <m:chr m:val="̂"/>
                              <m:ctrlPr>
                                <a:rPr lang="en-US" i="1" dirty="0" smtClean="0">
                                  <a:latin typeface="Cambria Math" panose="02040503050406030204" pitchFamily="18" charset="0"/>
                                </a:rPr>
                              </m:ctrlPr>
                            </m:accPr>
                            <m:e>
                              <m:r>
                                <a:rPr lang="en-US" i="1" dirty="0" smtClean="0">
                                  <a:latin typeface="Cambria Math" panose="02040503050406030204" pitchFamily="18" charset="0"/>
                                </a:rPr>
                                <m:t>𝛽</m:t>
                              </m:r>
                            </m:e>
                          </m:acc>
                        </m:e>
                      </m:d>
                      <m:r>
                        <a:rPr lang="en-US" i="1" dirty="0" smtClean="0">
                          <a:latin typeface="Cambria Math" panose="02040503050406030204" pitchFamily="18" charset="0"/>
                        </a:rPr>
                        <m:t>=</m:t>
                      </m:r>
                      <m:r>
                        <a:rPr lang="en-US" i="1" dirty="0" smtClean="0">
                          <a:latin typeface="Cambria Math" panose="02040503050406030204" pitchFamily="18" charset="0"/>
                        </a:rPr>
                        <m:t>𝐸</m:t>
                      </m:r>
                      <m:sSup>
                        <m:sSupPr>
                          <m:ctrlPr>
                            <a:rPr lang="en-US" i="1" dirty="0" smtClean="0">
                              <a:latin typeface="Cambria Math" panose="02040503050406030204" pitchFamily="18" charset="0"/>
                            </a:rPr>
                          </m:ctrlPr>
                        </m:sSupPr>
                        <m:e>
                          <m:d>
                            <m:dPr>
                              <m:ctrlPr>
                                <a:rPr lang="en-US" i="1" dirty="0" smtClean="0">
                                  <a:latin typeface="Cambria Math" panose="02040503050406030204" pitchFamily="18" charset="0"/>
                                </a:rPr>
                              </m:ctrlPr>
                            </m:dPr>
                            <m:e>
                              <m:sSup>
                                <m:sSupPr>
                                  <m:ctrlPr>
                                    <a:rPr lang="en-US" i="1" dirty="0" smtClean="0">
                                      <a:latin typeface="Cambria Math" panose="02040503050406030204" pitchFamily="18" charset="0"/>
                                    </a:rPr>
                                  </m:ctrlPr>
                                </m:sSupPr>
                                <m:e>
                                  <m:r>
                                    <a:rPr lang="en-US" i="1" dirty="0" smtClean="0">
                                      <a:latin typeface="Cambria Math" panose="02040503050406030204" pitchFamily="18" charset="0"/>
                                    </a:rPr>
                                    <m:t>𝑋</m:t>
                                  </m:r>
                                </m:e>
                                <m:sup>
                                  <m:r>
                                    <a:rPr lang="en-US" i="1" dirty="0" smtClean="0">
                                      <a:latin typeface="Cambria Math" panose="02040503050406030204" pitchFamily="18" charset="0"/>
                                    </a:rPr>
                                    <m:t>𝑇</m:t>
                                  </m:r>
                                </m:sup>
                              </m:sSup>
                              <m:r>
                                <a:rPr lang="en-US" i="1" dirty="0" smtClean="0">
                                  <a:latin typeface="Cambria Math" panose="02040503050406030204" pitchFamily="18" charset="0"/>
                                </a:rPr>
                                <m:t>𝑋</m:t>
                              </m:r>
                            </m:e>
                          </m:d>
                        </m:e>
                        <m:sup>
                          <m:r>
                            <a:rPr lang="en-US" i="1" dirty="0" smtClean="0">
                              <a:latin typeface="Cambria Math" panose="02040503050406030204" pitchFamily="18" charset="0"/>
                            </a:rPr>
                            <m:t>−1</m:t>
                          </m:r>
                        </m:sup>
                      </m:sSup>
                      <m:sSup>
                        <m:sSupPr>
                          <m:ctrlPr>
                            <a:rPr lang="en-US" i="1" dirty="0" smtClean="0">
                              <a:latin typeface="Cambria Math" panose="02040503050406030204" pitchFamily="18" charset="0"/>
                            </a:rPr>
                          </m:ctrlPr>
                        </m:sSupPr>
                        <m:e>
                          <m:r>
                            <a:rPr lang="en-US" i="1" dirty="0" smtClean="0">
                              <a:latin typeface="Cambria Math" panose="02040503050406030204" pitchFamily="18" charset="0"/>
                            </a:rPr>
                            <m:t>𝑋</m:t>
                          </m:r>
                        </m:e>
                        <m:sup>
                          <m:r>
                            <a:rPr lang="en-US" i="1" dirty="0" smtClean="0">
                              <a:latin typeface="Cambria Math" panose="02040503050406030204" pitchFamily="18" charset="0"/>
                            </a:rPr>
                            <m:t>𝑇</m:t>
                          </m:r>
                        </m:sup>
                      </m:sSup>
                      <m:r>
                        <a:rPr lang="en-US" i="1" dirty="0" smtClean="0">
                          <a:latin typeface="Cambria Math" panose="02040503050406030204" pitchFamily="18" charset="0"/>
                        </a:rPr>
                        <m:t>𝑦</m:t>
                      </m:r>
                      <m:r>
                        <a:rPr lang="en-US" i="1" dirty="0" smtClean="0">
                          <a:latin typeface="Cambria Math" panose="02040503050406030204" pitchFamily="18" charset="0"/>
                        </a:rPr>
                        <m:t>=</m:t>
                      </m:r>
                      <m:sSup>
                        <m:sSupPr>
                          <m:ctrlPr>
                            <a:rPr lang="en-US" i="1" dirty="0" smtClean="0">
                              <a:latin typeface="Cambria Math" panose="02040503050406030204" pitchFamily="18" charset="0"/>
                            </a:rPr>
                          </m:ctrlPr>
                        </m:sSupPr>
                        <m:e>
                          <m:d>
                            <m:dPr>
                              <m:ctrlPr>
                                <a:rPr lang="en-US" i="1" dirty="0" smtClean="0">
                                  <a:latin typeface="Cambria Math" panose="02040503050406030204" pitchFamily="18" charset="0"/>
                                </a:rPr>
                              </m:ctrlPr>
                            </m:dPr>
                            <m:e>
                              <m:sSup>
                                <m:sSupPr>
                                  <m:ctrlPr>
                                    <a:rPr lang="en-US" i="1" dirty="0" smtClean="0">
                                      <a:latin typeface="Cambria Math" panose="02040503050406030204" pitchFamily="18" charset="0"/>
                                    </a:rPr>
                                  </m:ctrlPr>
                                </m:sSupPr>
                                <m:e>
                                  <m:r>
                                    <a:rPr lang="en-US" i="1" dirty="0" smtClean="0">
                                      <a:latin typeface="Cambria Math" panose="02040503050406030204" pitchFamily="18" charset="0"/>
                                    </a:rPr>
                                    <m:t>𝑋</m:t>
                                  </m:r>
                                </m:e>
                                <m:sup>
                                  <m:r>
                                    <a:rPr lang="en-US" i="1" dirty="0" smtClean="0">
                                      <a:latin typeface="Cambria Math" panose="02040503050406030204" pitchFamily="18" charset="0"/>
                                    </a:rPr>
                                    <m:t>𝑇</m:t>
                                  </m:r>
                                </m:sup>
                              </m:sSup>
                              <m:r>
                                <a:rPr lang="en-US" i="1" dirty="0" smtClean="0">
                                  <a:latin typeface="Cambria Math" panose="02040503050406030204" pitchFamily="18" charset="0"/>
                                </a:rPr>
                                <m:t>𝑋</m:t>
                              </m:r>
                            </m:e>
                          </m:d>
                        </m:e>
                        <m:sup>
                          <m:r>
                            <a:rPr lang="en-US" i="1" dirty="0" smtClean="0">
                              <a:latin typeface="Cambria Math" panose="02040503050406030204" pitchFamily="18" charset="0"/>
                            </a:rPr>
                            <m:t>−1</m:t>
                          </m:r>
                        </m:sup>
                      </m:sSup>
                      <m:sSup>
                        <m:sSupPr>
                          <m:ctrlPr>
                            <a:rPr lang="en-US" i="1" dirty="0" smtClean="0">
                              <a:latin typeface="Cambria Math" panose="02040503050406030204" pitchFamily="18" charset="0"/>
                            </a:rPr>
                          </m:ctrlPr>
                        </m:sSupPr>
                        <m:e>
                          <m:r>
                            <a:rPr lang="en-US" i="1" dirty="0" smtClean="0">
                              <a:latin typeface="Cambria Math" panose="02040503050406030204" pitchFamily="18" charset="0"/>
                            </a:rPr>
                            <m:t>𝑋</m:t>
                          </m:r>
                        </m:e>
                        <m:sup>
                          <m:r>
                            <a:rPr lang="en-US" i="1" dirty="0" smtClean="0">
                              <a:latin typeface="Cambria Math" panose="02040503050406030204" pitchFamily="18" charset="0"/>
                            </a:rPr>
                            <m:t>𝑇</m:t>
                          </m:r>
                        </m:sup>
                      </m:sSup>
                      <m:r>
                        <a:rPr lang="en-US" i="1" dirty="0" smtClean="0">
                          <a:latin typeface="Cambria Math" panose="02040503050406030204" pitchFamily="18" charset="0"/>
                        </a:rPr>
                        <m:t>𝐸</m:t>
                      </m:r>
                      <m:d>
                        <m:dPr>
                          <m:ctrlPr>
                            <a:rPr lang="en-US" i="1" dirty="0" smtClean="0">
                              <a:latin typeface="Cambria Math" panose="02040503050406030204" pitchFamily="18" charset="0"/>
                            </a:rPr>
                          </m:ctrlPr>
                        </m:dPr>
                        <m:e>
                          <m:r>
                            <a:rPr lang="en-US" i="1" dirty="0" smtClean="0">
                              <a:latin typeface="Cambria Math" panose="02040503050406030204" pitchFamily="18" charset="0"/>
                            </a:rPr>
                            <m:t>𝑦</m:t>
                          </m:r>
                        </m:e>
                      </m:d>
                      <m:r>
                        <a:rPr lang="en-US" i="1" dirty="0" smtClean="0">
                          <a:latin typeface="Cambria Math" panose="02040503050406030204" pitchFamily="18" charset="0"/>
                        </a:rPr>
                        <m:t>=</m:t>
                      </m:r>
                      <m:sSup>
                        <m:sSupPr>
                          <m:ctrlPr>
                            <a:rPr lang="en-US" i="1" dirty="0" smtClean="0">
                              <a:latin typeface="Cambria Math" panose="02040503050406030204" pitchFamily="18" charset="0"/>
                            </a:rPr>
                          </m:ctrlPr>
                        </m:sSupPr>
                        <m:e>
                          <m:d>
                            <m:dPr>
                              <m:ctrlPr>
                                <a:rPr lang="en-US" i="1" dirty="0" smtClean="0">
                                  <a:latin typeface="Cambria Math" panose="02040503050406030204" pitchFamily="18" charset="0"/>
                                </a:rPr>
                              </m:ctrlPr>
                            </m:dPr>
                            <m:e>
                              <m:sSup>
                                <m:sSupPr>
                                  <m:ctrlPr>
                                    <a:rPr lang="en-US" i="1" dirty="0" smtClean="0">
                                      <a:latin typeface="Cambria Math" panose="02040503050406030204" pitchFamily="18" charset="0"/>
                                    </a:rPr>
                                  </m:ctrlPr>
                                </m:sSupPr>
                                <m:e>
                                  <m:r>
                                    <a:rPr lang="en-US" i="1" dirty="0" smtClean="0">
                                      <a:latin typeface="Cambria Math" panose="02040503050406030204" pitchFamily="18" charset="0"/>
                                    </a:rPr>
                                    <m:t>𝑋</m:t>
                                  </m:r>
                                </m:e>
                                <m:sup>
                                  <m:r>
                                    <a:rPr lang="en-US" i="1" dirty="0" smtClean="0">
                                      <a:latin typeface="Cambria Math" panose="02040503050406030204" pitchFamily="18" charset="0"/>
                                    </a:rPr>
                                    <m:t>𝑇</m:t>
                                  </m:r>
                                </m:sup>
                              </m:sSup>
                              <m:r>
                                <a:rPr lang="en-US" i="1" dirty="0" smtClean="0">
                                  <a:latin typeface="Cambria Math" panose="02040503050406030204" pitchFamily="18" charset="0"/>
                                </a:rPr>
                                <m:t>𝑋</m:t>
                              </m:r>
                            </m:e>
                          </m:d>
                        </m:e>
                        <m:sup>
                          <m:r>
                            <a:rPr lang="en-US" i="1" dirty="0" smtClean="0">
                              <a:latin typeface="Cambria Math" panose="02040503050406030204" pitchFamily="18" charset="0"/>
                            </a:rPr>
                            <m:t>−1</m:t>
                          </m:r>
                        </m:sup>
                      </m:sSup>
                      <m:sSup>
                        <m:sSupPr>
                          <m:ctrlPr>
                            <a:rPr lang="en-US" i="1" dirty="0" smtClean="0">
                              <a:latin typeface="Cambria Math" panose="02040503050406030204" pitchFamily="18" charset="0"/>
                            </a:rPr>
                          </m:ctrlPr>
                        </m:sSupPr>
                        <m:e>
                          <m:r>
                            <a:rPr lang="en-US" i="1" dirty="0" smtClean="0">
                              <a:latin typeface="Cambria Math" panose="02040503050406030204" pitchFamily="18" charset="0"/>
                            </a:rPr>
                            <m:t>𝑋</m:t>
                          </m:r>
                        </m:e>
                        <m:sup>
                          <m:r>
                            <a:rPr lang="en-US" i="1" dirty="0" smtClean="0">
                              <a:latin typeface="Cambria Math" panose="02040503050406030204" pitchFamily="18" charset="0"/>
                            </a:rPr>
                            <m:t>𝑇</m:t>
                          </m:r>
                        </m:sup>
                      </m:sSup>
                      <m:r>
                        <a:rPr lang="en-US" i="1" dirty="0" smtClean="0">
                          <a:latin typeface="Cambria Math" panose="02040503050406030204" pitchFamily="18" charset="0"/>
                        </a:rPr>
                        <m:t>𝑋</m:t>
                      </m:r>
                      <m:r>
                        <a:rPr lang="en-US" i="1" dirty="0" smtClean="0">
                          <a:latin typeface="Cambria Math" panose="02040503050406030204" pitchFamily="18" charset="0"/>
                        </a:rPr>
                        <m:t>𝛽</m:t>
                      </m:r>
                      <m:r>
                        <a:rPr lang="en-US" i="1" dirty="0" smtClean="0">
                          <a:latin typeface="Cambria Math" panose="02040503050406030204" pitchFamily="18" charset="0"/>
                        </a:rPr>
                        <m:t>=</m:t>
                      </m:r>
                      <m:r>
                        <a:rPr lang="en-US" i="1" dirty="0" smtClean="0">
                          <a:latin typeface="Cambria Math" panose="02040503050406030204" pitchFamily="18" charset="0"/>
                        </a:rPr>
                        <m:t>𝛽</m:t>
                      </m:r>
                    </m:oMath>
                  </m:oMathPara>
                </a14:m>
                <a:endParaRPr lang="en-US" dirty="0"/>
              </a:p>
              <a:p>
                <a:pPr marL="0" indent="0">
                  <a:buNone/>
                </a:pPr>
                <a:r>
                  <a:rPr lang="en-US" dirty="0"/>
                  <a:t>         </a:t>
                </a:r>
              </a:p>
              <a:p>
                <a:pPr marL="0" indent="0">
                  <a:buNone/>
                </a:pPr>
                <a:r>
                  <a:rPr lang="en-US" dirty="0"/>
                  <a:t>              and </a:t>
                </a:r>
              </a:p>
              <a:p>
                <a:endParaRPr lang="en-US" dirty="0"/>
              </a:p>
              <a:p>
                <a:pPr marL="0" indent="0">
                  <a:buNone/>
                </a:pPr>
                <a14:m>
                  <m:oMathPara xmlns:m="http://schemas.openxmlformats.org/officeDocument/2006/math">
                    <m:oMathParaPr>
                      <m:jc m:val="centerGroup"/>
                    </m:oMathParaPr>
                    <m:oMath xmlns:m="http://schemas.openxmlformats.org/officeDocument/2006/math">
                      <m:r>
                        <a:rPr lang="sv-SE" i="1" dirty="0" smtClean="0">
                          <a:latin typeface="Cambria Math" panose="02040503050406030204" pitchFamily="18" charset="0"/>
                        </a:rPr>
                        <m:t>𝑉𝑎𝑟</m:t>
                      </m:r>
                      <m:d>
                        <m:dPr>
                          <m:begChr m:val="["/>
                          <m:endChr m:val="]"/>
                          <m:ctrlPr>
                            <a:rPr lang="sv-SE" i="1" dirty="0" smtClean="0">
                              <a:latin typeface="Cambria Math" panose="02040503050406030204" pitchFamily="18" charset="0"/>
                            </a:rPr>
                          </m:ctrlPr>
                        </m:dPr>
                        <m:e>
                          <m:acc>
                            <m:accPr>
                              <m:chr m:val="̂"/>
                              <m:ctrlPr>
                                <a:rPr lang="sv-SE" i="1" dirty="0" smtClean="0">
                                  <a:latin typeface="Cambria Math" panose="02040503050406030204" pitchFamily="18" charset="0"/>
                                </a:rPr>
                              </m:ctrlPr>
                            </m:accPr>
                            <m:e>
                              <m:r>
                                <a:rPr lang="sv-SE" i="1" dirty="0" smtClean="0">
                                  <a:latin typeface="Cambria Math" panose="02040503050406030204" pitchFamily="18" charset="0"/>
                                </a:rPr>
                                <m:t>𝛽</m:t>
                              </m:r>
                            </m:e>
                          </m:acc>
                        </m:e>
                      </m:d>
                      <m:r>
                        <a:rPr lang="sv-SE" i="1" dirty="0" smtClean="0">
                          <a:latin typeface="Cambria Math" panose="02040503050406030204" pitchFamily="18" charset="0"/>
                        </a:rPr>
                        <m:t>=</m:t>
                      </m:r>
                      <m:r>
                        <a:rPr lang="sv-SE" i="1" dirty="0" smtClean="0">
                          <a:latin typeface="Cambria Math" panose="02040503050406030204" pitchFamily="18" charset="0"/>
                        </a:rPr>
                        <m:t>𝑉𝑎𝑟</m:t>
                      </m:r>
                      <m:d>
                        <m:dPr>
                          <m:begChr m:val="["/>
                          <m:endChr m:val="]"/>
                          <m:ctrlPr>
                            <a:rPr lang="sv-SE" i="1" dirty="0" smtClean="0">
                              <a:latin typeface="Cambria Math" panose="02040503050406030204" pitchFamily="18" charset="0"/>
                            </a:rPr>
                          </m:ctrlPr>
                        </m:dPr>
                        <m:e>
                          <m:sSup>
                            <m:sSupPr>
                              <m:ctrlPr>
                                <a:rPr lang="sv-SE" i="1" dirty="0" smtClean="0">
                                  <a:latin typeface="Cambria Math" panose="02040503050406030204" pitchFamily="18" charset="0"/>
                                </a:rPr>
                              </m:ctrlPr>
                            </m:sSupPr>
                            <m:e>
                              <m:d>
                                <m:dPr>
                                  <m:ctrlPr>
                                    <a:rPr lang="sv-SE" i="1" dirty="0" smtClean="0">
                                      <a:latin typeface="Cambria Math" panose="02040503050406030204" pitchFamily="18" charset="0"/>
                                    </a:rPr>
                                  </m:ctrlPr>
                                </m:dPr>
                                <m:e>
                                  <m:sSup>
                                    <m:sSupPr>
                                      <m:ctrlPr>
                                        <a:rPr lang="sv-SE" i="1" dirty="0" smtClean="0">
                                          <a:latin typeface="Cambria Math" panose="02040503050406030204" pitchFamily="18" charset="0"/>
                                        </a:rPr>
                                      </m:ctrlPr>
                                    </m:sSupPr>
                                    <m:e>
                                      <m:r>
                                        <a:rPr lang="sv-SE" i="1" dirty="0" smtClean="0">
                                          <a:latin typeface="Cambria Math" panose="02040503050406030204" pitchFamily="18" charset="0"/>
                                        </a:rPr>
                                        <m:t>𝑋</m:t>
                                      </m:r>
                                    </m:e>
                                    <m:sup>
                                      <m:r>
                                        <a:rPr lang="sv-SE" i="1" dirty="0" smtClean="0">
                                          <a:latin typeface="Cambria Math" panose="02040503050406030204" pitchFamily="18" charset="0"/>
                                        </a:rPr>
                                        <m:t>𝑇</m:t>
                                      </m:r>
                                    </m:sup>
                                  </m:sSup>
                                  <m:r>
                                    <a:rPr lang="sv-SE" i="1" dirty="0" smtClean="0">
                                      <a:latin typeface="Cambria Math" panose="02040503050406030204" pitchFamily="18" charset="0"/>
                                    </a:rPr>
                                    <m:t>𝑋</m:t>
                                  </m:r>
                                </m:e>
                              </m:d>
                            </m:e>
                            <m:sup>
                              <m:r>
                                <a:rPr lang="sv-SE" i="1" dirty="0" smtClean="0">
                                  <a:latin typeface="Cambria Math" panose="02040503050406030204" pitchFamily="18" charset="0"/>
                                </a:rPr>
                                <m:t>−1</m:t>
                              </m:r>
                            </m:sup>
                          </m:sSup>
                          <m:sSup>
                            <m:sSupPr>
                              <m:ctrlPr>
                                <a:rPr lang="sv-SE" i="1" dirty="0" smtClean="0">
                                  <a:latin typeface="Cambria Math" panose="02040503050406030204" pitchFamily="18" charset="0"/>
                                </a:rPr>
                              </m:ctrlPr>
                            </m:sSupPr>
                            <m:e>
                              <m:r>
                                <a:rPr lang="sv-SE" i="1" dirty="0" smtClean="0">
                                  <a:latin typeface="Cambria Math" panose="02040503050406030204" pitchFamily="18" charset="0"/>
                                </a:rPr>
                                <m:t>𝑋</m:t>
                              </m:r>
                            </m:e>
                            <m:sup>
                              <m:r>
                                <a:rPr lang="sv-SE" i="1" dirty="0" smtClean="0">
                                  <a:latin typeface="Cambria Math" panose="02040503050406030204" pitchFamily="18" charset="0"/>
                                </a:rPr>
                                <m:t>𝑇</m:t>
                              </m:r>
                            </m:sup>
                          </m:sSup>
                          <m:r>
                            <a:rPr lang="sv-SE" i="1" dirty="0" smtClean="0">
                              <a:latin typeface="Cambria Math" panose="02040503050406030204" pitchFamily="18" charset="0"/>
                            </a:rPr>
                            <m:t>𝑦</m:t>
                          </m:r>
                        </m:e>
                      </m:d>
                    </m:oMath>
                  </m:oMathPara>
                </a14:m>
                <a:endParaRPr lang="en-US" dirty="0"/>
              </a:p>
              <a:p>
                <a:pPr marL="0" indent="0">
                  <a:buNone/>
                </a:pPr>
                <a:r>
                  <a:rPr lang="en-US" dirty="0"/>
                  <a:t>                                                                    </a:t>
                </a:r>
                <a14:m>
                  <m:oMath xmlns:m="http://schemas.openxmlformats.org/officeDocument/2006/math">
                    <m:r>
                      <a:rPr lang="en-US" i="1" dirty="0" smtClean="0">
                        <a:latin typeface="Cambria Math" panose="02040503050406030204" pitchFamily="18" charset="0"/>
                      </a:rPr>
                      <m:t>=</m:t>
                    </m:r>
                    <m:d>
                      <m:dPr>
                        <m:begChr m:val="["/>
                        <m:endChr m:val="]"/>
                        <m:ctrlPr>
                          <a:rPr lang="en-US" i="1" dirty="0" smtClean="0">
                            <a:latin typeface="Cambria Math" panose="02040503050406030204" pitchFamily="18" charset="0"/>
                          </a:rPr>
                        </m:ctrlPr>
                      </m:dPr>
                      <m:e>
                        <m:sSup>
                          <m:sSupPr>
                            <m:ctrlPr>
                              <a:rPr lang="en-US" i="1" dirty="0" smtClean="0">
                                <a:latin typeface="Cambria Math" panose="02040503050406030204" pitchFamily="18" charset="0"/>
                              </a:rPr>
                            </m:ctrlPr>
                          </m:sSupPr>
                          <m:e>
                            <m:d>
                              <m:dPr>
                                <m:ctrlPr>
                                  <a:rPr lang="en-US" i="1" dirty="0" smtClean="0">
                                    <a:latin typeface="Cambria Math" panose="02040503050406030204" pitchFamily="18" charset="0"/>
                                  </a:rPr>
                                </m:ctrlPr>
                              </m:dPr>
                              <m:e>
                                <m:sSup>
                                  <m:sSupPr>
                                    <m:ctrlPr>
                                      <a:rPr lang="en-US" i="1" dirty="0" smtClean="0">
                                        <a:latin typeface="Cambria Math" panose="02040503050406030204" pitchFamily="18" charset="0"/>
                                      </a:rPr>
                                    </m:ctrlPr>
                                  </m:sSupPr>
                                  <m:e>
                                    <m:r>
                                      <a:rPr lang="en-US" i="1" dirty="0" smtClean="0">
                                        <a:latin typeface="Cambria Math" panose="02040503050406030204" pitchFamily="18" charset="0"/>
                                      </a:rPr>
                                      <m:t>𝑋</m:t>
                                    </m:r>
                                  </m:e>
                                  <m:sup>
                                    <m:r>
                                      <a:rPr lang="en-US" i="1" dirty="0" smtClean="0">
                                        <a:latin typeface="Cambria Math" panose="02040503050406030204" pitchFamily="18" charset="0"/>
                                      </a:rPr>
                                      <m:t>𝑇</m:t>
                                    </m:r>
                                  </m:sup>
                                </m:sSup>
                                <m:r>
                                  <a:rPr lang="en-US" i="1" dirty="0" smtClean="0">
                                    <a:latin typeface="Cambria Math" panose="02040503050406030204" pitchFamily="18" charset="0"/>
                                  </a:rPr>
                                  <m:t>𝑋</m:t>
                                </m:r>
                              </m:e>
                            </m:d>
                          </m:e>
                          <m:sup>
                            <m:r>
                              <a:rPr lang="en-US" i="1" dirty="0" smtClean="0">
                                <a:latin typeface="Cambria Math" panose="02040503050406030204" pitchFamily="18" charset="0"/>
                              </a:rPr>
                              <m:t>−1</m:t>
                            </m:r>
                          </m:sup>
                        </m:sSup>
                        <m:sSup>
                          <m:sSupPr>
                            <m:ctrlPr>
                              <a:rPr lang="en-US" i="1" dirty="0" smtClean="0">
                                <a:latin typeface="Cambria Math" panose="02040503050406030204" pitchFamily="18" charset="0"/>
                              </a:rPr>
                            </m:ctrlPr>
                          </m:sSupPr>
                          <m:e>
                            <m:r>
                              <a:rPr lang="en-US" i="1" dirty="0" smtClean="0">
                                <a:latin typeface="Cambria Math" panose="02040503050406030204" pitchFamily="18" charset="0"/>
                              </a:rPr>
                              <m:t>𝑋</m:t>
                            </m:r>
                          </m:e>
                          <m:sup>
                            <m:r>
                              <a:rPr lang="en-US" i="1" dirty="0" smtClean="0">
                                <a:latin typeface="Cambria Math" panose="02040503050406030204" pitchFamily="18" charset="0"/>
                              </a:rPr>
                              <m:t>𝑇</m:t>
                            </m:r>
                          </m:sup>
                        </m:sSup>
                      </m:e>
                    </m:d>
                    <m:r>
                      <a:rPr lang="en-US" i="1" dirty="0" smtClean="0">
                        <a:latin typeface="Cambria Math" panose="02040503050406030204" pitchFamily="18" charset="0"/>
                      </a:rPr>
                      <m:t>𝑉𝑎𝑟</m:t>
                    </m:r>
                    <m:d>
                      <m:dPr>
                        <m:begChr m:val="["/>
                        <m:endChr m:val="]"/>
                        <m:ctrlPr>
                          <a:rPr lang="en-US" i="1" dirty="0" smtClean="0">
                            <a:latin typeface="Cambria Math" panose="02040503050406030204" pitchFamily="18" charset="0"/>
                          </a:rPr>
                        </m:ctrlPr>
                      </m:dPr>
                      <m:e>
                        <m:r>
                          <a:rPr lang="en-US" i="1" dirty="0" smtClean="0">
                            <a:latin typeface="Cambria Math" panose="02040503050406030204" pitchFamily="18" charset="0"/>
                          </a:rPr>
                          <m:t>𝑦</m:t>
                        </m:r>
                      </m:e>
                    </m:d>
                    <m:d>
                      <m:dPr>
                        <m:begChr m:val="["/>
                        <m:endChr m:val="]"/>
                        <m:ctrlPr>
                          <a:rPr lang="en-US" i="1" dirty="0" smtClean="0">
                            <a:latin typeface="Cambria Math" panose="02040503050406030204" pitchFamily="18" charset="0"/>
                          </a:rPr>
                        </m:ctrlPr>
                      </m:dPr>
                      <m:e>
                        <m:r>
                          <a:rPr lang="en-US" i="1" dirty="0" smtClean="0">
                            <a:latin typeface="Cambria Math" panose="02040503050406030204" pitchFamily="18" charset="0"/>
                          </a:rPr>
                          <m:t>𝑋</m:t>
                        </m:r>
                        <m:sSup>
                          <m:sSupPr>
                            <m:ctrlPr>
                              <a:rPr lang="en-US" i="1" dirty="0" smtClean="0">
                                <a:latin typeface="Cambria Math" panose="02040503050406030204" pitchFamily="18" charset="0"/>
                              </a:rPr>
                            </m:ctrlPr>
                          </m:sSupPr>
                          <m:e>
                            <m:d>
                              <m:dPr>
                                <m:ctrlPr>
                                  <a:rPr lang="en-US" i="1" dirty="0" smtClean="0">
                                    <a:latin typeface="Cambria Math" panose="02040503050406030204" pitchFamily="18" charset="0"/>
                                  </a:rPr>
                                </m:ctrlPr>
                              </m:dPr>
                              <m:e>
                                <m:sSup>
                                  <m:sSupPr>
                                    <m:ctrlPr>
                                      <a:rPr lang="en-US" i="1" dirty="0" smtClean="0">
                                        <a:latin typeface="Cambria Math" panose="02040503050406030204" pitchFamily="18" charset="0"/>
                                      </a:rPr>
                                    </m:ctrlPr>
                                  </m:sSupPr>
                                  <m:e>
                                    <m:r>
                                      <a:rPr lang="en-US" i="1" dirty="0" smtClean="0">
                                        <a:latin typeface="Cambria Math" panose="02040503050406030204" pitchFamily="18" charset="0"/>
                                      </a:rPr>
                                      <m:t>𝑋</m:t>
                                    </m:r>
                                  </m:e>
                                  <m:sup>
                                    <m:r>
                                      <a:rPr lang="en-US" i="1" dirty="0" smtClean="0">
                                        <a:latin typeface="Cambria Math" panose="02040503050406030204" pitchFamily="18" charset="0"/>
                                      </a:rPr>
                                      <m:t>𝑇</m:t>
                                    </m:r>
                                  </m:sup>
                                </m:sSup>
                                <m:r>
                                  <a:rPr lang="en-US" i="1" dirty="0" smtClean="0">
                                    <a:latin typeface="Cambria Math" panose="02040503050406030204" pitchFamily="18" charset="0"/>
                                  </a:rPr>
                                  <m:t>𝑋</m:t>
                                </m:r>
                              </m:e>
                            </m:d>
                          </m:e>
                          <m:sup>
                            <m:r>
                              <a:rPr lang="en-US" i="1" dirty="0" smtClean="0">
                                <a:latin typeface="Cambria Math" panose="02040503050406030204" pitchFamily="18" charset="0"/>
                              </a:rPr>
                              <m:t>−1</m:t>
                            </m:r>
                          </m:sup>
                        </m:sSup>
                      </m:e>
                    </m:d>
                  </m:oMath>
                </a14:m>
                <a:endParaRPr lang="en-US" dirty="0"/>
              </a:p>
              <a:p>
                <a:pPr marL="0" indent="0">
                  <a:buNone/>
                </a:pPr>
                <a:r>
                  <a:rPr lang="en-US" dirty="0"/>
                  <a:t>                                                                    </a:t>
                </a:r>
                <a14:m>
                  <m:oMath xmlns:m="http://schemas.openxmlformats.org/officeDocument/2006/math">
                    <m:r>
                      <a:rPr lang="en-US" i="1" dirty="0" smtClean="0">
                        <a:latin typeface="Cambria Math" panose="02040503050406030204" pitchFamily="18" charset="0"/>
                      </a:rPr>
                      <m:t>=</m:t>
                    </m:r>
                    <m:d>
                      <m:dPr>
                        <m:begChr m:val="["/>
                        <m:endChr m:val="]"/>
                        <m:ctrlPr>
                          <a:rPr lang="en-US" i="1" dirty="0" smtClean="0">
                            <a:latin typeface="Cambria Math" panose="02040503050406030204" pitchFamily="18" charset="0"/>
                          </a:rPr>
                        </m:ctrlPr>
                      </m:dPr>
                      <m:e>
                        <m:sSup>
                          <m:sSupPr>
                            <m:ctrlPr>
                              <a:rPr lang="en-US" i="1" dirty="0" smtClean="0">
                                <a:latin typeface="Cambria Math" panose="02040503050406030204" pitchFamily="18" charset="0"/>
                              </a:rPr>
                            </m:ctrlPr>
                          </m:sSupPr>
                          <m:e>
                            <m:d>
                              <m:dPr>
                                <m:ctrlPr>
                                  <a:rPr lang="en-US" i="1" dirty="0" smtClean="0">
                                    <a:latin typeface="Cambria Math" panose="02040503050406030204" pitchFamily="18" charset="0"/>
                                  </a:rPr>
                                </m:ctrlPr>
                              </m:dPr>
                              <m:e>
                                <m:sSup>
                                  <m:sSupPr>
                                    <m:ctrlPr>
                                      <a:rPr lang="en-US" i="1" dirty="0" smtClean="0">
                                        <a:latin typeface="Cambria Math" panose="02040503050406030204" pitchFamily="18" charset="0"/>
                                      </a:rPr>
                                    </m:ctrlPr>
                                  </m:sSupPr>
                                  <m:e>
                                    <m:r>
                                      <a:rPr lang="en-US" i="1" dirty="0" smtClean="0">
                                        <a:latin typeface="Cambria Math" panose="02040503050406030204" pitchFamily="18" charset="0"/>
                                      </a:rPr>
                                      <m:t>𝑋</m:t>
                                    </m:r>
                                  </m:e>
                                  <m:sup>
                                    <m:r>
                                      <a:rPr lang="en-US" i="1" dirty="0" smtClean="0">
                                        <a:latin typeface="Cambria Math" panose="02040503050406030204" pitchFamily="18" charset="0"/>
                                      </a:rPr>
                                      <m:t>𝑇</m:t>
                                    </m:r>
                                  </m:sup>
                                </m:sSup>
                                <m:r>
                                  <a:rPr lang="en-US" i="1" dirty="0" smtClean="0">
                                    <a:latin typeface="Cambria Math" panose="02040503050406030204" pitchFamily="18" charset="0"/>
                                  </a:rPr>
                                  <m:t>𝑋</m:t>
                                </m:r>
                              </m:e>
                            </m:d>
                          </m:e>
                          <m:sup>
                            <m:r>
                              <a:rPr lang="en-US" i="1" dirty="0" smtClean="0">
                                <a:latin typeface="Cambria Math" panose="02040503050406030204" pitchFamily="18" charset="0"/>
                              </a:rPr>
                              <m:t>−1</m:t>
                            </m:r>
                          </m:sup>
                        </m:sSup>
                        <m:sSup>
                          <m:sSupPr>
                            <m:ctrlPr>
                              <a:rPr lang="en-US" i="1" dirty="0" smtClean="0">
                                <a:latin typeface="Cambria Math" panose="02040503050406030204" pitchFamily="18" charset="0"/>
                              </a:rPr>
                            </m:ctrlPr>
                          </m:sSupPr>
                          <m:e>
                            <m:r>
                              <a:rPr lang="en-US" i="1" dirty="0" smtClean="0">
                                <a:latin typeface="Cambria Math" panose="02040503050406030204" pitchFamily="18" charset="0"/>
                              </a:rPr>
                              <m:t>𝑋</m:t>
                            </m:r>
                          </m:e>
                          <m:sup>
                            <m:r>
                              <a:rPr lang="en-US" i="1" dirty="0" smtClean="0">
                                <a:latin typeface="Cambria Math" panose="02040503050406030204" pitchFamily="18" charset="0"/>
                              </a:rPr>
                              <m:t>𝑇</m:t>
                            </m:r>
                          </m:sup>
                        </m:sSup>
                      </m:e>
                    </m:d>
                    <m:sSup>
                      <m:sSupPr>
                        <m:ctrlPr>
                          <a:rPr lang="en-US" i="1" dirty="0" smtClean="0">
                            <a:latin typeface="Cambria Math" panose="02040503050406030204" pitchFamily="18" charset="0"/>
                          </a:rPr>
                        </m:ctrlPr>
                      </m:sSupPr>
                      <m:e>
                        <m:r>
                          <a:rPr lang="en-US" i="1" dirty="0" smtClean="0">
                            <a:latin typeface="Cambria Math" panose="02040503050406030204" pitchFamily="18" charset="0"/>
                          </a:rPr>
                          <m:t>𝜎</m:t>
                        </m:r>
                      </m:e>
                      <m:sup>
                        <m:r>
                          <a:rPr lang="en-US" i="1" dirty="0" smtClean="0">
                            <a:latin typeface="Cambria Math" panose="02040503050406030204" pitchFamily="18" charset="0"/>
                          </a:rPr>
                          <m:t>2</m:t>
                        </m:r>
                      </m:sup>
                    </m:sSup>
                    <m:r>
                      <a:rPr lang="en-US" i="1" dirty="0" smtClean="0">
                        <a:latin typeface="Cambria Math" panose="02040503050406030204" pitchFamily="18" charset="0"/>
                      </a:rPr>
                      <m:t>𝐼</m:t>
                    </m:r>
                    <m:d>
                      <m:dPr>
                        <m:begChr m:val="["/>
                        <m:endChr m:val="]"/>
                        <m:ctrlPr>
                          <a:rPr lang="en-US" i="1" dirty="0" smtClean="0">
                            <a:latin typeface="Cambria Math" panose="02040503050406030204" pitchFamily="18" charset="0"/>
                          </a:rPr>
                        </m:ctrlPr>
                      </m:dPr>
                      <m:e>
                        <m:r>
                          <a:rPr lang="en-US" i="1" dirty="0" smtClean="0">
                            <a:latin typeface="Cambria Math" panose="02040503050406030204" pitchFamily="18" charset="0"/>
                          </a:rPr>
                          <m:t>𝑋</m:t>
                        </m:r>
                        <m:sSup>
                          <m:sSupPr>
                            <m:ctrlPr>
                              <a:rPr lang="en-US" i="1" dirty="0" smtClean="0">
                                <a:latin typeface="Cambria Math" panose="02040503050406030204" pitchFamily="18" charset="0"/>
                              </a:rPr>
                            </m:ctrlPr>
                          </m:sSupPr>
                          <m:e>
                            <m:d>
                              <m:dPr>
                                <m:ctrlPr>
                                  <a:rPr lang="en-US" i="1" dirty="0" smtClean="0">
                                    <a:latin typeface="Cambria Math" panose="02040503050406030204" pitchFamily="18" charset="0"/>
                                  </a:rPr>
                                </m:ctrlPr>
                              </m:dPr>
                              <m:e>
                                <m:sSup>
                                  <m:sSupPr>
                                    <m:ctrlPr>
                                      <a:rPr lang="en-US" i="1" dirty="0" smtClean="0">
                                        <a:latin typeface="Cambria Math" panose="02040503050406030204" pitchFamily="18" charset="0"/>
                                      </a:rPr>
                                    </m:ctrlPr>
                                  </m:sSupPr>
                                  <m:e>
                                    <m:r>
                                      <a:rPr lang="en-US" i="1" dirty="0" smtClean="0">
                                        <a:latin typeface="Cambria Math" panose="02040503050406030204" pitchFamily="18" charset="0"/>
                                      </a:rPr>
                                      <m:t>𝑋</m:t>
                                    </m:r>
                                  </m:e>
                                  <m:sup>
                                    <m:r>
                                      <a:rPr lang="en-US" i="1" dirty="0" smtClean="0">
                                        <a:latin typeface="Cambria Math" panose="02040503050406030204" pitchFamily="18" charset="0"/>
                                      </a:rPr>
                                      <m:t>𝑇</m:t>
                                    </m:r>
                                  </m:sup>
                                </m:sSup>
                                <m:r>
                                  <a:rPr lang="en-US" i="1" dirty="0" smtClean="0">
                                    <a:latin typeface="Cambria Math" panose="02040503050406030204" pitchFamily="18" charset="0"/>
                                  </a:rPr>
                                  <m:t>𝑋</m:t>
                                </m:r>
                              </m:e>
                            </m:d>
                          </m:e>
                          <m:sup>
                            <m:r>
                              <a:rPr lang="en-US" i="1" dirty="0" smtClean="0">
                                <a:latin typeface="Cambria Math" panose="02040503050406030204" pitchFamily="18" charset="0"/>
                              </a:rPr>
                              <m:t>−1</m:t>
                            </m:r>
                          </m:sup>
                        </m:sSup>
                      </m:e>
                    </m:d>
                  </m:oMath>
                </a14:m>
                <a:endParaRPr lang="en-US" dirty="0"/>
              </a:p>
              <a:p>
                <a:pPr marL="0" indent="0">
                  <a:buNone/>
                </a:pPr>
                <a:r>
                  <a:rPr lang="en-US" dirty="0"/>
                  <a:t>                                                                    </a:t>
                </a:r>
                <a14:m>
                  <m:oMath xmlns:m="http://schemas.openxmlformats.org/officeDocument/2006/math">
                    <m:r>
                      <a:rPr lang="en-US" i="1" dirty="0" smtClean="0">
                        <a:latin typeface="Cambria Math" panose="02040503050406030204" pitchFamily="18" charset="0"/>
                      </a:rPr>
                      <m:t>=</m:t>
                    </m:r>
                    <m:sSup>
                      <m:sSupPr>
                        <m:ctrlPr>
                          <a:rPr lang="en-US" i="1" dirty="0" smtClean="0">
                            <a:latin typeface="Cambria Math" panose="02040503050406030204" pitchFamily="18" charset="0"/>
                          </a:rPr>
                        </m:ctrlPr>
                      </m:sSupPr>
                      <m:e>
                        <m:r>
                          <a:rPr lang="en-US" i="1" dirty="0" smtClean="0">
                            <a:latin typeface="Cambria Math" panose="02040503050406030204" pitchFamily="18" charset="0"/>
                          </a:rPr>
                          <m:t>𝜎</m:t>
                        </m:r>
                      </m:e>
                      <m:sup>
                        <m:r>
                          <a:rPr lang="en-US" i="1" dirty="0" smtClean="0">
                            <a:latin typeface="Cambria Math" panose="02040503050406030204" pitchFamily="18" charset="0"/>
                          </a:rPr>
                          <m:t>2</m:t>
                        </m:r>
                      </m:sup>
                    </m:sSup>
                    <m:sSup>
                      <m:sSupPr>
                        <m:ctrlPr>
                          <a:rPr lang="en-US" i="1" dirty="0" smtClean="0">
                            <a:latin typeface="Cambria Math" panose="02040503050406030204" pitchFamily="18" charset="0"/>
                          </a:rPr>
                        </m:ctrlPr>
                      </m:sSupPr>
                      <m:e>
                        <m:d>
                          <m:dPr>
                            <m:ctrlPr>
                              <a:rPr lang="en-US" i="1" dirty="0" smtClean="0">
                                <a:latin typeface="Cambria Math" panose="02040503050406030204" pitchFamily="18" charset="0"/>
                              </a:rPr>
                            </m:ctrlPr>
                          </m:dPr>
                          <m:e>
                            <m:sSup>
                              <m:sSupPr>
                                <m:ctrlPr>
                                  <a:rPr lang="en-US" i="1" dirty="0" smtClean="0">
                                    <a:latin typeface="Cambria Math" panose="02040503050406030204" pitchFamily="18" charset="0"/>
                                  </a:rPr>
                                </m:ctrlPr>
                              </m:sSupPr>
                              <m:e>
                                <m:r>
                                  <a:rPr lang="en-US" i="1" dirty="0" smtClean="0">
                                    <a:latin typeface="Cambria Math" panose="02040503050406030204" pitchFamily="18" charset="0"/>
                                  </a:rPr>
                                  <m:t>𝑋</m:t>
                                </m:r>
                              </m:e>
                              <m:sup>
                                <m:r>
                                  <a:rPr lang="en-US" i="1" dirty="0" smtClean="0">
                                    <a:latin typeface="Cambria Math" panose="02040503050406030204" pitchFamily="18" charset="0"/>
                                  </a:rPr>
                                  <m:t>𝑇</m:t>
                                </m:r>
                              </m:sup>
                            </m:sSup>
                            <m:r>
                              <a:rPr lang="en-US" i="1" dirty="0" smtClean="0">
                                <a:latin typeface="Cambria Math" panose="02040503050406030204" pitchFamily="18" charset="0"/>
                              </a:rPr>
                              <m:t>𝑋</m:t>
                            </m:r>
                          </m:e>
                        </m:d>
                      </m:e>
                      <m:sup>
                        <m:r>
                          <a:rPr lang="en-US" i="1" dirty="0" smtClean="0">
                            <a:latin typeface="Cambria Math" panose="02040503050406030204" pitchFamily="18" charset="0"/>
                          </a:rPr>
                          <m:t>−1</m:t>
                        </m:r>
                      </m:sup>
                    </m:sSup>
                    <m:sSup>
                      <m:sSupPr>
                        <m:ctrlPr>
                          <a:rPr lang="en-US" i="1" dirty="0" smtClean="0">
                            <a:latin typeface="Cambria Math" panose="02040503050406030204" pitchFamily="18" charset="0"/>
                          </a:rPr>
                        </m:ctrlPr>
                      </m:sSupPr>
                      <m:e>
                        <m:r>
                          <a:rPr lang="en-US" i="1" dirty="0" smtClean="0">
                            <a:latin typeface="Cambria Math" panose="02040503050406030204" pitchFamily="18" charset="0"/>
                          </a:rPr>
                          <m:t>𝑋</m:t>
                        </m:r>
                      </m:e>
                      <m:sup>
                        <m:r>
                          <a:rPr lang="en-US" i="1" dirty="0" smtClean="0">
                            <a:latin typeface="Cambria Math" panose="02040503050406030204" pitchFamily="18" charset="0"/>
                          </a:rPr>
                          <m:t>𝑇</m:t>
                        </m:r>
                      </m:sup>
                    </m:sSup>
                    <m:r>
                      <a:rPr lang="en-US" i="1" dirty="0" smtClean="0">
                        <a:latin typeface="Cambria Math" panose="02040503050406030204" pitchFamily="18" charset="0"/>
                      </a:rPr>
                      <m:t>𝑋</m:t>
                    </m:r>
                    <m:sSup>
                      <m:sSupPr>
                        <m:ctrlPr>
                          <a:rPr lang="en-US" i="1" dirty="0" smtClean="0">
                            <a:latin typeface="Cambria Math" panose="02040503050406030204" pitchFamily="18" charset="0"/>
                          </a:rPr>
                        </m:ctrlPr>
                      </m:sSupPr>
                      <m:e>
                        <m:d>
                          <m:dPr>
                            <m:ctrlPr>
                              <a:rPr lang="en-US" i="1" dirty="0" smtClean="0">
                                <a:latin typeface="Cambria Math" panose="02040503050406030204" pitchFamily="18" charset="0"/>
                              </a:rPr>
                            </m:ctrlPr>
                          </m:dPr>
                          <m:e>
                            <m:sSup>
                              <m:sSupPr>
                                <m:ctrlPr>
                                  <a:rPr lang="en-US" i="1" dirty="0" smtClean="0">
                                    <a:latin typeface="Cambria Math" panose="02040503050406030204" pitchFamily="18" charset="0"/>
                                  </a:rPr>
                                </m:ctrlPr>
                              </m:sSupPr>
                              <m:e>
                                <m:r>
                                  <a:rPr lang="en-US" i="1" dirty="0" smtClean="0">
                                    <a:latin typeface="Cambria Math" panose="02040503050406030204" pitchFamily="18" charset="0"/>
                                  </a:rPr>
                                  <m:t>𝑋</m:t>
                                </m:r>
                              </m:e>
                              <m:sup>
                                <m:r>
                                  <a:rPr lang="en-US" i="1" dirty="0" smtClean="0">
                                    <a:latin typeface="Cambria Math" panose="02040503050406030204" pitchFamily="18" charset="0"/>
                                  </a:rPr>
                                  <m:t>𝑇</m:t>
                                </m:r>
                              </m:sup>
                            </m:sSup>
                            <m:r>
                              <a:rPr lang="en-US" i="1" dirty="0" smtClean="0">
                                <a:latin typeface="Cambria Math" panose="02040503050406030204" pitchFamily="18" charset="0"/>
                              </a:rPr>
                              <m:t>𝑋</m:t>
                            </m:r>
                          </m:e>
                        </m:d>
                      </m:e>
                      <m:sup>
                        <m:r>
                          <a:rPr lang="en-US" i="1" dirty="0" smtClean="0">
                            <a:latin typeface="Cambria Math" panose="02040503050406030204" pitchFamily="18" charset="0"/>
                          </a:rPr>
                          <m:t>−1</m:t>
                        </m:r>
                      </m:sup>
                    </m:sSup>
                  </m:oMath>
                </a14:m>
                <a:endParaRPr lang="en-US" dirty="0"/>
              </a:p>
              <a:p>
                <a:pPr marL="0" indent="0">
                  <a:buNone/>
                </a:pPr>
                <a:r>
                  <a:rPr lang="en-US" dirty="0"/>
                  <a:t>                                                                    </a:t>
                </a:r>
                <a14:m>
                  <m:oMath xmlns:m="http://schemas.openxmlformats.org/officeDocument/2006/math">
                    <m:r>
                      <a:rPr lang="en-US" i="1" dirty="0" smtClean="0">
                        <a:latin typeface="Cambria Math" panose="02040503050406030204" pitchFamily="18" charset="0"/>
                      </a:rPr>
                      <m:t>=</m:t>
                    </m:r>
                    <m:sSup>
                      <m:sSupPr>
                        <m:ctrlPr>
                          <a:rPr lang="en-US" i="1" dirty="0" smtClean="0">
                            <a:latin typeface="Cambria Math" panose="02040503050406030204" pitchFamily="18" charset="0"/>
                          </a:rPr>
                        </m:ctrlPr>
                      </m:sSupPr>
                      <m:e>
                        <m:r>
                          <a:rPr lang="en-US" i="1" dirty="0" smtClean="0">
                            <a:latin typeface="Cambria Math" panose="02040503050406030204" pitchFamily="18" charset="0"/>
                          </a:rPr>
                          <m:t>𝜎</m:t>
                        </m:r>
                      </m:e>
                      <m:sup>
                        <m:r>
                          <a:rPr lang="en-US" i="1" dirty="0" smtClean="0">
                            <a:latin typeface="Cambria Math" panose="02040503050406030204" pitchFamily="18" charset="0"/>
                          </a:rPr>
                          <m:t>2</m:t>
                        </m:r>
                      </m:sup>
                    </m:sSup>
                    <m:sSup>
                      <m:sSupPr>
                        <m:ctrlPr>
                          <a:rPr lang="en-US" i="1" dirty="0" smtClean="0">
                            <a:latin typeface="Cambria Math" panose="02040503050406030204" pitchFamily="18" charset="0"/>
                          </a:rPr>
                        </m:ctrlPr>
                      </m:sSupPr>
                      <m:e>
                        <m:d>
                          <m:dPr>
                            <m:ctrlPr>
                              <a:rPr lang="en-US" i="1" dirty="0" smtClean="0">
                                <a:latin typeface="Cambria Math" panose="02040503050406030204" pitchFamily="18" charset="0"/>
                              </a:rPr>
                            </m:ctrlPr>
                          </m:dPr>
                          <m:e>
                            <m:sSup>
                              <m:sSupPr>
                                <m:ctrlPr>
                                  <a:rPr lang="en-US" i="1" dirty="0" smtClean="0">
                                    <a:latin typeface="Cambria Math" panose="02040503050406030204" pitchFamily="18" charset="0"/>
                                  </a:rPr>
                                </m:ctrlPr>
                              </m:sSupPr>
                              <m:e>
                                <m:r>
                                  <a:rPr lang="en-US" i="1" dirty="0" smtClean="0">
                                    <a:latin typeface="Cambria Math" panose="02040503050406030204" pitchFamily="18" charset="0"/>
                                  </a:rPr>
                                  <m:t>𝑋</m:t>
                                </m:r>
                              </m:e>
                              <m:sup>
                                <m:r>
                                  <a:rPr lang="en-US" i="1" dirty="0" smtClean="0">
                                    <a:latin typeface="Cambria Math" panose="02040503050406030204" pitchFamily="18" charset="0"/>
                                  </a:rPr>
                                  <m:t>𝑇</m:t>
                                </m:r>
                              </m:sup>
                            </m:sSup>
                            <m:r>
                              <a:rPr lang="en-US" i="1" dirty="0" smtClean="0">
                                <a:latin typeface="Cambria Math" panose="02040503050406030204" pitchFamily="18" charset="0"/>
                              </a:rPr>
                              <m:t>𝑋</m:t>
                            </m:r>
                          </m:e>
                        </m:d>
                      </m:e>
                      <m:sup>
                        <m:r>
                          <a:rPr lang="en-US" i="1" dirty="0" smtClean="0">
                            <a:latin typeface="Cambria Math" panose="02040503050406030204" pitchFamily="18" charset="0"/>
                          </a:rPr>
                          <m:t>−1</m:t>
                        </m:r>
                      </m:sup>
                    </m:sSup>
                  </m:oMath>
                </a14:m>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3CB2B7D6-7C56-439B-A5DE-4937055CD91A}"/>
                  </a:ext>
                </a:extLst>
              </p:cNvPr>
              <p:cNvSpPr>
                <a:spLocks noGrp="1" noRot="1" noChangeAspect="1" noMove="1" noResize="1" noEditPoints="1" noAdjustHandles="1" noChangeArrowheads="1" noChangeShapeType="1" noTextEdit="1"/>
              </p:cNvSpPr>
              <p:nvPr>
                <p:ph idx="1"/>
              </p:nvPr>
            </p:nvSpPr>
            <p:spPr>
              <a:xfrm>
                <a:off x="1484310" y="1243781"/>
                <a:ext cx="10018713" cy="5614219"/>
              </a:xfrm>
              <a:blipFill>
                <a:blip r:embed="rId2"/>
                <a:stretch>
                  <a:fillRect l="-1521" t="-8903"/>
                </a:stretch>
              </a:blipFill>
            </p:spPr>
            <p:txBody>
              <a:bodyPr/>
              <a:lstStyle/>
              <a:p>
                <a:r>
                  <a:rPr lang="en-US">
                    <a:noFill/>
                  </a:rPr>
                  <a:t> </a:t>
                </a:r>
              </a:p>
            </p:txBody>
          </p:sp>
        </mc:Fallback>
      </mc:AlternateContent>
    </p:spTree>
    <p:extLst>
      <p:ext uri="{BB962C8B-B14F-4D97-AF65-F5344CB8AC3E}">
        <p14:creationId xmlns:p14="http://schemas.microsoft.com/office/powerpoint/2010/main" val="87115762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4C386F-C78D-4941-ABA9-3D67A3913DCE}"/>
              </a:ext>
            </a:extLst>
          </p:cNvPr>
          <p:cNvSpPr>
            <a:spLocks noGrp="1"/>
          </p:cNvSpPr>
          <p:nvPr>
            <p:ph type="title"/>
          </p:nvPr>
        </p:nvSpPr>
        <p:spPr>
          <a:xfrm>
            <a:off x="1405653" y="0"/>
            <a:ext cx="10018713" cy="651387"/>
          </a:xfrm>
        </p:spPr>
        <p:txBody>
          <a:bodyPr>
            <a:normAutofit fontScale="90000"/>
          </a:bodyPr>
          <a:lstStyle/>
          <a:p>
            <a:r>
              <a:rPr lang="en-US" dirty="0"/>
              <a:t>Model Assumptions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EC0EB8A-BB3A-4E17-8236-A6333CEEE8CE}"/>
                  </a:ext>
                </a:extLst>
              </p:cNvPr>
              <p:cNvSpPr>
                <a:spLocks noGrp="1"/>
              </p:cNvSpPr>
              <p:nvPr>
                <p:ph idx="1"/>
              </p:nvPr>
            </p:nvSpPr>
            <p:spPr>
              <a:xfrm>
                <a:off x="1484310" y="887360"/>
                <a:ext cx="10018713" cy="4776021"/>
              </a:xfrm>
            </p:spPr>
            <p:txBody>
              <a:bodyPr>
                <a:normAutofit lnSpcReduction="10000"/>
              </a:bodyPr>
              <a:lstStyle/>
              <a:p>
                <a:endParaRPr lang="en-US" dirty="0"/>
              </a:p>
              <a:p>
                <a:r>
                  <a:rPr lang="en-US" dirty="0"/>
                  <a:t>The component </a:t>
                </a:r>
                <a14:m>
                  <m:oMath xmlns:m="http://schemas.openxmlformats.org/officeDocument/2006/math">
                    <m:r>
                      <a:rPr lang="en-US" b="1" i="1" smtClean="0">
                        <a:latin typeface="Cambria Math" panose="02040503050406030204" pitchFamily="18" charset="0"/>
                      </a:rPr>
                      <m:t>𝝐</m:t>
                    </m:r>
                    <m:r>
                      <a:rPr lang="en-US" i="1" smtClean="0">
                        <a:latin typeface="Cambria Math" panose="02040503050406030204" pitchFamily="18" charset="0"/>
                      </a:rPr>
                      <m:t> </m:t>
                    </m:r>
                  </m:oMath>
                </a14:m>
                <a:r>
                  <a:rPr lang="en-US" dirty="0"/>
                  <a:t>in the model is  a series of random variables that are:</a:t>
                </a:r>
              </a:p>
              <a:p>
                <a:endParaRPr lang="en-US" dirty="0"/>
              </a:p>
              <a:p>
                <a:pPr marL="0" indent="0">
                  <a:buNone/>
                </a:pPr>
                <a:r>
                  <a:rPr lang="en-US" dirty="0"/>
                  <a:t>         1. Independent;</a:t>
                </a:r>
              </a:p>
              <a:p>
                <a:endParaRPr lang="en-US" dirty="0"/>
              </a:p>
              <a:p>
                <a:pPr marL="0" indent="0">
                  <a:buNone/>
                </a:pPr>
                <a:r>
                  <a:rPr lang="en-US" dirty="0"/>
                  <a:t>         2. Have a common mean equal to zero;</a:t>
                </a:r>
              </a:p>
              <a:p>
                <a:endParaRPr lang="en-US" dirty="0"/>
              </a:p>
              <a:p>
                <a:pPr marL="0" indent="0">
                  <a:buNone/>
                </a:pPr>
                <a:r>
                  <a:rPr lang="en-US" dirty="0"/>
                  <a:t>         3. Have a common variance equal to $\sigma^2$; and </a:t>
                </a:r>
              </a:p>
              <a:p>
                <a:endParaRPr lang="en-US" dirty="0"/>
              </a:p>
              <a:p>
                <a:pPr marL="0" indent="0">
                  <a:buNone/>
                </a:pPr>
                <a:r>
                  <a:rPr lang="en-US" dirty="0"/>
                  <a:t>         4. Are Normally distributed.</a:t>
                </a:r>
              </a:p>
            </p:txBody>
          </p:sp>
        </mc:Choice>
        <mc:Fallback xmlns="">
          <p:sp>
            <p:nvSpPr>
              <p:cNvPr id="3" name="Content Placeholder 2">
                <a:extLst>
                  <a:ext uri="{FF2B5EF4-FFF2-40B4-BE49-F238E27FC236}">
                    <a16:creationId xmlns:a16="http://schemas.microsoft.com/office/drawing/2014/main" id="{6EC0EB8A-BB3A-4E17-8236-A6333CEEE8CE}"/>
                  </a:ext>
                </a:extLst>
              </p:cNvPr>
              <p:cNvSpPr>
                <a:spLocks noGrp="1" noRot="1" noChangeAspect="1" noMove="1" noResize="1" noEditPoints="1" noAdjustHandles="1" noChangeArrowheads="1" noChangeShapeType="1" noTextEdit="1"/>
              </p:cNvSpPr>
              <p:nvPr>
                <p:ph idx="1"/>
              </p:nvPr>
            </p:nvSpPr>
            <p:spPr>
              <a:xfrm>
                <a:off x="1484310" y="887360"/>
                <a:ext cx="10018713" cy="4776021"/>
              </a:xfrm>
              <a:blipFill>
                <a:blip r:embed="rId2"/>
                <a:stretch>
                  <a:fillRect l="-1521" b="-2427"/>
                </a:stretch>
              </a:blipFill>
            </p:spPr>
            <p:txBody>
              <a:bodyPr/>
              <a:lstStyle/>
              <a:p>
                <a:r>
                  <a:rPr lang="en-US">
                    <a:noFill/>
                  </a:rPr>
                  <a:t> </a:t>
                </a:r>
              </a:p>
            </p:txBody>
          </p:sp>
        </mc:Fallback>
      </mc:AlternateContent>
    </p:spTree>
    <p:extLst>
      <p:ext uri="{BB962C8B-B14F-4D97-AF65-F5344CB8AC3E}">
        <p14:creationId xmlns:p14="http://schemas.microsoft.com/office/powerpoint/2010/main" val="174176241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6946FA91-BBD4-4DDC-919B-0D1DC046B550}"/>
                  </a:ext>
                </a:extLst>
              </p:cNvPr>
              <p:cNvSpPr>
                <a:spLocks noGrp="1"/>
              </p:cNvSpPr>
              <p:nvPr>
                <p:ph type="title"/>
              </p:nvPr>
            </p:nvSpPr>
            <p:spPr>
              <a:xfrm>
                <a:off x="1484310" y="0"/>
                <a:ext cx="10018713" cy="661219"/>
              </a:xfrm>
            </p:spPr>
            <p:txBody>
              <a:bodyPr>
                <a:normAutofit fontScale="90000"/>
              </a:bodyPr>
              <a:lstStyle/>
              <a:p>
                <a:r>
                  <a:rPr lang="en-US" dirty="0"/>
                  <a:t>Estimating the Variance </a:t>
                </a:r>
                <a14:m>
                  <m:oMath xmlns:m="http://schemas.openxmlformats.org/officeDocument/2006/math">
                    <m:sSup>
                      <m:sSupPr>
                        <m:ctrlPr>
                          <a:rPr lang="en-US" i="1" smtClean="0">
                            <a:latin typeface="Cambria Math" panose="02040503050406030204" pitchFamily="18" charset="0"/>
                          </a:rPr>
                        </m:ctrlPr>
                      </m:sSupPr>
                      <m:e>
                        <m:r>
                          <a:rPr lang="en-US" i="1" smtClean="0">
                            <a:latin typeface="Cambria Math" panose="02040503050406030204" pitchFamily="18" charset="0"/>
                          </a:rPr>
                          <m:t>𝜎</m:t>
                        </m:r>
                      </m:e>
                      <m:sup>
                        <m:r>
                          <a:rPr lang="en-US" i="1" smtClean="0">
                            <a:latin typeface="Cambria Math" panose="02040503050406030204" pitchFamily="18" charset="0"/>
                          </a:rPr>
                          <m:t>2</m:t>
                        </m:r>
                      </m:sup>
                    </m:sSup>
                  </m:oMath>
                </a14:m>
                <a:endParaRPr lang="en-US" dirty="0"/>
              </a:p>
            </p:txBody>
          </p:sp>
        </mc:Choice>
        <mc:Fallback xmlns="">
          <p:sp>
            <p:nvSpPr>
              <p:cNvPr id="2" name="Title 1">
                <a:extLst>
                  <a:ext uri="{FF2B5EF4-FFF2-40B4-BE49-F238E27FC236}">
                    <a16:creationId xmlns:a16="http://schemas.microsoft.com/office/drawing/2014/main" id="{6946FA91-BBD4-4DDC-919B-0D1DC046B550}"/>
                  </a:ext>
                </a:extLst>
              </p:cNvPr>
              <p:cNvSpPr>
                <a:spLocks noGrp="1" noRot="1" noChangeAspect="1" noMove="1" noResize="1" noEditPoints="1" noAdjustHandles="1" noChangeArrowheads="1" noChangeShapeType="1" noTextEdit="1"/>
              </p:cNvSpPr>
              <p:nvPr>
                <p:ph type="title"/>
              </p:nvPr>
            </p:nvSpPr>
            <p:spPr>
              <a:xfrm>
                <a:off x="1484310" y="0"/>
                <a:ext cx="10018713" cy="661219"/>
              </a:xfrm>
              <a:blipFill>
                <a:blip r:embed="rId2"/>
                <a:stretch>
                  <a:fillRect t="-12037" b="-351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CF202CB-78F8-4E89-A754-0E2B42CB9F12}"/>
                  </a:ext>
                </a:extLst>
              </p:cNvPr>
              <p:cNvSpPr>
                <a:spLocks noGrp="1"/>
              </p:cNvSpPr>
              <p:nvPr>
                <p:ph idx="1"/>
              </p:nvPr>
            </p:nvSpPr>
            <p:spPr>
              <a:xfrm>
                <a:off x="1484310" y="1907458"/>
                <a:ext cx="10018713" cy="3883742"/>
              </a:xfrm>
            </p:spPr>
            <p:txBody>
              <a:bodyPr>
                <a:normAutofit/>
              </a:bodyPr>
              <a:lstStyle/>
              <a:p>
                <a:endParaRPr lang="en-US" dirty="0"/>
              </a:p>
              <a:p>
                <a:r>
                  <a:rPr lang="en-US" dirty="0"/>
                  <a:t>The common variance </a:t>
                </a:r>
                <a14:m>
                  <m:oMath xmlns:m="http://schemas.openxmlformats.org/officeDocument/2006/math">
                    <m:sSup>
                      <m:sSupPr>
                        <m:ctrlPr>
                          <a:rPr lang="en-US" i="1" smtClean="0">
                            <a:latin typeface="Cambria Math" panose="02040503050406030204" pitchFamily="18" charset="0"/>
                          </a:rPr>
                        </m:ctrlPr>
                      </m:sSupPr>
                      <m:e>
                        <m:r>
                          <a:rPr lang="en-US" i="1" smtClean="0">
                            <a:latin typeface="Cambria Math" panose="02040503050406030204" pitchFamily="18" charset="0"/>
                          </a:rPr>
                          <m:t>𝜎</m:t>
                        </m:r>
                      </m:e>
                      <m:sup>
                        <m:r>
                          <a:rPr lang="en-US" i="1" smtClean="0">
                            <a:latin typeface="Cambria Math" panose="02040503050406030204" pitchFamily="18" charset="0"/>
                          </a:rPr>
                          <m:t>2</m:t>
                        </m:r>
                      </m:sup>
                    </m:sSup>
                    <m:r>
                      <a:rPr lang="en-US" i="1" smtClean="0">
                        <a:latin typeface="Cambria Math" panose="02040503050406030204" pitchFamily="18" charset="0"/>
                      </a:rPr>
                      <m:t> </m:t>
                    </m:r>
                  </m:oMath>
                </a14:m>
                <a:r>
                  <a:rPr lang="en-US" dirty="0"/>
                  <a:t>is estimated as in the Simple Linear Regression model, the ratio of sum of squares for error and the number of observation minus the number of parameters in the model:</a:t>
                </a:r>
              </a:p>
              <a:p>
                <a:pPr marL="0" indent="0">
                  <a:buNone/>
                </a:pPr>
                <a14:m>
                  <m:oMathPara xmlns:m="http://schemas.openxmlformats.org/officeDocument/2006/math">
                    <m:oMathParaPr>
                      <m:jc m:val="centerGroup"/>
                    </m:oMathParaPr>
                    <m:oMath xmlns:m="http://schemas.openxmlformats.org/officeDocument/2006/math">
                      <m:sSup>
                        <m:sSupPr>
                          <m:ctrlPr>
                            <a:rPr lang="en-US" i="1" dirty="0" smtClean="0">
                              <a:latin typeface="Cambria Math" panose="02040503050406030204" pitchFamily="18" charset="0"/>
                            </a:rPr>
                          </m:ctrlPr>
                        </m:sSupPr>
                        <m:e>
                          <m:r>
                            <a:rPr lang="en-US" i="1" dirty="0" smtClean="0">
                              <a:latin typeface="Cambria Math" panose="02040503050406030204" pitchFamily="18" charset="0"/>
                            </a:rPr>
                            <m:t>𝑠</m:t>
                          </m:r>
                        </m:e>
                        <m:sup>
                          <m:r>
                            <a:rPr lang="en-US" i="1" dirty="0" smtClean="0">
                              <a:latin typeface="Cambria Math" panose="02040503050406030204" pitchFamily="18" charset="0"/>
                            </a:rPr>
                            <m:t>2</m:t>
                          </m:r>
                        </m:sup>
                      </m:sSup>
                      <m:r>
                        <a:rPr lang="en-US" i="1" dirty="0" smtClean="0">
                          <a:latin typeface="Cambria Math" panose="02040503050406030204" pitchFamily="18" charset="0"/>
                        </a:rPr>
                        <m:t>=</m:t>
                      </m:r>
                      <m:f>
                        <m:fPr>
                          <m:ctrlPr>
                            <a:rPr lang="en-US" i="1" dirty="0" smtClean="0">
                              <a:latin typeface="Cambria Math" panose="02040503050406030204" pitchFamily="18" charset="0"/>
                            </a:rPr>
                          </m:ctrlPr>
                        </m:fPr>
                        <m:num>
                          <m:nary>
                            <m:naryPr>
                              <m:chr m:val="∑"/>
                              <m:ctrlPr>
                                <a:rPr lang="en-US" i="1" dirty="0" smtClean="0">
                                  <a:latin typeface="Cambria Math" panose="02040503050406030204" pitchFamily="18" charset="0"/>
                                </a:rPr>
                              </m:ctrlPr>
                            </m:naryPr>
                            <m:sub>
                              <m:r>
                                <a:rPr lang="en-US" i="1" dirty="0" smtClean="0">
                                  <a:latin typeface="Cambria Math" panose="02040503050406030204" pitchFamily="18" charset="0"/>
                                </a:rPr>
                                <m:t>𝑖</m:t>
                              </m:r>
                              <m:r>
                                <a:rPr lang="en-US" i="1" dirty="0" smtClean="0">
                                  <a:latin typeface="Cambria Math" panose="02040503050406030204" pitchFamily="18" charset="0"/>
                                </a:rPr>
                                <m:t>=1</m:t>
                              </m:r>
                            </m:sub>
                            <m:sup>
                              <m:r>
                                <a:rPr lang="en-US" i="1" dirty="0" smtClean="0">
                                  <a:latin typeface="Cambria Math" panose="02040503050406030204" pitchFamily="18" charset="0"/>
                                </a:rPr>
                                <m:t>𝑛</m:t>
                              </m:r>
                            </m:sup>
                            <m:e>
                              <m:sSup>
                                <m:sSupPr>
                                  <m:ctrlPr>
                                    <a:rPr lang="en-US" i="1" dirty="0" smtClean="0">
                                      <a:latin typeface="Cambria Math" panose="02040503050406030204" pitchFamily="18" charset="0"/>
                                    </a:rPr>
                                  </m:ctrlPr>
                                </m:sSupPr>
                                <m:e>
                                  <m:d>
                                    <m:dPr>
                                      <m:ctrlPr>
                                        <a:rPr lang="en-US" i="1" dirty="0" smtClean="0">
                                          <a:latin typeface="Cambria Math" panose="02040503050406030204" pitchFamily="18" charset="0"/>
                                        </a:rPr>
                                      </m:ctrlPr>
                                    </m:dPr>
                                    <m:e>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𝑦</m:t>
                                          </m:r>
                                        </m:e>
                                        <m:sub>
                                          <m:r>
                                            <a:rPr lang="en-US" i="1" dirty="0" smtClean="0">
                                              <a:latin typeface="Cambria Math" panose="02040503050406030204" pitchFamily="18" charset="0"/>
                                            </a:rPr>
                                            <m:t>𝑖</m:t>
                                          </m:r>
                                        </m:sub>
                                      </m:sSub>
                                      <m:r>
                                        <a:rPr lang="en-US" i="1" dirty="0" smtClean="0">
                                          <a:latin typeface="Cambria Math" panose="02040503050406030204" pitchFamily="18" charset="0"/>
                                        </a:rPr>
                                        <m:t>−</m:t>
                                      </m:r>
                                      <m:acc>
                                        <m:accPr>
                                          <m:chr m:val="̂"/>
                                          <m:ctrlPr>
                                            <a:rPr lang="en-US" i="1" dirty="0" smtClean="0">
                                              <a:latin typeface="Cambria Math" panose="02040503050406030204" pitchFamily="18" charset="0"/>
                                            </a:rPr>
                                          </m:ctrlPr>
                                        </m:accPr>
                                        <m:e>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𝛽</m:t>
                                              </m:r>
                                            </m:e>
                                            <m:sub>
                                              <m:r>
                                                <a:rPr lang="en-US" i="1" dirty="0" smtClean="0">
                                                  <a:latin typeface="Cambria Math" panose="02040503050406030204" pitchFamily="18" charset="0"/>
                                                </a:rPr>
                                                <m:t>0</m:t>
                                              </m:r>
                                            </m:sub>
                                          </m:sSub>
                                        </m:e>
                                      </m:acc>
                                      <m:r>
                                        <a:rPr lang="en-US" i="1" dirty="0" smtClean="0">
                                          <a:latin typeface="Cambria Math" panose="02040503050406030204" pitchFamily="18" charset="0"/>
                                        </a:rPr>
                                        <m:t>−</m:t>
                                      </m:r>
                                      <m:acc>
                                        <m:accPr>
                                          <m:chr m:val="̂"/>
                                          <m:ctrlPr>
                                            <a:rPr lang="en-US" i="1" dirty="0" smtClean="0">
                                              <a:latin typeface="Cambria Math" panose="02040503050406030204" pitchFamily="18" charset="0"/>
                                            </a:rPr>
                                          </m:ctrlPr>
                                        </m:accPr>
                                        <m:e>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𝛽</m:t>
                                              </m:r>
                                            </m:e>
                                            <m:sub>
                                              <m:r>
                                                <a:rPr lang="en-US" i="1" dirty="0" smtClean="0">
                                                  <a:latin typeface="Cambria Math" panose="02040503050406030204" pitchFamily="18" charset="0"/>
                                                </a:rPr>
                                                <m:t>1</m:t>
                                              </m:r>
                                            </m:sub>
                                          </m:sSub>
                                        </m:e>
                                      </m:acc>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𝑥</m:t>
                                          </m:r>
                                        </m:e>
                                        <m:sub>
                                          <m:r>
                                            <a:rPr lang="en-US" i="1" dirty="0" smtClean="0">
                                              <a:latin typeface="Cambria Math" panose="02040503050406030204" pitchFamily="18" charset="0"/>
                                            </a:rPr>
                                            <m:t>𝑖</m:t>
                                          </m:r>
                                          <m:r>
                                            <a:rPr lang="en-US" i="1" dirty="0" smtClean="0">
                                              <a:latin typeface="Cambria Math" panose="02040503050406030204" pitchFamily="18" charset="0"/>
                                            </a:rPr>
                                            <m:t>1</m:t>
                                          </m:r>
                                        </m:sub>
                                      </m:sSub>
                                      <m:r>
                                        <a:rPr lang="en-US" i="1" dirty="0" smtClean="0">
                                          <a:latin typeface="Cambria Math" panose="02040503050406030204" pitchFamily="18" charset="0"/>
                                        </a:rPr>
                                        <m:t>−</m:t>
                                      </m:r>
                                      <m:acc>
                                        <m:accPr>
                                          <m:chr m:val="̂"/>
                                          <m:ctrlPr>
                                            <a:rPr lang="en-US" i="1" dirty="0" smtClean="0">
                                              <a:latin typeface="Cambria Math" panose="02040503050406030204" pitchFamily="18" charset="0"/>
                                            </a:rPr>
                                          </m:ctrlPr>
                                        </m:accPr>
                                        <m:e>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𝛽</m:t>
                                              </m:r>
                                            </m:e>
                                            <m:sub>
                                              <m:r>
                                                <a:rPr lang="en-US" i="1" dirty="0" smtClean="0">
                                                  <a:latin typeface="Cambria Math" panose="02040503050406030204" pitchFamily="18" charset="0"/>
                                                </a:rPr>
                                                <m:t>𝑘</m:t>
                                              </m:r>
                                            </m:sub>
                                          </m:sSub>
                                        </m:e>
                                      </m:acc>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𝑥</m:t>
                                          </m:r>
                                        </m:e>
                                        <m:sub>
                                          <m:r>
                                            <a:rPr lang="en-US" i="1" dirty="0" smtClean="0">
                                              <a:latin typeface="Cambria Math" panose="02040503050406030204" pitchFamily="18" charset="0"/>
                                            </a:rPr>
                                            <m:t>𝑖𝑘</m:t>
                                          </m:r>
                                        </m:sub>
                                      </m:sSub>
                                    </m:e>
                                  </m:d>
                                </m:e>
                                <m:sup>
                                  <m:r>
                                    <a:rPr lang="en-US" i="1" dirty="0" smtClean="0">
                                      <a:latin typeface="Cambria Math" panose="02040503050406030204" pitchFamily="18" charset="0"/>
                                    </a:rPr>
                                    <m:t>2</m:t>
                                  </m:r>
                                </m:sup>
                              </m:sSup>
                            </m:e>
                          </m:nary>
                        </m:num>
                        <m:den>
                          <m:r>
                            <a:rPr lang="en-US" i="1" dirty="0" smtClean="0">
                              <a:latin typeface="Cambria Math" panose="02040503050406030204" pitchFamily="18" charset="0"/>
                            </a:rPr>
                            <m:t>𝑛</m:t>
                          </m:r>
                          <m:r>
                            <a:rPr lang="en-US" i="1" dirty="0" smtClean="0">
                              <a:latin typeface="Cambria Math" panose="02040503050406030204" pitchFamily="18" charset="0"/>
                            </a:rPr>
                            <m:t>−</m:t>
                          </m:r>
                          <m:d>
                            <m:dPr>
                              <m:ctrlPr>
                                <a:rPr lang="en-US" i="1" dirty="0" smtClean="0">
                                  <a:latin typeface="Cambria Math" panose="02040503050406030204" pitchFamily="18" charset="0"/>
                                </a:rPr>
                              </m:ctrlPr>
                            </m:dPr>
                            <m:e>
                              <m:r>
                                <a:rPr lang="en-US" i="1" dirty="0" smtClean="0">
                                  <a:latin typeface="Cambria Math" panose="02040503050406030204" pitchFamily="18" charset="0"/>
                                </a:rPr>
                                <m:t>𝑘</m:t>
                              </m:r>
                              <m:r>
                                <a:rPr lang="en-US" i="1" dirty="0" smtClean="0">
                                  <a:latin typeface="Cambria Math" panose="02040503050406030204" pitchFamily="18" charset="0"/>
                                </a:rPr>
                                <m:t>+1</m:t>
                              </m:r>
                            </m:e>
                          </m:d>
                        </m:den>
                      </m:f>
                    </m:oMath>
                  </m:oMathPara>
                </a14:m>
                <a:endParaRPr lang="en-US" dirty="0"/>
              </a:p>
              <a:p>
                <a:pPr marL="0" indent="0">
                  <a:buNone/>
                </a:pPr>
                <a:endParaRPr lang="en-US" dirty="0"/>
              </a:p>
              <a:p>
                <a:endParaRPr lang="en-US" dirty="0"/>
              </a:p>
            </p:txBody>
          </p:sp>
        </mc:Choice>
        <mc:Fallback xmlns="">
          <p:sp>
            <p:nvSpPr>
              <p:cNvPr id="3" name="Content Placeholder 2">
                <a:extLst>
                  <a:ext uri="{FF2B5EF4-FFF2-40B4-BE49-F238E27FC236}">
                    <a16:creationId xmlns:a16="http://schemas.microsoft.com/office/drawing/2014/main" id="{3CF202CB-78F8-4E89-A754-0E2B42CB9F12}"/>
                  </a:ext>
                </a:extLst>
              </p:cNvPr>
              <p:cNvSpPr>
                <a:spLocks noGrp="1" noRot="1" noChangeAspect="1" noMove="1" noResize="1" noEditPoints="1" noAdjustHandles="1" noChangeArrowheads="1" noChangeShapeType="1" noTextEdit="1"/>
              </p:cNvSpPr>
              <p:nvPr>
                <p:ph idx="1"/>
              </p:nvPr>
            </p:nvSpPr>
            <p:spPr>
              <a:xfrm>
                <a:off x="1484310" y="1907458"/>
                <a:ext cx="10018713" cy="3883742"/>
              </a:xfrm>
              <a:blipFill>
                <a:blip r:embed="rId3"/>
                <a:stretch>
                  <a:fillRect l="-1521"/>
                </a:stretch>
              </a:blipFill>
            </p:spPr>
            <p:txBody>
              <a:bodyPr/>
              <a:lstStyle/>
              <a:p>
                <a:r>
                  <a:rPr lang="en-US">
                    <a:noFill/>
                  </a:rPr>
                  <a:t> </a:t>
                </a:r>
              </a:p>
            </p:txBody>
          </p:sp>
        </mc:Fallback>
      </mc:AlternateContent>
    </p:spTree>
    <p:extLst>
      <p:ext uri="{BB962C8B-B14F-4D97-AF65-F5344CB8AC3E}">
        <p14:creationId xmlns:p14="http://schemas.microsoft.com/office/powerpoint/2010/main" val="115059776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7D72A0-A01F-4401-BFFC-65A76E65ACA0}"/>
              </a:ext>
            </a:extLst>
          </p:cNvPr>
          <p:cNvSpPr>
            <a:spLocks noGrp="1"/>
          </p:cNvSpPr>
          <p:nvPr>
            <p:ph type="title"/>
          </p:nvPr>
        </p:nvSpPr>
        <p:spPr>
          <a:xfrm>
            <a:off x="1484310" y="86033"/>
            <a:ext cx="10018713" cy="739877"/>
          </a:xfrm>
        </p:spPr>
        <p:txBody>
          <a:bodyPr/>
          <a:lstStyle/>
          <a:p>
            <a:r>
              <a:rPr lang="en-US" dirty="0"/>
              <a:t>The Coefficient of Determination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EF1DB87-D00F-488A-A1FF-AF1DF4B5C8DB}"/>
                  </a:ext>
                </a:extLst>
              </p:cNvPr>
              <p:cNvSpPr>
                <a:spLocks noGrp="1"/>
              </p:cNvSpPr>
              <p:nvPr>
                <p:ph idx="1"/>
              </p:nvPr>
            </p:nvSpPr>
            <p:spPr>
              <a:xfrm>
                <a:off x="1484310" y="1818968"/>
                <a:ext cx="10018713" cy="3972232"/>
              </a:xfrm>
            </p:spPr>
            <p:txBody>
              <a:bodyPr>
                <a:normAutofit/>
              </a:bodyPr>
              <a:lstStyle/>
              <a:p>
                <a:endParaRPr lang="en-US" dirty="0"/>
              </a:p>
              <a:p>
                <a:r>
                  <a:rPr lang="en-US" dirty="0"/>
                  <a:t>Intuitively, as in the Simple Linear Regression model, we can define the </a:t>
                </a:r>
                <a:r>
                  <a:rPr lang="en-US" b="1" dirty="0"/>
                  <a:t>multiple coefficient of determination</a:t>
                </a:r>
                <a:r>
                  <a:rPr lang="en-US" dirty="0"/>
                  <a:t> as the proportion of the variability of the responses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m:t>
                        </m:r>
                      </m:sub>
                    </m:sSub>
                    <m:r>
                      <a:rPr lang="en-US" i="1">
                        <a:latin typeface="Cambria Math" panose="02040503050406030204" pitchFamily="18" charset="0"/>
                      </a:rPr>
                      <m:t> </m:t>
                    </m:r>
                  </m:oMath>
                </a14:m>
                <a:r>
                  <a:rPr lang="en-US" dirty="0"/>
                  <a:t> around the average </a:t>
                </a:r>
                <a14:m>
                  <m:oMath xmlns:m="http://schemas.openxmlformats.org/officeDocument/2006/math">
                    <m:acc>
                      <m:accPr>
                        <m:chr m:val="̅"/>
                        <m:ctrlPr>
                          <a:rPr lang="en-US" i="1" smtClean="0">
                            <a:latin typeface="Cambria Math" panose="02040503050406030204" pitchFamily="18" charset="0"/>
                          </a:rPr>
                        </m:ctrlPr>
                      </m:accPr>
                      <m:e>
                        <m:r>
                          <a:rPr lang="en-US" i="1" smtClean="0">
                            <a:latin typeface="Cambria Math" panose="02040503050406030204" pitchFamily="18" charset="0"/>
                          </a:rPr>
                          <m:t>𝑦</m:t>
                        </m:r>
                      </m:e>
                    </m:acc>
                    <m:r>
                      <a:rPr lang="en-US" i="1" smtClean="0">
                        <a:latin typeface="Cambria Math" panose="02040503050406030204" pitchFamily="18" charset="0"/>
                      </a:rPr>
                      <m:t> </m:t>
                    </m:r>
                  </m:oMath>
                </a14:m>
                <a:r>
                  <a:rPr lang="en-US" dirty="0"/>
                  <a:t> that is explained by the regression model:</a:t>
                </a:r>
              </a:p>
              <a:p>
                <a:pPr marL="0" indent="0">
                  <a:buNone/>
                </a:pPr>
                <a14:m>
                  <m:oMathPara xmlns:m="http://schemas.openxmlformats.org/officeDocument/2006/math">
                    <m:oMathParaPr>
                      <m:jc m:val="centerGroup"/>
                    </m:oMathParaPr>
                    <m:oMath xmlns:m="http://schemas.openxmlformats.org/officeDocument/2006/math">
                      <m:sSup>
                        <m:sSupPr>
                          <m:ctrlPr>
                            <a:rPr lang="en-US" i="1" dirty="0" smtClean="0">
                              <a:latin typeface="Cambria Math" panose="02040503050406030204" pitchFamily="18" charset="0"/>
                            </a:rPr>
                          </m:ctrlPr>
                        </m:sSupPr>
                        <m:e>
                          <m:r>
                            <a:rPr lang="en-US" i="1" dirty="0" smtClean="0">
                              <a:latin typeface="Cambria Math" panose="02040503050406030204" pitchFamily="18" charset="0"/>
                            </a:rPr>
                            <m:t>𝑅</m:t>
                          </m:r>
                        </m:e>
                        <m:sup>
                          <m:r>
                            <a:rPr lang="en-US" i="1" dirty="0" smtClean="0">
                              <a:latin typeface="Cambria Math" panose="02040503050406030204" pitchFamily="18" charset="0"/>
                            </a:rPr>
                            <m:t>2</m:t>
                          </m:r>
                        </m:sup>
                      </m:sSup>
                      <m:r>
                        <a:rPr lang="en-US" i="1" dirty="0" smtClean="0">
                          <a:latin typeface="Cambria Math" panose="02040503050406030204" pitchFamily="18" charset="0"/>
                        </a:rPr>
                        <m:t>=</m:t>
                      </m:r>
                      <m:f>
                        <m:fPr>
                          <m:ctrlPr>
                            <a:rPr lang="en-US" i="1" dirty="0" smtClean="0">
                              <a:latin typeface="Cambria Math" panose="02040503050406030204" pitchFamily="18" charset="0"/>
                            </a:rPr>
                          </m:ctrlPr>
                        </m:fPr>
                        <m:num>
                          <m:r>
                            <a:rPr lang="en-US" i="1" dirty="0" smtClean="0">
                              <a:latin typeface="Cambria Math" panose="02040503050406030204" pitchFamily="18" charset="0"/>
                            </a:rPr>
                            <m:t>𝑆𝑆𝑅</m:t>
                          </m:r>
                        </m:num>
                        <m:den>
                          <m:r>
                            <a:rPr lang="en-US" i="1" dirty="0" smtClean="0">
                              <a:latin typeface="Cambria Math" panose="02040503050406030204" pitchFamily="18" charset="0"/>
                            </a:rPr>
                            <m:t>𝑆𝑆𝑇</m:t>
                          </m:r>
                        </m:den>
                      </m:f>
                      <m:r>
                        <a:rPr lang="en-US" i="1" dirty="0" smtClean="0">
                          <a:latin typeface="Cambria Math" panose="02040503050406030204" pitchFamily="18" charset="0"/>
                        </a:rPr>
                        <m:t>=1−</m:t>
                      </m:r>
                      <m:f>
                        <m:fPr>
                          <m:ctrlPr>
                            <a:rPr lang="en-US" i="1" dirty="0" smtClean="0">
                              <a:latin typeface="Cambria Math" panose="02040503050406030204" pitchFamily="18" charset="0"/>
                            </a:rPr>
                          </m:ctrlPr>
                        </m:fPr>
                        <m:num>
                          <m:r>
                            <a:rPr lang="en-US" i="1" dirty="0" smtClean="0">
                              <a:latin typeface="Cambria Math" panose="02040503050406030204" pitchFamily="18" charset="0"/>
                            </a:rPr>
                            <m:t>𝑆𝑆𝐸</m:t>
                          </m:r>
                        </m:num>
                        <m:den>
                          <m:r>
                            <a:rPr lang="en-US" i="1" dirty="0" smtClean="0">
                              <a:latin typeface="Cambria Math" panose="02040503050406030204" pitchFamily="18" charset="0"/>
                            </a:rPr>
                            <m:t>𝑆𝑆𝑇</m:t>
                          </m:r>
                        </m:den>
                      </m:f>
                    </m:oMath>
                  </m:oMathPara>
                </a14:m>
                <a:endParaRPr lang="en-US" dirty="0"/>
              </a:p>
            </p:txBody>
          </p:sp>
        </mc:Choice>
        <mc:Fallback xmlns="">
          <p:sp>
            <p:nvSpPr>
              <p:cNvPr id="3" name="Content Placeholder 2">
                <a:extLst>
                  <a:ext uri="{FF2B5EF4-FFF2-40B4-BE49-F238E27FC236}">
                    <a16:creationId xmlns:a16="http://schemas.microsoft.com/office/drawing/2014/main" id="{6EF1DB87-D00F-488A-A1FF-AF1DF4B5C8DB}"/>
                  </a:ext>
                </a:extLst>
              </p:cNvPr>
              <p:cNvSpPr>
                <a:spLocks noGrp="1" noRot="1" noChangeAspect="1" noMove="1" noResize="1" noEditPoints="1" noAdjustHandles="1" noChangeArrowheads="1" noChangeShapeType="1" noTextEdit="1"/>
              </p:cNvSpPr>
              <p:nvPr>
                <p:ph idx="1"/>
              </p:nvPr>
            </p:nvSpPr>
            <p:spPr>
              <a:xfrm>
                <a:off x="1484310" y="1818968"/>
                <a:ext cx="10018713" cy="3972232"/>
              </a:xfrm>
              <a:blipFill>
                <a:blip r:embed="rId2"/>
                <a:stretch>
                  <a:fillRect l="-1521" r="-912"/>
                </a:stretch>
              </a:blipFill>
            </p:spPr>
            <p:txBody>
              <a:bodyPr/>
              <a:lstStyle/>
              <a:p>
                <a:r>
                  <a:rPr lang="en-US">
                    <a:noFill/>
                  </a:rPr>
                  <a:t> </a:t>
                </a:r>
              </a:p>
            </p:txBody>
          </p:sp>
        </mc:Fallback>
      </mc:AlternateContent>
    </p:spTree>
    <p:extLst>
      <p:ext uri="{BB962C8B-B14F-4D97-AF65-F5344CB8AC3E}">
        <p14:creationId xmlns:p14="http://schemas.microsoft.com/office/powerpoint/2010/main" val="413887331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7F0B-B992-40DB-8985-A7ED1D7D85B6}"/>
              </a:ext>
            </a:extLst>
          </p:cNvPr>
          <p:cNvSpPr>
            <a:spLocks noGrp="1"/>
          </p:cNvSpPr>
          <p:nvPr>
            <p:ph type="title"/>
          </p:nvPr>
        </p:nvSpPr>
        <p:spPr>
          <a:xfrm>
            <a:off x="1484310" y="0"/>
            <a:ext cx="10018713" cy="710381"/>
          </a:xfrm>
        </p:spPr>
        <p:txBody>
          <a:bodyPr/>
          <a:lstStyle/>
          <a:p>
            <a:r>
              <a:rPr lang="en-US" dirty="0"/>
              <a:t>The Analysis of Variance Table</a:t>
            </a:r>
          </a:p>
        </p:txBody>
      </p:sp>
      <p:sp>
        <p:nvSpPr>
          <p:cNvPr id="3" name="Content Placeholder 2">
            <a:extLst>
              <a:ext uri="{FF2B5EF4-FFF2-40B4-BE49-F238E27FC236}">
                <a16:creationId xmlns:a16="http://schemas.microsoft.com/office/drawing/2014/main" id="{39204BD1-4163-4BAD-8EDB-DC1405DDCB75}"/>
              </a:ext>
            </a:extLst>
          </p:cNvPr>
          <p:cNvSpPr>
            <a:spLocks noGrp="1"/>
          </p:cNvSpPr>
          <p:nvPr>
            <p:ph idx="1"/>
          </p:nvPr>
        </p:nvSpPr>
        <p:spPr>
          <a:xfrm>
            <a:off x="1484310" y="1002890"/>
            <a:ext cx="10018713" cy="5535561"/>
          </a:xfrm>
        </p:spPr>
        <p:txBody>
          <a:bodyPr>
            <a:normAutofit/>
          </a:bodyPr>
          <a:lstStyle/>
          <a:p>
            <a:r>
              <a:rPr lang="en-US" dirty="0"/>
              <a:t>As in the case of the Simple Linear Regression Model we can decompose the variability of the responses into components associated with the Regression and with the Errors:</a:t>
            </a:r>
          </a:p>
          <a:p>
            <a:pPr marL="0" indent="0">
              <a:buNone/>
            </a:pPr>
            <a:endParaRPr lang="en-US" dirty="0"/>
          </a:p>
          <a:p>
            <a:pPr marL="0" indent="0">
              <a:buNone/>
            </a:pPr>
            <a:endParaRPr lang="en-US" dirty="0"/>
          </a:p>
          <a:p>
            <a:pPr marL="0" indent="0" algn="ctr">
              <a:buNone/>
            </a:pPr>
            <a:r>
              <a:rPr lang="en-US" b="1" dirty="0"/>
              <a:t>ANOVA Table</a:t>
            </a:r>
          </a:p>
          <a:p>
            <a:pPr marL="0" indent="0">
              <a:buNone/>
            </a:pPr>
            <a:r>
              <a:rPr lang="en-US" dirty="0"/>
              <a:t>                  </a:t>
            </a:r>
            <a:r>
              <a:rPr lang="en-US" b="1" dirty="0"/>
              <a:t>Source              Sum of Squares                df                       Mean Square</a:t>
            </a:r>
          </a:p>
          <a:p>
            <a:pPr marL="0" indent="0">
              <a:buNone/>
            </a:pPr>
            <a:r>
              <a:rPr lang="en-US" dirty="0"/>
              <a:t>               Regression                   SSR                                   k                       Regression MS</a:t>
            </a:r>
          </a:p>
          <a:p>
            <a:pPr marL="0" indent="0">
              <a:buNone/>
            </a:pPr>
            <a:r>
              <a:rPr lang="en-US" dirty="0"/>
              <a:t>                   Error                           SSE                              n-(k+1)                        MSE</a:t>
            </a:r>
          </a:p>
          <a:p>
            <a:pPr marL="0" indent="0">
              <a:buNone/>
            </a:pPr>
            <a:r>
              <a:rPr lang="en-US" dirty="0"/>
              <a:t>                    Total                          SST                                  n-1 </a:t>
            </a:r>
          </a:p>
          <a:p>
            <a:endParaRPr lang="en-US" dirty="0"/>
          </a:p>
          <a:p>
            <a:pPr marL="0" indent="0">
              <a:buNone/>
            </a:pPr>
            <a:endParaRPr lang="en-US" dirty="0"/>
          </a:p>
        </p:txBody>
      </p:sp>
    </p:spTree>
    <p:extLst>
      <p:ext uri="{BB962C8B-B14F-4D97-AF65-F5344CB8AC3E}">
        <p14:creationId xmlns:p14="http://schemas.microsoft.com/office/powerpoint/2010/main" val="210277293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420FCFD7-3496-48C3-A03D-A00C970CAA68}"/>
                  </a:ext>
                </a:extLst>
              </p:cNvPr>
              <p:cNvSpPr>
                <a:spLocks noGrp="1"/>
              </p:cNvSpPr>
              <p:nvPr>
                <p:ph type="title"/>
              </p:nvPr>
            </p:nvSpPr>
            <p:spPr>
              <a:xfrm>
                <a:off x="1484309" y="0"/>
                <a:ext cx="10018713" cy="759542"/>
              </a:xfrm>
            </p:spPr>
            <p:txBody>
              <a:bodyPr/>
              <a:lstStyle/>
              <a:p>
                <a:r>
                  <a:rPr lang="en-US" dirty="0"/>
                  <a:t>The Adjusted </a:t>
                </a:r>
                <a14:m>
                  <m:oMath xmlns:m="http://schemas.openxmlformats.org/officeDocument/2006/math">
                    <m:sSup>
                      <m:sSupPr>
                        <m:ctrlPr>
                          <a:rPr lang="en-US" i="1" smtClean="0">
                            <a:latin typeface="Cambria Math" panose="02040503050406030204" pitchFamily="18" charset="0"/>
                          </a:rPr>
                        </m:ctrlPr>
                      </m:sSupPr>
                      <m:e>
                        <m:r>
                          <a:rPr lang="en-US" i="1" smtClean="0">
                            <a:latin typeface="Cambria Math" panose="02040503050406030204" pitchFamily="18" charset="0"/>
                          </a:rPr>
                          <m:t>𝑅</m:t>
                        </m:r>
                      </m:e>
                      <m:sup>
                        <m:r>
                          <a:rPr lang="en-US" i="1" smtClean="0">
                            <a:latin typeface="Cambria Math" panose="02040503050406030204" pitchFamily="18" charset="0"/>
                          </a:rPr>
                          <m:t>2</m:t>
                        </m:r>
                      </m:sup>
                    </m:sSup>
                  </m:oMath>
                </a14:m>
                <a:endParaRPr lang="en-US" dirty="0"/>
              </a:p>
            </p:txBody>
          </p:sp>
        </mc:Choice>
        <mc:Fallback xmlns="">
          <p:sp>
            <p:nvSpPr>
              <p:cNvPr id="2" name="Title 1">
                <a:extLst>
                  <a:ext uri="{FF2B5EF4-FFF2-40B4-BE49-F238E27FC236}">
                    <a16:creationId xmlns:a16="http://schemas.microsoft.com/office/drawing/2014/main" id="{420FCFD7-3496-48C3-A03D-A00C970CAA68}"/>
                  </a:ext>
                </a:extLst>
              </p:cNvPr>
              <p:cNvSpPr>
                <a:spLocks noGrp="1" noRot="1" noChangeAspect="1" noMove="1" noResize="1" noEditPoints="1" noAdjustHandles="1" noChangeArrowheads="1" noChangeShapeType="1" noTextEdit="1"/>
              </p:cNvSpPr>
              <p:nvPr>
                <p:ph type="title"/>
              </p:nvPr>
            </p:nvSpPr>
            <p:spPr>
              <a:xfrm>
                <a:off x="1484309" y="0"/>
                <a:ext cx="10018713" cy="759542"/>
              </a:xfrm>
              <a:blipFill>
                <a:blip r:embed="rId2"/>
                <a:stretch>
                  <a:fillRect t="-9600" b="-312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897EE71-B9B2-4390-A36C-95A09669AB21}"/>
                  </a:ext>
                </a:extLst>
              </p:cNvPr>
              <p:cNvSpPr>
                <a:spLocks noGrp="1"/>
              </p:cNvSpPr>
              <p:nvPr>
                <p:ph idx="1"/>
              </p:nvPr>
            </p:nvSpPr>
            <p:spPr>
              <a:xfrm>
                <a:off x="1484308" y="2045109"/>
                <a:ext cx="10018713" cy="4916129"/>
              </a:xfrm>
            </p:spPr>
            <p:txBody>
              <a:bodyPr>
                <a:normAutofit fontScale="77500" lnSpcReduction="20000"/>
              </a:bodyPr>
              <a:lstStyle/>
              <a:p>
                <a:r>
                  <a:rPr lang="en-US" dirty="0"/>
                  <a:t>The coefficient </a:t>
                </a:r>
                <a14:m>
                  <m:oMath xmlns:m="http://schemas.openxmlformats.org/officeDocument/2006/math">
                    <m:sSup>
                      <m:sSupPr>
                        <m:ctrlPr>
                          <a:rPr lang="en-US" i="1" smtClean="0">
                            <a:latin typeface="Cambria Math" panose="02040503050406030204" pitchFamily="18" charset="0"/>
                          </a:rPr>
                        </m:ctrlPr>
                      </m:sSupPr>
                      <m:e>
                        <m:r>
                          <a:rPr lang="en-US" i="1" smtClean="0">
                            <a:latin typeface="Cambria Math" panose="02040503050406030204" pitchFamily="18" charset="0"/>
                          </a:rPr>
                          <m:t>𝑅</m:t>
                        </m:r>
                      </m:e>
                      <m:sup>
                        <m:r>
                          <a:rPr lang="en-US" i="1" smtClean="0">
                            <a:latin typeface="Cambria Math" panose="02040503050406030204" pitchFamily="18" charset="0"/>
                          </a:rPr>
                          <m:t>2</m:t>
                        </m:r>
                      </m:sup>
                    </m:sSup>
                    <m:r>
                      <a:rPr lang="en-US" i="1" smtClean="0">
                        <a:latin typeface="Cambria Math" panose="02040503050406030204" pitchFamily="18" charset="0"/>
                      </a:rPr>
                      <m:t> </m:t>
                    </m:r>
                  </m:oMath>
                </a14:m>
                <a:r>
                  <a:rPr lang="en-US" dirty="0"/>
                  <a:t>is the basic measure of performance of the model. In many situations however, the pursuit of the highest possible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𝑅</m:t>
                        </m:r>
                      </m:e>
                      <m:sup>
                        <m:r>
                          <a:rPr lang="en-US" i="1">
                            <a:latin typeface="Cambria Math" panose="02040503050406030204" pitchFamily="18" charset="0"/>
                          </a:rPr>
                          <m:t>2</m:t>
                        </m:r>
                      </m:sup>
                    </m:sSup>
                  </m:oMath>
                </a14:m>
                <a:r>
                  <a:rPr lang="en-US" dirty="0"/>
                  <a:t> might lead to sub-optimal models. The reason for that is that one could always increase the value of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𝑅</m:t>
                        </m:r>
                      </m:e>
                      <m:sup>
                        <m:r>
                          <a:rPr lang="en-US" i="1">
                            <a:latin typeface="Cambria Math" panose="02040503050406030204" pitchFamily="18" charset="0"/>
                          </a:rPr>
                          <m:t>2</m:t>
                        </m:r>
                      </m:sup>
                    </m:sSup>
                  </m:oMath>
                </a14:m>
                <a:r>
                  <a:rPr lang="en-US" dirty="0"/>
                  <a:t> by adding explanatory variables, whether or not, this variable is useful. This can result in models with many predictors that are difficult to interpret and use. To avoid this data analysts, use the </a:t>
                </a:r>
                <a:r>
                  <a:rPr lang="en-US" b="1" dirty="0"/>
                  <a:t>coefficient of determination adjusted for degrees of freedom</a:t>
                </a:r>
                <a:r>
                  <a:rPr lang="en-US" dirty="0"/>
                  <a:t> defined as</a:t>
                </a:r>
              </a:p>
              <a:p>
                <a:endParaRPr lang="en-US" dirty="0"/>
              </a:p>
              <a:p>
                <a:pPr marL="0" indent="0">
                  <a:buNone/>
                </a:pPr>
                <a14:m>
                  <m:oMathPara xmlns:m="http://schemas.openxmlformats.org/officeDocument/2006/math">
                    <m:oMathParaPr>
                      <m:jc m:val="centerGroup"/>
                    </m:oMathParaPr>
                    <m:oMath xmlns:m="http://schemas.openxmlformats.org/officeDocument/2006/math">
                      <m:sSubSup>
                        <m:sSubSupPr>
                          <m:ctrlPr>
                            <a:rPr lang="en-US" i="1" dirty="0" smtClean="0">
                              <a:latin typeface="Cambria Math" panose="02040503050406030204" pitchFamily="18" charset="0"/>
                            </a:rPr>
                          </m:ctrlPr>
                        </m:sSubSupPr>
                        <m:e>
                          <m:r>
                            <a:rPr lang="en-US" i="1" dirty="0" smtClean="0">
                              <a:latin typeface="Cambria Math" panose="02040503050406030204" pitchFamily="18" charset="0"/>
                            </a:rPr>
                            <m:t>𝑅</m:t>
                          </m:r>
                        </m:e>
                        <m:sub>
                          <m:r>
                            <a:rPr lang="en-US" i="1" dirty="0" smtClean="0">
                              <a:latin typeface="Cambria Math" panose="02040503050406030204" pitchFamily="18" charset="0"/>
                            </a:rPr>
                            <m:t>𝑎</m:t>
                          </m:r>
                        </m:sub>
                        <m:sup>
                          <m:r>
                            <a:rPr lang="en-US" i="1" dirty="0" smtClean="0">
                              <a:latin typeface="Cambria Math" panose="02040503050406030204" pitchFamily="18" charset="0"/>
                            </a:rPr>
                            <m:t>2</m:t>
                          </m:r>
                        </m:sup>
                      </m:sSubSup>
                      <m:r>
                        <a:rPr lang="en-US" i="1" dirty="0" smtClean="0">
                          <a:latin typeface="Cambria Math" panose="02040503050406030204" pitchFamily="18" charset="0"/>
                        </a:rPr>
                        <m:t>=1−</m:t>
                      </m:r>
                      <m:f>
                        <m:fPr>
                          <m:ctrlPr>
                            <a:rPr lang="en-US" i="1" dirty="0" smtClean="0">
                              <a:latin typeface="Cambria Math" panose="02040503050406030204" pitchFamily="18" charset="0"/>
                            </a:rPr>
                          </m:ctrlPr>
                        </m:fPr>
                        <m:num>
                          <m:f>
                            <m:fPr>
                              <m:ctrlPr>
                                <a:rPr lang="en-US" i="1" dirty="0" smtClean="0">
                                  <a:latin typeface="Cambria Math" panose="02040503050406030204" pitchFamily="18" charset="0"/>
                                </a:rPr>
                              </m:ctrlPr>
                            </m:fPr>
                            <m:num>
                              <m:r>
                                <a:rPr lang="en-US" i="1" dirty="0" smtClean="0">
                                  <a:latin typeface="Cambria Math" panose="02040503050406030204" pitchFamily="18" charset="0"/>
                                </a:rPr>
                                <m:t>𝑆𝑆𝐸</m:t>
                              </m:r>
                            </m:num>
                            <m:den>
                              <m:r>
                                <a:rPr lang="en-US" i="1" dirty="0" smtClean="0">
                                  <a:latin typeface="Cambria Math" panose="02040503050406030204" pitchFamily="18" charset="0"/>
                                </a:rPr>
                                <m:t>𝑛</m:t>
                              </m:r>
                              <m:r>
                                <a:rPr lang="en-US" i="1" dirty="0" smtClean="0">
                                  <a:latin typeface="Cambria Math" panose="02040503050406030204" pitchFamily="18" charset="0"/>
                                </a:rPr>
                                <m:t>−</m:t>
                              </m:r>
                              <m:d>
                                <m:dPr>
                                  <m:ctrlPr>
                                    <a:rPr lang="en-US" i="1" dirty="0" smtClean="0">
                                      <a:latin typeface="Cambria Math" panose="02040503050406030204" pitchFamily="18" charset="0"/>
                                    </a:rPr>
                                  </m:ctrlPr>
                                </m:dPr>
                                <m:e>
                                  <m:r>
                                    <a:rPr lang="en-US" i="1" dirty="0" smtClean="0">
                                      <a:latin typeface="Cambria Math" panose="02040503050406030204" pitchFamily="18" charset="0"/>
                                    </a:rPr>
                                    <m:t>𝑘</m:t>
                                  </m:r>
                                  <m:r>
                                    <a:rPr lang="en-US" i="1" dirty="0" smtClean="0">
                                      <a:latin typeface="Cambria Math" panose="02040503050406030204" pitchFamily="18" charset="0"/>
                                    </a:rPr>
                                    <m:t>+1</m:t>
                                  </m:r>
                                </m:e>
                              </m:d>
                            </m:den>
                          </m:f>
                        </m:num>
                        <m:den>
                          <m:f>
                            <m:fPr>
                              <m:ctrlPr>
                                <a:rPr lang="en-US" i="1" dirty="0" smtClean="0">
                                  <a:latin typeface="Cambria Math" panose="02040503050406030204" pitchFamily="18" charset="0"/>
                                </a:rPr>
                              </m:ctrlPr>
                            </m:fPr>
                            <m:num>
                              <m:r>
                                <a:rPr lang="en-US" i="1" dirty="0" smtClean="0">
                                  <a:latin typeface="Cambria Math" panose="02040503050406030204" pitchFamily="18" charset="0"/>
                                </a:rPr>
                                <m:t>𝑆𝑆𝑇</m:t>
                              </m:r>
                            </m:num>
                            <m:den>
                              <m:r>
                                <a:rPr lang="en-US" i="1" dirty="0" smtClean="0">
                                  <a:latin typeface="Cambria Math" panose="02040503050406030204" pitchFamily="18" charset="0"/>
                                </a:rPr>
                                <m:t>𝑛</m:t>
                              </m:r>
                              <m:r>
                                <a:rPr lang="en-US" i="1" dirty="0" smtClean="0">
                                  <a:latin typeface="Cambria Math" panose="02040503050406030204" pitchFamily="18" charset="0"/>
                                </a:rPr>
                                <m:t>−1</m:t>
                              </m:r>
                            </m:den>
                          </m:f>
                        </m:den>
                      </m:f>
                      <m:r>
                        <a:rPr lang="en-US" i="1" dirty="0" smtClean="0">
                          <a:latin typeface="Cambria Math" panose="02040503050406030204" pitchFamily="18" charset="0"/>
                        </a:rPr>
                        <m:t>=1−</m:t>
                      </m:r>
                      <m:f>
                        <m:fPr>
                          <m:ctrlPr>
                            <a:rPr lang="en-US" i="1" dirty="0" smtClean="0">
                              <a:latin typeface="Cambria Math" panose="02040503050406030204" pitchFamily="18" charset="0"/>
                            </a:rPr>
                          </m:ctrlPr>
                        </m:fPr>
                        <m:num>
                          <m:sSup>
                            <m:sSupPr>
                              <m:ctrlPr>
                                <a:rPr lang="en-US" i="1" dirty="0" smtClean="0">
                                  <a:latin typeface="Cambria Math" panose="02040503050406030204" pitchFamily="18" charset="0"/>
                                </a:rPr>
                              </m:ctrlPr>
                            </m:sSupPr>
                            <m:e>
                              <m:r>
                                <a:rPr lang="en-US" i="1" dirty="0" smtClean="0">
                                  <a:latin typeface="Cambria Math" panose="02040503050406030204" pitchFamily="18" charset="0"/>
                                </a:rPr>
                                <m:t>𝑠</m:t>
                              </m:r>
                            </m:e>
                            <m:sup>
                              <m:r>
                                <a:rPr lang="en-US" i="1" dirty="0" smtClean="0">
                                  <a:latin typeface="Cambria Math" panose="02040503050406030204" pitchFamily="18" charset="0"/>
                                </a:rPr>
                                <m:t>2</m:t>
                              </m:r>
                            </m:sup>
                          </m:sSup>
                        </m:num>
                        <m:den>
                          <m:r>
                            <a:rPr lang="en-US" i="1" dirty="0" smtClean="0">
                              <a:latin typeface="Cambria Math" panose="02040503050406030204" pitchFamily="18" charset="0"/>
                            </a:rPr>
                            <m:t>𝑆</m:t>
                          </m:r>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𝑆</m:t>
                              </m:r>
                            </m:e>
                            <m:sub>
                              <m:r>
                                <a:rPr lang="en-US" i="1" dirty="0" smtClean="0">
                                  <a:latin typeface="Cambria Math" panose="02040503050406030204" pitchFamily="18" charset="0"/>
                                </a:rPr>
                                <m:t>𝑦𝑦</m:t>
                              </m:r>
                            </m:sub>
                          </m:sSub>
                        </m:den>
                      </m:f>
                      <m:r>
                        <a:rPr lang="en-US" i="1" dirty="0" smtClean="0">
                          <a:latin typeface="Cambria Math" panose="02040503050406030204" pitchFamily="18" charset="0"/>
                        </a:rPr>
                        <m:t> </m:t>
                      </m:r>
                    </m:oMath>
                  </m:oMathPara>
                </a14:m>
                <a:endParaRPr lang="en-US" dirty="0"/>
              </a:p>
              <a:p>
                <a:endParaRPr lang="en-US" dirty="0"/>
              </a:p>
              <a:p>
                <a:endParaRPr lang="en-US" dirty="0"/>
              </a:p>
              <a:p>
                <a:r>
                  <a:rPr lang="en-US" dirty="0"/>
                  <a:t>The interpretation of this statistic is straightforward. Since </a:t>
                </a:r>
                <a14:m>
                  <m:oMath xmlns:m="http://schemas.openxmlformats.org/officeDocument/2006/math">
                    <m:r>
                      <a:rPr lang="en-US" i="1" smtClean="0">
                        <a:latin typeface="Cambria Math" panose="02040503050406030204" pitchFamily="18" charset="0"/>
                      </a:rPr>
                      <m:t>𝑆</m:t>
                    </m:r>
                    <m:sSub>
                      <m:sSubPr>
                        <m:ctrlPr>
                          <a:rPr lang="en-US" i="1" smtClean="0">
                            <a:latin typeface="Cambria Math" panose="02040503050406030204" pitchFamily="18" charset="0"/>
                          </a:rPr>
                        </m:ctrlPr>
                      </m:sSubPr>
                      <m:e>
                        <m:r>
                          <a:rPr lang="en-US" i="1" smtClean="0">
                            <a:latin typeface="Cambria Math" panose="02040503050406030204" pitchFamily="18" charset="0"/>
                          </a:rPr>
                          <m:t>𝑆</m:t>
                        </m:r>
                      </m:e>
                      <m:sub>
                        <m:r>
                          <a:rPr lang="en-US" i="1" smtClean="0">
                            <a:latin typeface="Cambria Math" panose="02040503050406030204" pitchFamily="18" charset="0"/>
                          </a:rPr>
                          <m:t>𝑦𝑦</m:t>
                        </m:r>
                      </m:sub>
                    </m:sSub>
                    <m:r>
                      <a:rPr lang="en-US" i="1" smtClean="0">
                        <a:latin typeface="Cambria Math" panose="02040503050406030204" pitchFamily="18" charset="0"/>
                      </a:rPr>
                      <m:t> </m:t>
                    </m:r>
                  </m:oMath>
                </a14:m>
                <a:r>
                  <a:rPr lang="en-US" dirty="0"/>
                  <a:t> does not depend on the model or on the model variables,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2</m:t>
                        </m:r>
                      </m:sup>
                    </m:sSup>
                    <m:r>
                      <a:rPr lang="en-US" i="1">
                        <a:latin typeface="Cambria Math" panose="02040503050406030204" pitchFamily="18" charset="0"/>
                      </a:rPr>
                      <m:t> </m:t>
                    </m:r>
                  </m:oMath>
                </a14:m>
                <a:r>
                  <a:rPr lang="en-US" dirty="0"/>
                  <a:t>and </a:t>
                </a:r>
                <a14:m>
                  <m:oMath xmlns:m="http://schemas.openxmlformats.org/officeDocument/2006/math">
                    <m:sSubSup>
                      <m:sSubSupPr>
                        <m:ctrlPr>
                          <a:rPr lang="en-US" i="1" dirty="0">
                            <a:latin typeface="Cambria Math" panose="02040503050406030204" pitchFamily="18" charset="0"/>
                          </a:rPr>
                        </m:ctrlPr>
                      </m:sSubSupPr>
                      <m:e>
                        <m:r>
                          <a:rPr lang="en-US" i="1" dirty="0">
                            <a:latin typeface="Cambria Math" panose="02040503050406030204" pitchFamily="18" charset="0"/>
                          </a:rPr>
                          <m:t>𝑅</m:t>
                        </m:r>
                      </m:e>
                      <m:sub>
                        <m:r>
                          <a:rPr lang="en-US" i="1" dirty="0">
                            <a:latin typeface="Cambria Math" panose="02040503050406030204" pitchFamily="18" charset="0"/>
                          </a:rPr>
                          <m:t>𝑎</m:t>
                        </m:r>
                      </m:sub>
                      <m:sup>
                        <m:r>
                          <a:rPr lang="en-US" i="1" dirty="0">
                            <a:latin typeface="Cambria Math" panose="02040503050406030204" pitchFamily="18" charset="0"/>
                          </a:rPr>
                          <m:t>2</m:t>
                        </m:r>
                      </m:sup>
                    </m:sSubSup>
                    <m:r>
                      <a:rPr lang="en-US" i="1" dirty="0">
                        <a:latin typeface="Cambria Math" panose="02040503050406030204" pitchFamily="18" charset="0"/>
                      </a:rPr>
                      <m:t> </m:t>
                    </m:r>
                  </m:oMath>
                </a14:m>
                <a:r>
                  <a:rPr lang="en-US" dirty="0"/>
                  <a:t> are equivalent measures of the model fit. As the model improves, </a:t>
                </a:r>
                <a14:m>
                  <m:oMath xmlns:m="http://schemas.openxmlformats.org/officeDocument/2006/math">
                    <m:sSubSup>
                      <m:sSubSupPr>
                        <m:ctrlPr>
                          <a:rPr lang="en-US" i="1" dirty="0">
                            <a:latin typeface="Cambria Math" panose="02040503050406030204" pitchFamily="18" charset="0"/>
                          </a:rPr>
                        </m:ctrlPr>
                      </m:sSubSupPr>
                      <m:e>
                        <m:r>
                          <a:rPr lang="en-US" i="1" dirty="0">
                            <a:latin typeface="Cambria Math" panose="02040503050406030204" pitchFamily="18" charset="0"/>
                          </a:rPr>
                          <m:t>𝑅</m:t>
                        </m:r>
                      </m:e>
                      <m:sub>
                        <m:r>
                          <a:rPr lang="en-US" i="1" dirty="0">
                            <a:latin typeface="Cambria Math" panose="02040503050406030204" pitchFamily="18" charset="0"/>
                          </a:rPr>
                          <m:t>𝑎</m:t>
                        </m:r>
                      </m:sub>
                      <m:sup>
                        <m:r>
                          <a:rPr lang="en-US" i="1" dirty="0">
                            <a:latin typeface="Cambria Math" panose="02040503050406030204" pitchFamily="18" charset="0"/>
                          </a:rPr>
                          <m:t>2</m:t>
                        </m:r>
                      </m:sup>
                    </m:sSubSup>
                    <m:r>
                      <a:rPr lang="en-US" i="1" dirty="0">
                        <a:latin typeface="Cambria Math" panose="02040503050406030204" pitchFamily="18" charset="0"/>
                      </a:rPr>
                      <m:t> </m:t>
                    </m:r>
                  </m:oMath>
                </a14:m>
                <a:r>
                  <a:rPr lang="en-US" dirty="0"/>
                  <a:t>becomes larger and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2</m:t>
                        </m:r>
                      </m:sup>
                    </m:sSup>
                    <m:r>
                      <a:rPr lang="en-US" i="1">
                        <a:latin typeface="Cambria Math" panose="02040503050406030204" pitchFamily="18" charset="0"/>
                      </a:rPr>
                      <m:t> </m:t>
                    </m:r>
                  </m:oMath>
                </a14:m>
                <a:r>
                  <a:rPr lang="en-US" dirty="0"/>
                  <a:t> becomes smaller and </a:t>
                </a:r>
                <a:r>
                  <a:rPr lang="en-US" i="1" dirty="0"/>
                  <a:t>vice-versa</a:t>
                </a:r>
                <a:r>
                  <a:rPr lang="en-US" dirty="0"/>
                  <a:t>. Selecting the model with the largest </a:t>
                </a:r>
                <a14:m>
                  <m:oMath xmlns:m="http://schemas.openxmlformats.org/officeDocument/2006/math">
                    <m:sSubSup>
                      <m:sSubSupPr>
                        <m:ctrlPr>
                          <a:rPr lang="en-US" i="1" dirty="0">
                            <a:latin typeface="Cambria Math" panose="02040503050406030204" pitchFamily="18" charset="0"/>
                          </a:rPr>
                        </m:ctrlPr>
                      </m:sSubSupPr>
                      <m:e>
                        <m:r>
                          <a:rPr lang="en-US" i="1" dirty="0">
                            <a:latin typeface="Cambria Math" panose="02040503050406030204" pitchFamily="18" charset="0"/>
                          </a:rPr>
                          <m:t>𝑅</m:t>
                        </m:r>
                      </m:e>
                      <m:sub>
                        <m:r>
                          <a:rPr lang="en-US" i="1" dirty="0">
                            <a:latin typeface="Cambria Math" panose="02040503050406030204" pitchFamily="18" charset="0"/>
                          </a:rPr>
                          <m:t>𝑎</m:t>
                        </m:r>
                      </m:sub>
                      <m:sup>
                        <m:r>
                          <a:rPr lang="en-US" i="1" dirty="0">
                            <a:latin typeface="Cambria Math" panose="02040503050406030204" pitchFamily="18" charset="0"/>
                          </a:rPr>
                          <m:t>2</m:t>
                        </m:r>
                      </m:sup>
                    </m:sSubSup>
                    <m:r>
                      <a:rPr lang="en-US" i="1" dirty="0">
                        <a:latin typeface="Cambria Math" panose="02040503050406030204" pitchFamily="18" charset="0"/>
                      </a:rPr>
                      <m:t> </m:t>
                    </m:r>
                  </m:oMath>
                </a14:m>
                <a:r>
                  <a:rPr lang="en-US" dirty="0"/>
                  <a:t>is equivalent to selecting the model with the smallest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2</m:t>
                        </m:r>
                      </m:sup>
                    </m:sSup>
                  </m:oMath>
                </a14:m>
                <a:r>
                  <a:rPr lang="en-US" dirty="0"/>
                  <a:t>.</a:t>
                </a:r>
              </a:p>
              <a:p>
                <a:endParaRPr lang="en-US" dirty="0"/>
              </a:p>
              <a:p>
                <a:pPr marL="0" indent="0">
                  <a:buNone/>
                </a:pPr>
                <a:endParaRPr lang="en-US" dirty="0"/>
              </a:p>
              <a:p>
                <a:endParaRPr lang="en-US" dirty="0"/>
              </a:p>
            </p:txBody>
          </p:sp>
        </mc:Choice>
        <mc:Fallback xmlns="">
          <p:sp>
            <p:nvSpPr>
              <p:cNvPr id="3" name="Content Placeholder 2">
                <a:extLst>
                  <a:ext uri="{FF2B5EF4-FFF2-40B4-BE49-F238E27FC236}">
                    <a16:creationId xmlns:a16="http://schemas.microsoft.com/office/drawing/2014/main" id="{6897EE71-B9B2-4390-A36C-95A09669AB21}"/>
                  </a:ext>
                </a:extLst>
              </p:cNvPr>
              <p:cNvSpPr>
                <a:spLocks noGrp="1" noRot="1" noChangeAspect="1" noMove="1" noResize="1" noEditPoints="1" noAdjustHandles="1" noChangeArrowheads="1" noChangeShapeType="1" noTextEdit="1"/>
              </p:cNvSpPr>
              <p:nvPr>
                <p:ph idx="1"/>
              </p:nvPr>
            </p:nvSpPr>
            <p:spPr>
              <a:xfrm>
                <a:off x="1484308" y="2045109"/>
                <a:ext cx="10018713" cy="4916129"/>
              </a:xfrm>
              <a:blipFill>
                <a:blip r:embed="rId3"/>
                <a:stretch>
                  <a:fillRect l="-1034" t="-13507"/>
                </a:stretch>
              </a:blipFill>
            </p:spPr>
            <p:txBody>
              <a:bodyPr/>
              <a:lstStyle/>
              <a:p>
                <a:r>
                  <a:rPr lang="en-US">
                    <a:noFill/>
                  </a:rPr>
                  <a:t> </a:t>
                </a:r>
              </a:p>
            </p:txBody>
          </p:sp>
        </mc:Fallback>
      </mc:AlternateContent>
    </p:spTree>
    <p:extLst>
      <p:ext uri="{BB962C8B-B14F-4D97-AF65-F5344CB8AC3E}">
        <p14:creationId xmlns:p14="http://schemas.microsoft.com/office/powerpoint/2010/main" val="406730884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A42933-E138-4919-94E9-07543511371F}"/>
              </a:ext>
            </a:extLst>
          </p:cNvPr>
          <p:cNvSpPr>
            <a:spLocks noGrp="1"/>
          </p:cNvSpPr>
          <p:nvPr>
            <p:ph type="title"/>
          </p:nvPr>
        </p:nvSpPr>
        <p:spPr>
          <a:xfrm>
            <a:off x="1484310" y="0"/>
            <a:ext cx="10018713" cy="592394"/>
          </a:xfrm>
        </p:spPr>
        <p:txBody>
          <a:bodyPr>
            <a:normAutofit fontScale="90000"/>
          </a:bodyPr>
          <a:lstStyle/>
          <a:p>
            <a:r>
              <a:rPr lang="en-US" dirty="0"/>
              <a:t>Inference about a Single Parameter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3CCB042-D312-4D09-8C36-A87B6F8F17E7}"/>
                  </a:ext>
                </a:extLst>
              </p:cNvPr>
              <p:cNvSpPr>
                <a:spLocks noGrp="1"/>
              </p:cNvSpPr>
              <p:nvPr>
                <p:ph idx="1"/>
              </p:nvPr>
            </p:nvSpPr>
            <p:spPr>
              <a:xfrm>
                <a:off x="1484310" y="1025079"/>
                <a:ext cx="10018713" cy="5673212"/>
              </a:xfrm>
            </p:spPr>
            <p:txBody>
              <a:bodyPr>
                <a:normAutofit fontScale="85000" lnSpcReduction="10000"/>
              </a:bodyPr>
              <a:lstStyle/>
              <a:p>
                <a:pPr marL="0" indent="0">
                  <a:buNone/>
                </a:pPr>
                <a:endParaRPr lang="en-US" dirty="0"/>
              </a:p>
              <a:p>
                <a:r>
                  <a:rPr lang="en-US" dirty="0"/>
                  <a:t>The least squares estimates for the model parameters, </a:t>
                </a:r>
                <a14:m>
                  <m:oMath xmlns:m="http://schemas.openxmlformats.org/officeDocument/2006/math">
                    <m:acc>
                      <m:accPr>
                        <m:chr m:val="̂"/>
                        <m:ctrlPr>
                          <a:rPr lang="en-US" i="1" dirty="0" smtClean="0">
                            <a:latin typeface="Cambria Math" panose="02040503050406030204" pitchFamily="18" charset="0"/>
                          </a:rPr>
                        </m:ctrlPr>
                      </m:accPr>
                      <m:e>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𝛽</m:t>
                            </m:r>
                          </m:e>
                          <m:sub>
                            <m:r>
                              <a:rPr lang="en-US" i="1" dirty="0" smtClean="0">
                                <a:latin typeface="Cambria Math" panose="02040503050406030204" pitchFamily="18" charset="0"/>
                              </a:rPr>
                              <m:t>0</m:t>
                            </m:r>
                          </m:sub>
                        </m:sSub>
                      </m:e>
                    </m:acc>
                    <m:r>
                      <a:rPr lang="en-US" i="1" dirty="0" smtClean="0">
                        <a:latin typeface="Cambria Math" panose="02040503050406030204" pitchFamily="18" charset="0"/>
                      </a:rPr>
                      <m:t>,</m:t>
                    </m:r>
                    <m:acc>
                      <m:accPr>
                        <m:chr m:val="̂"/>
                        <m:ctrlPr>
                          <a:rPr lang="en-US" i="1" dirty="0" smtClean="0">
                            <a:latin typeface="Cambria Math" panose="02040503050406030204" pitchFamily="18" charset="0"/>
                          </a:rPr>
                        </m:ctrlPr>
                      </m:accPr>
                      <m:e>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𝛽</m:t>
                            </m:r>
                          </m:e>
                          <m:sub>
                            <m:r>
                              <a:rPr lang="en-US" i="1" dirty="0" smtClean="0">
                                <a:latin typeface="Cambria Math" panose="02040503050406030204" pitchFamily="18" charset="0"/>
                              </a:rPr>
                              <m:t>1</m:t>
                            </m:r>
                          </m:sub>
                        </m:sSub>
                      </m:e>
                    </m:acc>
                    <m:r>
                      <a:rPr lang="en-US" i="1" dirty="0" smtClean="0">
                        <a:latin typeface="Cambria Math" panose="02040503050406030204" pitchFamily="18" charset="0"/>
                      </a:rPr>
                      <m:t>…,</m:t>
                    </m:r>
                    <m:acc>
                      <m:accPr>
                        <m:chr m:val="̂"/>
                        <m:ctrlPr>
                          <a:rPr lang="en-US" i="1" dirty="0" smtClean="0">
                            <a:latin typeface="Cambria Math" panose="02040503050406030204" pitchFamily="18" charset="0"/>
                          </a:rPr>
                        </m:ctrlPr>
                      </m:accPr>
                      <m:e>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𝛽</m:t>
                            </m:r>
                          </m:e>
                          <m:sub>
                            <m:r>
                              <a:rPr lang="en-US" i="1" dirty="0" smtClean="0">
                                <a:latin typeface="Cambria Math" panose="02040503050406030204" pitchFamily="18" charset="0"/>
                              </a:rPr>
                              <m:t>𝑘</m:t>
                            </m:r>
                          </m:sub>
                        </m:sSub>
                      </m:e>
                    </m:acc>
                  </m:oMath>
                </a14:m>
                <a:r>
                  <a:rPr lang="en-US" dirty="0"/>
                  <a:t> are weighted sums of the responses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m:t>
                        </m:r>
                      </m:sub>
                    </m:sSub>
                  </m:oMath>
                </a14:m>
                <a:r>
                  <a:rPr lang="en-US" dirty="0"/>
                  <a:t>. Since we have assumed that these are normally distributed, we have that the estimates themselves will be normally distributed. In consequence, we can test the null hypothesis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𝐻</m:t>
                        </m:r>
                      </m:e>
                      <m:sub>
                        <m:r>
                          <a:rPr lang="en-US" i="1" dirty="0">
                            <a:latin typeface="Cambria Math" panose="02040503050406030204" pitchFamily="18" charset="0"/>
                          </a:rPr>
                          <m:t>0</m:t>
                        </m:r>
                      </m:sub>
                    </m:sSub>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𝛽</m:t>
                        </m:r>
                      </m:e>
                      <m:sub>
                        <m:r>
                          <a:rPr lang="en-US" i="1" dirty="0">
                            <a:latin typeface="Cambria Math" panose="02040503050406030204" pitchFamily="18" charset="0"/>
                          </a:rPr>
                          <m:t>𝑖</m:t>
                        </m:r>
                      </m:sub>
                    </m:sSub>
                    <m:r>
                      <a:rPr lang="en-US" i="1" dirty="0">
                        <a:latin typeface="Cambria Math" panose="02040503050406030204" pitchFamily="18" charset="0"/>
                      </a:rPr>
                      <m:t>=0, </m:t>
                    </m:r>
                  </m:oMath>
                </a14:m>
                <a:r>
                  <a:rPr lang="en-US" dirty="0"/>
                  <a:t> for any parameter in the model using the test statistic</a:t>
                </a:r>
              </a:p>
              <a:p>
                <a:pPr marL="0" indent="0">
                  <a:buNone/>
                </a:pPr>
                <a14:m>
                  <m:oMathPara xmlns:m="http://schemas.openxmlformats.org/officeDocument/2006/math">
                    <m:oMathParaPr>
                      <m:jc m:val="centerGroup"/>
                    </m:oMathParaPr>
                    <m:oMath xmlns:m="http://schemas.openxmlformats.org/officeDocument/2006/math">
                      <m:r>
                        <a:rPr lang="de-DE" i="1" dirty="0" smtClean="0">
                          <a:latin typeface="Cambria Math" panose="02040503050406030204" pitchFamily="18" charset="0"/>
                        </a:rPr>
                        <m:t>𝑡</m:t>
                      </m:r>
                      <m:r>
                        <a:rPr lang="de-DE" i="1" dirty="0" smtClean="0">
                          <a:latin typeface="Cambria Math" panose="02040503050406030204" pitchFamily="18" charset="0"/>
                        </a:rPr>
                        <m:t>=</m:t>
                      </m:r>
                      <m:f>
                        <m:fPr>
                          <m:ctrlPr>
                            <a:rPr lang="de-DE" i="1" dirty="0" smtClean="0">
                              <a:latin typeface="Cambria Math" panose="02040503050406030204" pitchFamily="18" charset="0"/>
                            </a:rPr>
                          </m:ctrlPr>
                        </m:fPr>
                        <m:num>
                          <m:acc>
                            <m:accPr>
                              <m:chr m:val="̂"/>
                              <m:ctrlPr>
                                <a:rPr lang="de-DE" i="1" dirty="0" smtClean="0">
                                  <a:latin typeface="Cambria Math" panose="02040503050406030204" pitchFamily="18" charset="0"/>
                                </a:rPr>
                              </m:ctrlPr>
                            </m:accPr>
                            <m:e>
                              <m:sSub>
                                <m:sSubPr>
                                  <m:ctrlPr>
                                    <a:rPr lang="de-DE" i="1" dirty="0" smtClean="0">
                                      <a:latin typeface="Cambria Math" panose="02040503050406030204" pitchFamily="18" charset="0"/>
                                    </a:rPr>
                                  </m:ctrlPr>
                                </m:sSubPr>
                                <m:e>
                                  <m:r>
                                    <a:rPr lang="de-DE" i="1" dirty="0" smtClean="0">
                                      <a:latin typeface="Cambria Math" panose="02040503050406030204" pitchFamily="18" charset="0"/>
                                    </a:rPr>
                                    <m:t>𝛽</m:t>
                                  </m:r>
                                </m:e>
                                <m:sub>
                                  <m:r>
                                    <a:rPr lang="de-DE" i="1" dirty="0" smtClean="0">
                                      <a:latin typeface="Cambria Math" panose="02040503050406030204" pitchFamily="18" charset="0"/>
                                    </a:rPr>
                                    <m:t>𝑖</m:t>
                                  </m:r>
                                </m:sub>
                              </m:sSub>
                            </m:e>
                          </m:acc>
                        </m:num>
                        <m:den>
                          <m:sSub>
                            <m:sSubPr>
                              <m:ctrlPr>
                                <a:rPr lang="de-DE" i="1" dirty="0" smtClean="0">
                                  <a:latin typeface="Cambria Math" panose="02040503050406030204" pitchFamily="18" charset="0"/>
                                </a:rPr>
                              </m:ctrlPr>
                            </m:sSubPr>
                            <m:e>
                              <m:r>
                                <a:rPr lang="de-DE" i="1" dirty="0" smtClean="0">
                                  <a:latin typeface="Cambria Math" panose="02040503050406030204" pitchFamily="18" charset="0"/>
                                </a:rPr>
                                <m:t>𝑠</m:t>
                              </m:r>
                            </m:e>
                            <m:sub>
                              <m:acc>
                                <m:accPr>
                                  <m:chr m:val="̂"/>
                                  <m:ctrlPr>
                                    <a:rPr lang="de-DE" i="1" dirty="0" smtClean="0">
                                      <a:latin typeface="Cambria Math" panose="02040503050406030204" pitchFamily="18" charset="0"/>
                                    </a:rPr>
                                  </m:ctrlPr>
                                </m:accPr>
                                <m:e>
                                  <m:sSub>
                                    <m:sSubPr>
                                      <m:ctrlPr>
                                        <a:rPr lang="de-DE" i="1" dirty="0" smtClean="0">
                                          <a:latin typeface="Cambria Math" panose="02040503050406030204" pitchFamily="18" charset="0"/>
                                        </a:rPr>
                                      </m:ctrlPr>
                                    </m:sSubPr>
                                    <m:e>
                                      <m:r>
                                        <a:rPr lang="de-DE" i="1" dirty="0" smtClean="0">
                                          <a:latin typeface="Cambria Math" panose="02040503050406030204" pitchFamily="18" charset="0"/>
                                        </a:rPr>
                                        <m:t>𝛽</m:t>
                                      </m:r>
                                    </m:e>
                                    <m:sub>
                                      <m:r>
                                        <a:rPr lang="de-DE" i="1" dirty="0" smtClean="0">
                                          <a:latin typeface="Cambria Math" panose="02040503050406030204" pitchFamily="18" charset="0"/>
                                        </a:rPr>
                                        <m:t>𝑖</m:t>
                                      </m:r>
                                    </m:sub>
                                  </m:sSub>
                                </m:e>
                              </m:acc>
                            </m:sub>
                          </m:sSub>
                        </m:den>
                      </m:f>
                      <m:r>
                        <a:rPr lang="de-DE" i="1" dirty="0" smtClean="0">
                          <a:latin typeface="Cambria Math" panose="02040503050406030204" pitchFamily="18" charset="0"/>
                        </a:rPr>
                        <m:t> </m:t>
                      </m:r>
                    </m:oMath>
                  </m:oMathPara>
                </a14:m>
                <a:endParaRPr lang="en-US" dirty="0"/>
              </a:p>
              <a:p>
                <a:pPr marL="0" indent="0">
                  <a:buNone/>
                </a:pPr>
                <a:r>
                  <a:rPr lang="en-US" dirty="0"/>
                  <a:t>         The reference distribution will be a</a:t>
                </a:r>
                <a:r>
                  <a:rPr lang="en-US" i="1" dirty="0"/>
                  <a:t> t  </a:t>
                </a:r>
                <a:r>
                  <a:rPr lang="en-US" dirty="0"/>
                  <a:t>distribution</a:t>
                </a:r>
                <a:r>
                  <a:rPr lang="en-US" i="1" dirty="0"/>
                  <a:t> </a:t>
                </a:r>
                <a:r>
                  <a:rPr lang="en-US" dirty="0"/>
                  <a:t>with n-(k+1) degrees of freedom.</a:t>
                </a:r>
              </a:p>
              <a:p>
                <a:r>
                  <a:rPr lang="en-US" dirty="0"/>
                  <a:t>A </a:t>
                </a:r>
                <a14:m>
                  <m:oMath xmlns:m="http://schemas.openxmlformats.org/officeDocument/2006/math">
                    <m:r>
                      <a:rPr lang="en-US" i="1" smtClean="0">
                        <a:latin typeface="Cambria Math" panose="02040503050406030204" pitchFamily="18" charset="0"/>
                      </a:rPr>
                      <m:t>100</m:t>
                    </m:r>
                    <m:d>
                      <m:dPr>
                        <m:ctrlPr>
                          <a:rPr lang="en-US" i="1" smtClean="0">
                            <a:latin typeface="Cambria Math" panose="02040503050406030204" pitchFamily="18" charset="0"/>
                          </a:rPr>
                        </m:ctrlPr>
                      </m:dPr>
                      <m:e>
                        <m:r>
                          <a:rPr lang="en-US" i="1" smtClean="0">
                            <a:latin typeface="Cambria Math" panose="02040503050406030204" pitchFamily="18" charset="0"/>
                          </a:rPr>
                          <m:t>1−</m:t>
                        </m:r>
                        <m:r>
                          <a:rPr lang="en-US" i="1" smtClean="0">
                            <a:latin typeface="Cambria Math" panose="02040503050406030204" pitchFamily="18" charset="0"/>
                          </a:rPr>
                          <m:t>𝛼</m:t>
                        </m:r>
                      </m:e>
                    </m:d>
                    <m:r>
                      <a:rPr lang="en-US" i="1" smtClean="0">
                        <a:latin typeface="Cambria Math" panose="02040503050406030204" pitchFamily="18" charset="0"/>
                      </a:rPr>
                      <m:t>% </m:t>
                    </m:r>
                  </m:oMath>
                </a14:m>
                <a:r>
                  <a:rPr lang="en-US" dirty="0"/>
                  <a:t> confidence interval for a </a:t>
                </a:r>
                <a14:m>
                  <m:oMath xmlns:m="http://schemas.openxmlformats.org/officeDocument/2006/math">
                    <m:r>
                      <a:rPr lang="en-US" i="1">
                        <a:latin typeface="Cambria Math" panose="02040503050406030204" pitchFamily="18" charset="0"/>
                      </a:rPr>
                      <m:t>𝛽</m:t>
                    </m:r>
                    <m:r>
                      <a:rPr lang="en-US" i="1">
                        <a:latin typeface="Cambria Math" panose="02040503050406030204" pitchFamily="18" charset="0"/>
                      </a:rPr>
                      <m:t> </m:t>
                    </m:r>
                  </m:oMath>
                </a14:m>
                <a:r>
                  <a:rPr lang="en-US" dirty="0"/>
                  <a:t>parameter will be given by</a:t>
                </a:r>
              </a:p>
              <a:p>
                <a:pPr marL="0" indent="0">
                  <a:buNone/>
                </a:pPr>
                <a14:m>
                  <m:oMathPara xmlns:m="http://schemas.openxmlformats.org/officeDocument/2006/math">
                    <m:oMathParaPr>
                      <m:jc m:val="centerGroup"/>
                    </m:oMathParaPr>
                    <m:oMath xmlns:m="http://schemas.openxmlformats.org/officeDocument/2006/math">
                      <m:acc>
                        <m:accPr>
                          <m:chr m:val="̂"/>
                          <m:ctrlPr>
                            <a:rPr lang="en-US" i="1" dirty="0" smtClean="0">
                              <a:latin typeface="Cambria Math" panose="02040503050406030204" pitchFamily="18" charset="0"/>
                            </a:rPr>
                          </m:ctrlPr>
                        </m:accPr>
                        <m:e>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𝛽</m:t>
                              </m:r>
                            </m:e>
                            <m:sub>
                              <m:r>
                                <a:rPr lang="en-US" i="1" dirty="0" smtClean="0">
                                  <a:latin typeface="Cambria Math" panose="02040503050406030204" pitchFamily="18" charset="0"/>
                                </a:rPr>
                                <m:t>𝑖</m:t>
                              </m:r>
                            </m:sub>
                          </m:sSub>
                        </m:e>
                      </m:acc>
                      <m:r>
                        <a:rPr lang="en-US" i="1" dirty="0" smtClean="0">
                          <a:latin typeface="Cambria Math" panose="02040503050406030204" pitchFamily="18" charset="0"/>
                        </a:rPr>
                        <m:t>±</m:t>
                      </m:r>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𝑡</m:t>
                          </m:r>
                        </m:e>
                        <m:sub>
                          <m:f>
                            <m:fPr>
                              <m:ctrlPr>
                                <a:rPr lang="en-US" i="1" dirty="0" smtClean="0">
                                  <a:latin typeface="Cambria Math" panose="02040503050406030204" pitchFamily="18" charset="0"/>
                                </a:rPr>
                              </m:ctrlPr>
                            </m:fPr>
                            <m:num>
                              <m:r>
                                <a:rPr lang="en-US" i="1" dirty="0" smtClean="0">
                                  <a:latin typeface="Cambria Math" panose="02040503050406030204" pitchFamily="18" charset="0"/>
                                </a:rPr>
                                <m:t>𝛼</m:t>
                              </m:r>
                            </m:num>
                            <m:den>
                              <m:r>
                                <a:rPr lang="en-US" i="1" dirty="0" smtClean="0">
                                  <a:latin typeface="Cambria Math" panose="02040503050406030204" pitchFamily="18" charset="0"/>
                                </a:rPr>
                                <m:t>2</m:t>
                              </m:r>
                            </m:den>
                          </m:f>
                        </m:sub>
                      </m:sSub>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𝑠</m:t>
                          </m:r>
                        </m:e>
                        <m:sub>
                          <m:acc>
                            <m:accPr>
                              <m:chr m:val="̂"/>
                              <m:ctrlPr>
                                <a:rPr lang="en-US" i="1" dirty="0" smtClean="0">
                                  <a:latin typeface="Cambria Math" panose="02040503050406030204" pitchFamily="18" charset="0"/>
                                </a:rPr>
                              </m:ctrlPr>
                            </m:accPr>
                            <m:e>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𝛽</m:t>
                                  </m:r>
                                </m:e>
                                <m:sub>
                                  <m:r>
                                    <a:rPr lang="en-US" i="1" dirty="0" smtClean="0">
                                      <a:latin typeface="Cambria Math" panose="02040503050406030204" pitchFamily="18" charset="0"/>
                                    </a:rPr>
                                    <m:t>𝑖</m:t>
                                  </m:r>
                                </m:sub>
                              </m:sSub>
                            </m:e>
                          </m:acc>
                        </m:sub>
                      </m:sSub>
                    </m:oMath>
                  </m:oMathPara>
                </a14:m>
                <a:endParaRPr lang="en-US" dirty="0"/>
              </a:p>
              <a:p>
                <a:pPr marL="0" indent="0">
                  <a:buNone/>
                </a:pPr>
                <a:r>
                  <a:rPr lang="en-US" dirty="0"/>
                  <a:t>         where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𝑡</m:t>
                        </m:r>
                      </m:e>
                      <m:sub>
                        <m:f>
                          <m:fPr>
                            <m:ctrlPr>
                              <a:rPr lang="en-US" i="1" dirty="0" smtClean="0">
                                <a:latin typeface="Cambria Math" panose="02040503050406030204" pitchFamily="18" charset="0"/>
                              </a:rPr>
                            </m:ctrlPr>
                          </m:fPr>
                          <m:num>
                            <m:r>
                              <a:rPr lang="en-US" i="1" dirty="0" smtClean="0">
                                <a:latin typeface="Cambria Math" panose="02040503050406030204" pitchFamily="18" charset="0"/>
                              </a:rPr>
                              <m:t>𝛼</m:t>
                            </m:r>
                          </m:num>
                          <m:den>
                            <m:r>
                              <a:rPr lang="en-US" i="1" dirty="0" smtClean="0">
                                <a:latin typeface="Cambria Math" panose="02040503050406030204" pitchFamily="18" charset="0"/>
                              </a:rPr>
                              <m:t>2</m:t>
                            </m:r>
                          </m:den>
                        </m:f>
                      </m:sub>
                    </m:sSub>
                    <m:r>
                      <a:rPr lang="en-US" i="1" dirty="0" smtClean="0">
                        <a:latin typeface="Cambria Math" panose="02040503050406030204" pitchFamily="18" charset="0"/>
                      </a:rPr>
                      <m:t> </m:t>
                    </m:r>
                  </m:oMath>
                </a14:m>
                <a:r>
                  <a:rPr lang="en-US" dirty="0"/>
                  <a:t>   is based on n - (k + 1) degrees of freedom with n  being equal to the  number of observations in the sample; </a:t>
                </a:r>
              </a:p>
              <a:p>
                <a:pPr marL="0" indent="0">
                  <a:buNone/>
                </a:pPr>
                <a:r>
                  <a:rPr lang="en-US" dirty="0"/>
                  <a:t>        and </a:t>
                </a:r>
              </a:p>
              <a:p>
                <a:pPr marL="0" indent="0">
                  <a:buNone/>
                </a:pPr>
                <a:r>
                  <a:rPr lang="en-US" dirty="0"/>
                  <a:t>        k + 1   being the number of </a:t>
                </a:r>
                <a14:m>
                  <m:oMath xmlns:m="http://schemas.openxmlformats.org/officeDocument/2006/math">
                    <m:r>
                      <a:rPr lang="en-US" i="1">
                        <a:latin typeface="Cambria Math" panose="02040503050406030204" pitchFamily="18" charset="0"/>
                      </a:rPr>
                      <m:t>𝛽</m:t>
                    </m:r>
                    <m:r>
                      <a:rPr lang="en-US" i="1">
                        <a:latin typeface="Cambria Math" panose="02040503050406030204" pitchFamily="18" charset="0"/>
                      </a:rPr>
                      <m:t> </m:t>
                    </m:r>
                  </m:oMath>
                </a14:m>
                <a:r>
                  <a:rPr lang="en-US" dirty="0"/>
                  <a:t> parameters in the model. </a:t>
                </a:r>
              </a:p>
            </p:txBody>
          </p:sp>
        </mc:Choice>
        <mc:Fallback xmlns="">
          <p:sp>
            <p:nvSpPr>
              <p:cNvPr id="3" name="Content Placeholder 2">
                <a:extLst>
                  <a:ext uri="{FF2B5EF4-FFF2-40B4-BE49-F238E27FC236}">
                    <a16:creationId xmlns:a16="http://schemas.microsoft.com/office/drawing/2014/main" id="{03CCB042-D312-4D09-8C36-A87B6F8F17E7}"/>
                  </a:ext>
                </a:extLst>
              </p:cNvPr>
              <p:cNvSpPr>
                <a:spLocks noGrp="1" noRot="1" noChangeAspect="1" noMove="1" noResize="1" noEditPoints="1" noAdjustHandles="1" noChangeArrowheads="1" noChangeShapeType="1" noTextEdit="1"/>
              </p:cNvSpPr>
              <p:nvPr>
                <p:ph idx="1"/>
              </p:nvPr>
            </p:nvSpPr>
            <p:spPr>
              <a:xfrm>
                <a:off x="1484310" y="1025079"/>
                <a:ext cx="10018713" cy="5673212"/>
              </a:xfrm>
              <a:blipFill>
                <a:blip r:embed="rId2"/>
                <a:stretch>
                  <a:fillRect l="-1156" r="-730"/>
                </a:stretch>
              </a:blipFill>
            </p:spPr>
            <p:txBody>
              <a:bodyPr/>
              <a:lstStyle/>
              <a:p>
                <a:r>
                  <a:rPr lang="en-US">
                    <a:noFill/>
                  </a:rPr>
                  <a:t> </a:t>
                </a:r>
              </a:p>
            </p:txBody>
          </p:sp>
        </mc:Fallback>
      </mc:AlternateContent>
    </p:spTree>
    <p:extLst>
      <p:ext uri="{BB962C8B-B14F-4D97-AF65-F5344CB8AC3E}">
        <p14:creationId xmlns:p14="http://schemas.microsoft.com/office/powerpoint/2010/main" val="17810069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2F9206-96A5-4532-8879-33B063BC846D}"/>
              </a:ext>
            </a:extLst>
          </p:cNvPr>
          <p:cNvSpPr>
            <a:spLocks noGrp="1"/>
          </p:cNvSpPr>
          <p:nvPr>
            <p:ph type="title"/>
          </p:nvPr>
        </p:nvSpPr>
        <p:spPr>
          <a:xfrm>
            <a:off x="1356492" y="0"/>
            <a:ext cx="10018713" cy="572729"/>
          </a:xfrm>
        </p:spPr>
        <p:txBody>
          <a:bodyPr>
            <a:normAutofit fontScale="90000"/>
          </a:bodyPr>
          <a:lstStyle/>
          <a:p>
            <a:r>
              <a:rPr lang="en-US" dirty="0"/>
              <a:t>Basic Questions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3461047-D2EB-43CF-ACEC-8F8D8D9D9023}"/>
                  </a:ext>
                </a:extLst>
              </p:cNvPr>
              <p:cNvSpPr>
                <a:spLocks noGrp="1"/>
              </p:cNvSpPr>
              <p:nvPr>
                <p:ph idx="1"/>
              </p:nvPr>
            </p:nvSpPr>
            <p:spPr>
              <a:xfrm>
                <a:off x="1356492" y="1025012"/>
                <a:ext cx="10018713" cy="4825182"/>
              </a:xfrm>
            </p:spPr>
            <p:txBody>
              <a:bodyPr>
                <a:normAutofit lnSpcReduction="10000"/>
              </a:bodyPr>
              <a:lstStyle/>
              <a:p>
                <a:r>
                  <a:rPr lang="en-US" dirty="0"/>
                  <a:t>The immediate question that arises is: how should we represent (model) the relationship between the two variables?</a:t>
                </a:r>
              </a:p>
              <a:p>
                <a:r>
                  <a:rPr lang="en-US" dirty="0"/>
                  <a:t>Before we start crafting a response, we need to introduce some language:</a:t>
                </a:r>
              </a:p>
              <a:p>
                <a:endParaRPr lang="en-US" dirty="0"/>
              </a:p>
              <a:p>
                <a:pPr marL="0" indent="0">
                  <a:buNone/>
                </a:pPr>
                <a:r>
                  <a:rPr lang="en-US" dirty="0"/>
                  <a:t>      Let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rPr>
                          <m:t>𝑦</m:t>
                        </m:r>
                      </m:e>
                      <m:sub>
                        <m:r>
                          <a:rPr lang="en-US" i="1" smtClean="0">
                            <a:latin typeface="Cambria Math" panose="02040503050406030204" pitchFamily="18" charset="0"/>
                          </a:rPr>
                          <m:t>𝑖</m:t>
                        </m:r>
                      </m:sub>
                    </m:sSub>
                    <m:r>
                      <a:rPr lang="en-US" i="1" smtClean="0">
                        <a:latin typeface="Cambria Math" panose="02040503050406030204" pitchFamily="18" charset="0"/>
                      </a:rPr>
                      <m:t> </m:t>
                    </m:r>
                  </m:oMath>
                </a14:m>
                <a:r>
                  <a:rPr lang="en-US" dirty="0"/>
                  <a:t> denote the </a:t>
                </a:r>
                <a14:m>
                  <m:oMath xmlns:m="http://schemas.openxmlformats.org/officeDocument/2006/math">
                    <m:sSup>
                      <m:sSupPr>
                        <m:ctrlPr>
                          <a:rPr lang="en-US" i="1" dirty="0">
                            <a:latin typeface="Cambria Math" panose="02040503050406030204" pitchFamily="18" charset="0"/>
                          </a:rPr>
                        </m:ctrlPr>
                      </m:sSupPr>
                      <m:e>
                        <m:r>
                          <a:rPr lang="en-US" i="1" dirty="0">
                            <a:latin typeface="Cambria Math" panose="02040503050406030204" pitchFamily="18" charset="0"/>
                          </a:rPr>
                          <m:t>𝑖</m:t>
                        </m:r>
                      </m:e>
                      <m:sup>
                        <m:r>
                          <a:rPr lang="en-US" i="1" dirty="0">
                            <a:latin typeface="Cambria Math" panose="02040503050406030204" pitchFamily="18" charset="0"/>
                          </a:rPr>
                          <m:t>𝑡h</m:t>
                        </m:r>
                      </m:sup>
                    </m:sSup>
                  </m:oMath>
                </a14:m>
                <a:r>
                  <a:rPr lang="en-US" dirty="0"/>
                  <a:t> observed response;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𝑥</m:t>
                        </m:r>
                      </m:e>
                      <m:sub>
                        <m:r>
                          <a:rPr lang="en-US" i="1" dirty="0" smtClean="0">
                            <a:latin typeface="Cambria Math" panose="02040503050406030204" pitchFamily="18" charset="0"/>
                          </a:rPr>
                          <m:t>𝑖</m:t>
                        </m:r>
                      </m:sub>
                    </m:sSub>
                    <m:r>
                      <a:rPr lang="en-US" b="0" i="1" dirty="0" smtClean="0">
                        <a:latin typeface="Cambria Math" panose="02040503050406030204" pitchFamily="18" charset="0"/>
                      </a:rPr>
                      <m:t>,</m:t>
                    </m:r>
                  </m:oMath>
                </a14:m>
                <a:r>
                  <a:rPr lang="en-US" dirty="0"/>
                  <a:t>   the </a:t>
                </a:r>
                <a14:m>
                  <m:oMath xmlns:m="http://schemas.openxmlformats.org/officeDocument/2006/math">
                    <m:sSup>
                      <m:sSupPr>
                        <m:ctrlPr>
                          <a:rPr lang="en-US" i="1" dirty="0">
                            <a:latin typeface="Cambria Math" panose="02040503050406030204" pitchFamily="18" charset="0"/>
                          </a:rPr>
                        </m:ctrlPr>
                      </m:sSupPr>
                      <m:e>
                        <m:r>
                          <a:rPr lang="en-US" i="1" dirty="0">
                            <a:latin typeface="Cambria Math" panose="02040503050406030204" pitchFamily="18" charset="0"/>
                          </a:rPr>
                          <m:t>𝑖</m:t>
                        </m:r>
                      </m:e>
                      <m:sup>
                        <m:r>
                          <a:rPr lang="en-US" i="1" dirty="0">
                            <a:latin typeface="Cambria Math" panose="02040503050406030204" pitchFamily="18" charset="0"/>
                          </a:rPr>
                          <m:t>𝑡h</m:t>
                        </m:r>
                      </m:sup>
                    </m:sSup>
                  </m:oMath>
                </a14:m>
                <a:r>
                  <a:rPr lang="en-US" dirty="0"/>
                  <a:t> measured predictor. </a:t>
                </a:r>
              </a:p>
              <a:p>
                <a:pPr marL="0" indent="0">
                  <a:buNone/>
                </a:pPr>
                <a:r>
                  <a:rPr lang="en-US" dirty="0"/>
                  <a:t>      We will refer to the response predicted by the  model  for each observation as the fitted value. </a:t>
                </a:r>
              </a:p>
              <a:p>
                <a:pPr marL="0" indent="0">
                  <a:buNone/>
                </a:pPr>
                <a:endParaRPr lang="en-US" dirty="0"/>
              </a:p>
              <a:p>
                <a:r>
                  <a:rPr lang="en-US" dirty="0"/>
                  <a:t>Possibly, the simplest useful model would be one that postulates that there is a linear relationship  between the variables:</a:t>
                </a:r>
              </a:p>
              <a:p>
                <a:pPr marL="0" indent="0">
                  <a:buNone/>
                </a:pPr>
                <a14:m>
                  <m:oMathPara xmlns:m="http://schemas.openxmlformats.org/officeDocument/2006/math">
                    <m:oMathParaPr>
                      <m:jc m:val="centerGroup"/>
                    </m:oMathParaPr>
                    <m:oMath xmlns:m="http://schemas.openxmlformats.org/officeDocument/2006/math">
                      <m:r>
                        <a:rPr lang="sv-SE" i="1" smtClean="0">
                          <a:latin typeface="Cambria Math" panose="02040503050406030204" pitchFamily="18" charset="0"/>
                        </a:rPr>
                        <m:t>𝑦</m:t>
                      </m:r>
                      <m:r>
                        <a:rPr lang="sv-SE" i="1" smtClean="0">
                          <a:latin typeface="Cambria Math" panose="02040503050406030204" pitchFamily="18" charset="0"/>
                        </a:rPr>
                        <m:t>=</m:t>
                      </m:r>
                      <m:sSub>
                        <m:sSubPr>
                          <m:ctrlPr>
                            <a:rPr lang="sv-SE" i="1" smtClean="0">
                              <a:latin typeface="Cambria Math" panose="02040503050406030204" pitchFamily="18" charset="0"/>
                            </a:rPr>
                          </m:ctrlPr>
                        </m:sSubPr>
                        <m:e>
                          <m:r>
                            <a:rPr lang="sv-SE" i="1" smtClean="0">
                              <a:latin typeface="Cambria Math" panose="02040503050406030204" pitchFamily="18" charset="0"/>
                            </a:rPr>
                            <m:t>𝛽</m:t>
                          </m:r>
                        </m:e>
                        <m:sub>
                          <m:r>
                            <a:rPr lang="sv-SE" i="1" smtClean="0">
                              <a:latin typeface="Cambria Math" panose="02040503050406030204" pitchFamily="18" charset="0"/>
                            </a:rPr>
                            <m:t>0</m:t>
                          </m:r>
                        </m:sub>
                      </m:sSub>
                      <m:r>
                        <a:rPr lang="sv-SE" i="1" smtClean="0">
                          <a:latin typeface="Cambria Math" panose="02040503050406030204" pitchFamily="18" charset="0"/>
                        </a:rPr>
                        <m:t>+</m:t>
                      </m:r>
                      <m:sSub>
                        <m:sSubPr>
                          <m:ctrlPr>
                            <a:rPr lang="sv-SE" i="1" smtClean="0">
                              <a:latin typeface="Cambria Math" panose="02040503050406030204" pitchFamily="18" charset="0"/>
                            </a:rPr>
                          </m:ctrlPr>
                        </m:sSubPr>
                        <m:e>
                          <m:r>
                            <a:rPr lang="sv-SE" i="1" smtClean="0">
                              <a:latin typeface="Cambria Math" panose="02040503050406030204" pitchFamily="18" charset="0"/>
                            </a:rPr>
                            <m:t>𝛽</m:t>
                          </m:r>
                        </m:e>
                        <m:sub>
                          <m:r>
                            <a:rPr lang="sv-SE" i="1" smtClean="0">
                              <a:latin typeface="Cambria Math" panose="02040503050406030204" pitchFamily="18" charset="0"/>
                            </a:rPr>
                            <m:t>1</m:t>
                          </m:r>
                        </m:sub>
                      </m:sSub>
                      <m:r>
                        <a:rPr lang="sv-SE" i="1" smtClean="0">
                          <a:latin typeface="Cambria Math" panose="02040503050406030204" pitchFamily="18" charset="0"/>
                        </a:rPr>
                        <m:t>𝑥</m:t>
                      </m:r>
                      <m:r>
                        <a:rPr lang="sv-SE" i="1" smtClean="0">
                          <a:latin typeface="Cambria Math" panose="02040503050406030204" pitchFamily="18" charset="0"/>
                        </a:rPr>
                        <m:t>+</m:t>
                      </m:r>
                      <m:r>
                        <a:rPr lang="sv-SE" i="1" smtClean="0">
                          <a:latin typeface="Cambria Math" panose="02040503050406030204" pitchFamily="18" charset="0"/>
                        </a:rPr>
                        <m:t>𝜖</m:t>
                      </m:r>
                    </m:oMath>
                  </m:oMathPara>
                </a14:m>
                <a:endParaRPr lang="en-US" dirty="0"/>
              </a:p>
              <a:p>
                <a:pPr marL="0" indent="0">
                  <a:buNone/>
                </a:pPr>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13461047-D2EB-43CF-ACEC-8F8D8D9D9023}"/>
                  </a:ext>
                </a:extLst>
              </p:cNvPr>
              <p:cNvSpPr>
                <a:spLocks noGrp="1" noRot="1" noChangeAspect="1" noMove="1" noResize="1" noEditPoints="1" noAdjustHandles="1" noChangeArrowheads="1" noChangeShapeType="1" noTextEdit="1"/>
              </p:cNvSpPr>
              <p:nvPr>
                <p:ph idx="1"/>
              </p:nvPr>
            </p:nvSpPr>
            <p:spPr>
              <a:xfrm>
                <a:off x="1356492" y="1025012"/>
                <a:ext cx="10018713" cy="4825182"/>
              </a:xfrm>
              <a:blipFill>
                <a:blip r:embed="rId2"/>
                <a:stretch>
                  <a:fillRect l="-1582" t="-13510" r="-1096"/>
                </a:stretch>
              </a:blipFill>
            </p:spPr>
            <p:txBody>
              <a:bodyPr/>
              <a:lstStyle/>
              <a:p>
                <a:r>
                  <a:rPr lang="en-US">
                    <a:noFill/>
                  </a:rPr>
                  <a:t> </a:t>
                </a:r>
              </a:p>
            </p:txBody>
          </p:sp>
        </mc:Fallback>
      </mc:AlternateContent>
    </p:spTree>
    <p:extLst>
      <p:ext uri="{BB962C8B-B14F-4D97-AF65-F5344CB8AC3E}">
        <p14:creationId xmlns:p14="http://schemas.microsoft.com/office/powerpoint/2010/main" val="189943218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F43C6-CAD3-43ED-B231-FE86CB916E95}"/>
              </a:ext>
            </a:extLst>
          </p:cNvPr>
          <p:cNvSpPr>
            <a:spLocks noGrp="1"/>
          </p:cNvSpPr>
          <p:nvPr>
            <p:ph type="title"/>
          </p:nvPr>
        </p:nvSpPr>
        <p:spPr>
          <a:xfrm>
            <a:off x="1395821" y="0"/>
            <a:ext cx="10018713" cy="671052"/>
          </a:xfrm>
        </p:spPr>
        <p:txBody>
          <a:bodyPr>
            <a:normAutofit fontScale="90000"/>
          </a:bodyPr>
          <a:lstStyle/>
          <a:p>
            <a:r>
              <a:rPr lang="en-US" dirty="0"/>
              <a:t>Is the Model Useful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0E84FA5-98C9-437C-990C-01997A19E4C6}"/>
                  </a:ext>
                </a:extLst>
              </p:cNvPr>
              <p:cNvSpPr>
                <a:spLocks noGrp="1"/>
              </p:cNvSpPr>
              <p:nvPr>
                <p:ph idx="1"/>
              </p:nvPr>
            </p:nvSpPr>
            <p:spPr>
              <a:xfrm>
                <a:off x="1484310" y="1280652"/>
                <a:ext cx="10018713" cy="6506495"/>
              </a:xfrm>
            </p:spPr>
            <p:txBody>
              <a:bodyPr>
                <a:normAutofit/>
              </a:bodyPr>
              <a:lstStyle/>
              <a:p>
                <a:pPr marL="0" indent="0">
                  <a:buNone/>
                </a:pPr>
                <a:r>
                  <a:rPr lang="en-US" sz="2000" dirty="0"/>
                  <a:t>We can check the usefulness of the model by testing the null hypothesis</a:t>
                </a:r>
              </a:p>
              <a:p>
                <a:pPr marL="0" indent="0">
                  <a:buNone/>
                </a:pPr>
                <a14:m>
                  <m:oMathPara xmlns:m="http://schemas.openxmlformats.org/officeDocument/2006/math">
                    <m:oMathParaPr>
                      <m:jc m:val="centerGroup"/>
                    </m:oMathParaPr>
                    <m:oMath xmlns:m="http://schemas.openxmlformats.org/officeDocument/2006/math">
                      <m:sSub>
                        <m:sSubPr>
                          <m:ctrlPr>
                            <a:rPr lang="sv-SE" sz="2000" i="1" smtClean="0">
                              <a:latin typeface="Cambria Math" panose="02040503050406030204" pitchFamily="18" charset="0"/>
                            </a:rPr>
                          </m:ctrlPr>
                        </m:sSubPr>
                        <m:e>
                          <m:r>
                            <a:rPr lang="sv-SE" sz="2000" i="1" smtClean="0">
                              <a:latin typeface="Cambria Math" panose="02040503050406030204" pitchFamily="18" charset="0"/>
                            </a:rPr>
                            <m:t>𝐻</m:t>
                          </m:r>
                        </m:e>
                        <m:sub>
                          <m:r>
                            <a:rPr lang="sv-SE" sz="2000" i="1" smtClean="0">
                              <a:latin typeface="Cambria Math" panose="02040503050406030204" pitchFamily="18" charset="0"/>
                            </a:rPr>
                            <m:t>0</m:t>
                          </m:r>
                        </m:sub>
                      </m:sSub>
                      <m:r>
                        <a:rPr lang="sv-SE" sz="2000" i="1" smtClean="0">
                          <a:latin typeface="Cambria Math" panose="02040503050406030204" pitchFamily="18" charset="0"/>
                        </a:rPr>
                        <m:t>:</m:t>
                      </m:r>
                      <m:sSub>
                        <m:sSubPr>
                          <m:ctrlPr>
                            <a:rPr lang="sv-SE" sz="2000" i="1" smtClean="0">
                              <a:latin typeface="Cambria Math" panose="02040503050406030204" pitchFamily="18" charset="0"/>
                            </a:rPr>
                          </m:ctrlPr>
                        </m:sSubPr>
                        <m:e>
                          <m:r>
                            <a:rPr lang="sv-SE" sz="2000" i="1" smtClean="0">
                              <a:latin typeface="Cambria Math" panose="02040503050406030204" pitchFamily="18" charset="0"/>
                            </a:rPr>
                            <m:t>𝛽</m:t>
                          </m:r>
                        </m:e>
                        <m:sub>
                          <m:r>
                            <a:rPr lang="sv-SE" sz="2000" i="1" smtClean="0">
                              <a:latin typeface="Cambria Math" panose="02040503050406030204" pitchFamily="18" charset="0"/>
                            </a:rPr>
                            <m:t>1</m:t>
                          </m:r>
                        </m:sub>
                      </m:sSub>
                      <m:r>
                        <a:rPr lang="sv-SE" sz="2000" i="1" smtClean="0">
                          <a:latin typeface="Cambria Math" panose="02040503050406030204" pitchFamily="18" charset="0"/>
                        </a:rPr>
                        <m:t>=</m:t>
                      </m:r>
                      <m:sSub>
                        <m:sSubPr>
                          <m:ctrlPr>
                            <a:rPr lang="sv-SE" sz="2000" i="1" smtClean="0">
                              <a:latin typeface="Cambria Math" panose="02040503050406030204" pitchFamily="18" charset="0"/>
                            </a:rPr>
                          </m:ctrlPr>
                        </m:sSubPr>
                        <m:e>
                          <m:r>
                            <a:rPr lang="sv-SE" sz="2000" i="1" smtClean="0">
                              <a:latin typeface="Cambria Math" panose="02040503050406030204" pitchFamily="18" charset="0"/>
                            </a:rPr>
                            <m:t>𝛽</m:t>
                          </m:r>
                        </m:e>
                        <m:sub>
                          <m:r>
                            <a:rPr lang="sv-SE" sz="2000" i="1" smtClean="0">
                              <a:latin typeface="Cambria Math" panose="02040503050406030204" pitchFamily="18" charset="0"/>
                            </a:rPr>
                            <m:t>2</m:t>
                          </m:r>
                        </m:sub>
                      </m:sSub>
                      <m:r>
                        <a:rPr lang="sv-SE" sz="2000" i="1" smtClean="0">
                          <a:latin typeface="Cambria Math" panose="02040503050406030204" pitchFamily="18" charset="0"/>
                        </a:rPr>
                        <m:t>=…=</m:t>
                      </m:r>
                      <m:sSub>
                        <m:sSubPr>
                          <m:ctrlPr>
                            <a:rPr lang="sv-SE" sz="2000" i="1" smtClean="0">
                              <a:latin typeface="Cambria Math" panose="02040503050406030204" pitchFamily="18" charset="0"/>
                            </a:rPr>
                          </m:ctrlPr>
                        </m:sSubPr>
                        <m:e>
                          <m:r>
                            <a:rPr lang="sv-SE" sz="2000" i="1" smtClean="0">
                              <a:latin typeface="Cambria Math" panose="02040503050406030204" pitchFamily="18" charset="0"/>
                            </a:rPr>
                            <m:t>𝛽</m:t>
                          </m:r>
                        </m:e>
                        <m:sub>
                          <m:r>
                            <a:rPr lang="sv-SE" sz="2000" i="1" smtClean="0">
                              <a:latin typeface="Cambria Math" panose="02040503050406030204" pitchFamily="18" charset="0"/>
                            </a:rPr>
                            <m:t>𝑘</m:t>
                          </m:r>
                        </m:sub>
                      </m:sSub>
                      <m:r>
                        <a:rPr lang="sv-SE" sz="2000" i="1" smtClean="0">
                          <a:latin typeface="Cambria Math" panose="02040503050406030204" pitchFamily="18" charset="0"/>
                        </a:rPr>
                        <m:t>=0</m:t>
                      </m:r>
                    </m:oMath>
                  </m:oMathPara>
                </a14:m>
                <a:endParaRPr lang="en-US" sz="2000" dirty="0"/>
              </a:p>
              <a:p>
                <a:pPr marL="0" indent="0">
                  <a:buNone/>
                </a:pPr>
                <a:r>
                  <a:rPr lang="en-US" sz="2000" dirty="0"/>
                  <a:t>The test statistic will be the ratio of the SSR adjusted  by the number of predictors </a:t>
                </a:r>
                <a:r>
                  <a:rPr lang="en-US" sz="2000" i="1" dirty="0"/>
                  <a:t>k</a:t>
                </a:r>
                <a:r>
                  <a:rPr lang="en-US" sz="2000" dirty="0"/>
                  <a:t>, and the error Mean Square  which has an F distribution if the null hypothesis holds. </a:t>
                </a:r>
              </a:p>
              <a:p>
                <a:pPr marL="0" indent="0">
                  <a:buNone/>
                </a:pPr>
                <a:endParaRPr lang="en-US" sz="2000" dirty="0"/>
              </a:p>
              <a:p>
                <a:pPr marL="0" indent="0">
                  <a:buNone/>
                </a:pPr>
                <a:r>
                  <a:rPr lang="en-US" sz="2000" dirty="0"/>
                  <a:t>Formally, </a:t>
                </a:r>
              </a:p>
              <a:p>
                <a:pPr marL="0" indent="0">
                  <a:buNone/>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𝐹</m:t>
                      </m:r>
                      <m:r>
                        <a:rPr lang="en-US" sz="2000" i="1" smtClean="0">
                          <a:latin typeface="Cambria Math" panose="02040503050406030204" pitchFamily="18" charset="0"/>
                        </a:rPr>
                        <m:t>=</m:t>
                      </m:r>
                      <m:f>
                        <m:fPr>
                          <m:ctrlPr>
                            <a:rPr lang="en-US" sz="2000" i="1" smtClean="0">
                              <a:latin typeface="Cambria Math" panose="02040503050406030204" pitchFamily="18" charset="0"/>
                            </a:rPr>
                          </m:ctrlPr>
                        </m:fPr>
                        <m:num>
                          <m:f>
                            <m:fPr>
                              <m:ctrlPr>
                                <a:rPr lang="en-US" sz="2000" i="1" smtClean="0">
                                  <a:latin typeface="Cambria Math" panose="02040503050406030204" pitchFamily="18" charset="0"/>
                                </a:rPr>
                              </m:ctrlPr>
                            </m:fPr>
                            <m:num>
                              <m:r>
                                <a:rPr lang="en-US" sz="2000" i="1" smtClean="0">
                                  <a:latin typeface="Cambria Math" panose="02040503050406030204" pitchFamily="18" charset="0"/>
                                </a:rPr>
                                <m:t>𝑆𝑆𝑅</m:t>
                              </m:r>
                            </m:num>
                            <m:den>
                              <m:r>
                                <a:rPr lang="en-US" sz="2000" i="1" smtClean="0">
                                  <a:latin typeface="Cambria Math" panose="02040503050406030204" pitchFamily="18" charset="0"/>
                                </a:rPr>
                                <m:t>𝑘</m:t>
                              </m:r>
                            </m:den>
                          </m:f>
                        </m:num>
                        <m:den>
                          <m:f>
                            <m:fPr>
                              <m:ctrlPr>
                                <a:rPr lang="en-US" sz="2000" i="1" smtClean="0">
                                  <a:latin typeface="Cambria Math" panose="02040503050406030204" pitchFamily="18" charset="0"/>
                                </a:rPr>
                              </m:ctrlPr>
                            </m:fPr>
                            <m:num>
                              <m:r>
                                <a:rPr lang="en-US" sz="2000" i="1" smtClean="0">
                                  <a:latin typeface="Cambria Math" panose="02040503050406030204" pitchFamily="18" charset="0"/>
                                </a:rPr>
                                <m:t>𝑆𝑆𝐸</m:t>
                              </m:r>
                            </m:num>
                            <m:den>
                              <m:r>
                                <a:rPr lang="en-US" sz="2000" i="1" smtClean="0">
                                  <a:latin typeface="Cambria Math" panose="02040503050406030204" pitchFamily="18" charset="0"/>
                                </a:rPr>
                                <m:t>𝑛</m:t>
                              </m:r>
                              <m:r>
                                <a:rPr lang="en-US" sz="2000" i="1" smtClean="0">
                                  <a:latin typeface="Cambria Math" panose="02040503050406030204" pitchFamily="18" charset="0"/>
                                </a:rPr>
                                <m:t>−</m:t>
                              </m:r>
                              <m:d>
                                <m:dPr>
                                  <m:ctrlPr>
                                    <a:rPr lang="en-US" sz="2000" i="1" smtClean="0">
                                      <a:latin typeface="Cambria Math" panose="02040503050406030204" pitchFamily="18" charset="0"/>
                                    </a:rPr>
                                  </m:ctrlPr>
                                </m:dPr>
                                <m:e>
                                  <m:r>
                                    <a:rPr lang="en-US" sz="2000" i="1" smtClean="0">
                                      <a:latin typeface="Cambria Math" panose="02040503050406030204" pitchFamily="18" charset="0"/>
                                    </a:rPr>
                                    <m:t>𝑘</m:t>
                                  </m:r>
                                  <m:r>
                                    <a:rPr lang="en-US" sz="2000" i="1" smtClean="0">
                                      <a:latin typeface="Cambria Math" panose="02040503050406030204" pitchFamily="18" charset="0"/>
                                    </a:rPr>
                                    <m:t>+1</m:t>
                                  </m:r>
                                </m:e>
                              </m:d>
                            </m:den>
                          </m:f>
                        </m:den>
                      </m:f>
                      <m:r>
                        <a:rPr lang="en-US" sz="2000" i="1" smtClean="0">
                          <a:latin typeface="Cambria Math" panose="02040503050406030204" pitchFamily="18" charset="0"/>
                        </a:rPr>
                        <m:t>=</m:t>
                      </m:r>
                      <m:f>
                        <m:fPr>
                          <m:ctrlPr>
                            <a:rPr lang="en-US" sz="2000" i="1" smtClean="0">
                              <a:latin typeface="Cambria Math" panose="02040503050406030204" pitchFamily="18" charset="0"/>
                            </a:rPr>
                          </m:ctrlPr>
                        </m:fPr>
                        <m:num>
                          <m:f>
                            <m:fPr>
                              <m:ctrlPr>
                                <a:rPr lang="en-US" sz="2000" i="1" smtClean="0">
                                  <a:latin typeface="Cambria Math" panose="02040503050406030204" pitchFamily="18" charset="0"/>
                                </a:rPr>
                              </m:ctrlPr>
                            </m:fPr>
                            <m:num>
                              <m:sSup>
                                <m:sSupPr>
                                  <m:ctrlPr>
                                    <a:rPr lang="en-US" sz="2000" i="1" smtClean="0">
                                      <a:latin typeface="Cambria Math" panose="02040503050406030204" pitchFamily="18" charset="0"/>
                                    </a:rPr>
                                  </m:ctrlPr>
                                </m:sSupPr>
                                <m:e>
                                  <m:r>
                                    <a:rPr lang="en-US" sz="2000" i="1" smtClean="0">
                                      <a:latin typeface="Cambria Math" panose="02040503050406030204" pitchFamily="18" charset="0"/>
                                    </a:rPr>
                                    <m:t>𝑅</m:t>
                                  </m:r>
                                </m:e>
                                <m:sup>
                                  <m:r>
                                    <a:rPr lang="en-US" sz="2000" i="1" smtClean="0">
                                      <a:latin typeface="Cambria Math" panose="02040503050406030204" pitchFamily="18" charset="0"/>
                                    </a:rPr>
                                    <m:t>2</m:t>
                                  </m:r>
                                </m:sup>
                              </m:sSup>
                            </m:num>
                            <m:den>
                              <m:r>
                                <a:rPr lang="en-US" sz="2000" i="1" smtClean="0">
                                  <a:latin typeface="Cambria Math" panose="02040503050406030204" pitchFamily="18" charset="0"/>
                                </a:rPr>
                                <m:t>𝑘</m:t>
                              </m:r>
                            </m:den>
                          </m:f>
                        </m:num>
                        <m:den>
                          <m:f>
                            <m:fPr>
                              <m:ctrlPr>
                                <a:rPr lang="en-US" sz="2000" i="1" smtClean="0">
                                  <a:latin typeface="Cambria Math" panose="02040503050406030204" pitchFamily="18" charset="0"/>
                                </a:rPr>
                              </m:ctrlPr>
                            </m:fPr>
                            <m:num>
                              <m:d>
                                <m:dPr>
                                  <m:ctrlPr>
                                    <a:rPr lang="en-US" sz="2000" i="1" smtClean="0">
                                      <a:latin typeface="Cambria Math" panose="02040503050406030204" pitchFamily="18" charset="0"/>
                                    </a:rPr>
                                  </m:ctrlPr>
                                </m:dPr>
                                <m:e>
                                  <m:r>
                                    <a:rPr lang="en-US" sz="2000" i="1" smtClean="0">
                                      <a:latin typeface="Cambria Math" panose="02040503050406030204" pitchFamily="18" charset="0"/>
                                    </a:rPr>
                                    <m:t>1−</m:t>
                                  </m:r>
                                  <m:sSup>
                                    <m:sSupPr>
                                      <m:ctrlPr>
                                        <a:rPr lang="en-US" sz="2000" i="1" smtClean="0">
                                          <a:latin typeface="Cambria Math" panose="02040503050406030204" pitchFamily="18" charset="0"/>
                                        </a:rPr>
                                      </m:ctrlPr>
                                    </m:sSupPr>
                                    <m:e>
                                      <m:r>
                                        <a:rPr lang="en-US" sz="2000" i="1" smtClean="0">
                                          <a:latin typeface="Cambria Math" panose="02040503050406030204" pitchFamily="18" charset="0"/>
                                        </a:rPr>
                                        <m:t>𝑅</m:t>
                                      </m:r>
                                    </m:e>
                                    <m:sup>
                                      <m:r>
                                        <a:rPr lang="en-US" sz="2000" i="1" smtClean="0">
                                          <a:latin typeface="Cambria Math" panose="02040503050406030204" pitchFamily="18" charset="0"/>
                                        </a:rPr>
                                        <m:t>2</m:t>
                                      </m:r>
                                    </m:sup>
                                  </m:sSup>
                                </m:e>
                              </m:d>
                            </m:num>
                            <m:den>
                              <m:r>
                                <a:rPr lang="en-US" sz="2000" i="1" smtClean="0">
                                  <a:latin typeface="Cambria Math" panose="02040503050406030204" pitchFamily="18" charset="0"/>
                                </a:rPr>
                                <m:t>𝑛</m:t>
                              </m:r>
                              <m:r>
                                <a:rPr lang="en-US" sz="2000" i="1" smtClean="0">
                                  <a:latin typeface="Cambria Math" panose="02040503050406030204" pitchFamily="18" charset="0"/>
                                </a:rPr>
                                <m:t>−</m:t>
                              </m:r>
                              <m:d>
                                <m:dPr>
                                  <m:ctrlPr>
                                    <a:rPr lang="en-US" sz="2000" i="1" smtClean="0">
                                      <a:latin typeface="Cambria Math" panose="02040503050406030204" pitchFamily="18" charset="0"/>
                                    </a:rPr>
                                  </m:ctrlPr>
                                </m:dPr>
                                <m:e>
                                  <m:r>
                                    <a:rPr lang="en-US" sz="2000" i="1" smtClean="0">
                                      <a:latin typeface="Cambria Math" panose="02040503050406030204" pitchFamily="18" charset="0"/>
                                    </a:rPr>
                                    <m:t>𝑘</m:t>
                                  </m:r>
                                  <m:r>
                                    <a:rPr lang="en-US" sz="2000" i="1" smtClean="0">
                                      <a:latin typeface="Cambria Math" panose="02040503050406030204" pitchFamily="18" charset="0"/>
                                    </a:rPr>
                                    <m:t>+1</m:t>
                                  </m:r>
                                </m:e>
                              </m:d>
                            </m:den>
                          </m:f>
                        </m:den>
                      </m:f>
                    </m:oMath>
                  </m:oMathPara>
                </a14:m>
                <a:endParaRPr lang="en-US" sz="2000" dirty="0"/>
              </a:p>
              <a:p>
                <a:endParaRPr lang="en-US" dirty="0"/>
              </a:p>
              <a:p>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C0E84FA5-98C9-437C-990C-01997A19E4C6}"/>
                  </a:ext>
                </a:extLst>
              </p:cNvPr>
              <p:cNvSpPr>
                <a:spLocks noGrp="1" noRot="1" noChangeAspect="1" noMove="1" noResize="1" noEditPoints="1" noAdjustHandles="1" noChangeArrowheads="1" noChangeShapeType="1" noTextEdit="1"/>
              </p:cNvSpPr>
              <p:nvPr>
                <p:ph idx="1"/>
              </p:nvPr>
            </p:nvSpPr>
            <p:spPr>
              <a:xfrm>
                <a:off x="1484310" y="1280652"/>
                <a:ext cx="10018713" cy="6506495"/>
              </a:xfrm>
              <a:blipFill>
                <a:blip r:embed="rId2"/>
                <a:stretch>
                  <a:fillRect l="-608"/>
                </a:stretch>
              </a:blipFill>
            </p:spPr>
            <p:txBody>
              <a:bodyPr/>
              <a:lstStyle/>
              <a:p>
                <a:r>
                  <a:rPr lang="en-US">
                    <a:noFill/>
                  </a:rPr>
                  <a:t> </a:t>
                </a:r>
              </a:p>
            </p:txBody>
          </p:sp>
        </mc:Fallback>
      </mc:AlternateContent>
    </p:spTree>
    <p:extLst>
      <p:ext uri="{BB962C8B-B14F-4D97-AF65-F5344CB8AC3E}">
        <p14:creationId xmlns:p14="http://schemas.microsoft.com/office/powerpoint/2010/main" val="324051775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E79338-728D-4521-9C3E-478291D18D5F}"/>
              </a:ext>
            </a:extLst>
          </p:cNvPr>
          <p:cNvSpPr>
            <a:spLocks noGrp="1"/>
          </p:cNvSpPr>
          <p:nvPr>
            <p:ph type="title"/>
          </p:nvPr>
        </p:nvSpPr>
        <p:spPr>
          <a:xfrm>
            <a:off x="1385988" y="0"/>
            <a:ext cx="10018713" cy="661219"/>
          </a:xfrm>
        </p:spPr>
        <p:txBody>
          <a:bodyPr>
            <a:normAutofit fontScale="90000"/>
          </a:bodyPr>
          <a:lstStyle/>
          <a:p>
            <a:r>
              <a:rPr lang="en-US" dirty="0"/>
              <a:t>Biodiversity in the Galapagos Islands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D3CCE78-F1EF-46B4-BAD1-B1673068E73D}"/>
                  </a:ext>
                </a:extLst>
              </p:cNvPr>
              <p:cNvSpPr>
                <a:spLocks noGrp="1"/>
              </p:cNvSpPr>
              <p:nvPr>
                <p:ph idx="1"/>
              </p:nvPr>
            </p:nvSpPr>
            <p:spPr>
              <a:xfrm>
                <a:off x="1385988" y="1002890"/>
                <a:ext cx="10018713" cy="4365523"/>
              </a:xfrm>
            </p:spPr>
            <p:txBody>
              <a:bodyPr>
                <a:normAutofit/>
              </a:bodyPr>
              <a:lstStyle/>
              <a:p>
                <a:pPr algn="l"/>
                <a:r>
                  <a:rPr lang="en-US" sz="2000" i="0" u="none" strike="noStrike" baseline="0" dirty="0">
                    <a:latin typeface="+mj-lt"/>
                  </a:rPr>
                  <a:t>The Galapagos Islands are an archipelago of </a:t>
                </a:r>
                <a:r>
                  <a:rPr lang="en-US" sz="2000" u="none" strike="noStrike" baseline="0" dirty="0">
                    <a:solidFill>
                      <a:srgbClr val="4D5156"/>
                    </a:solidFill>
                    <a:latin typeface="+mj-lt"/>
                  </a:rPr>
                  <a:t>30 islands </a:t>
                </a:r>
                <a:r>
                  <a:rPr lang="en-US" sz="2000" i="0" dirty="0">
                    <a:solidFill>
                      <a:srgbClr val="4D5156"/>
                    </a:solidFill>
                    <a:effectLst/>
                    <a:latin typeface="+mj-lt"/>
                  </a:rPr>
                  <a:t> in the Pacific Ocean, about 1,000km off its coast. Its isolated terrain shelters a diversity of plant and animal species, many found nowhere else. Charles Darwin visited in 1835, and his observation of Galápagos' species later inspired his theory of evolution.  Extensive </a:t>
                </a:r>
                <a:r>
                  <a:rPr lang="en-US" sz="2000" dirty="0">
                    <a:solidFill>
                      <a:srgbClr val="4D5156"/>
                    </a:solidFill>
                    <a:effectLst/>
                    <a:latin typeface="+mj-lt"/>
                  </a:rPr>
                  <a:t>d</a:t>
                </a:r>
                <a:r>
                  <a:rPr lang="en-US" sz="2000" i="0" u="none" strike="noStrike" baseline="0" dirty="0">
                    <a:latin typeface="+mj-lt"/>
                  </a:rPr>
                  <a:t>ata about biodiversity in the archipelago was collected in the early 1970’s and analyzed in </a:t>
                </a:r>
                <a:r>
                  <a:rPr lang="en-US" sz="2000" b="0" i="0" u="none" strike="noStrike" baseline="0" dirty="0">
                    <a:latin typeface="+mj-lt"/>
                  </a:rPr>
                  <a:t>Johnson, M. and P. Raven’s  </a:t>
                </a:r>
                <a:r>
                  <a:rPr lang="en-US" sz="2000" b="0" i="1" u="none" strike="noStrike" baseline="0" dirty="0">
                    <a:latin typeface="+mj-lt"/>
                  </a:rPr>
                  <a:t>Species number and endemism: the Galápagos Archipelago revisited</a:t>
                </a:r>
                <a:r>
                  <a:rPr lang="en-US" sz="2000" b="0" i="0" u="none" strike="noStrike" baseline="0" dirty="0">
                    <a:latin typeface="+mj-lt"/>
                  </a:rPr>
                  <a:t>. Science 179, 893–895, 1973. The data collected included the variables: Species — the number of species found on the island, Area — the area of the island (</a:t>
                </a:r>
                <a14:m>
                  <m:oMath xmlns:m="http://schemas.openxmlformats.org/officeDocument/2006/math">
                    <m:r>
                      <a:rPr lang="en-US" sz="2000" b="0" i="1" u="none" strike="noStrike" baseline="0" smtClean="0">
                        <a:latin typeface="Cambria Math" panose="02040503050406030204" pitchFamily="18" charset="0"/>
                      </a:rPr>
                      <m:t>𝑘</m:t>
                    </m:r>
                    <m:sSup>
                      <m:sSupPr>
                        <m:ctrlPr>
                          <a:rPr lang="en-US" sz="2000" b="0" i="1" u="none" strike="noStrike" baseline="0" smtClean="0">
                            <a:latin typeface="Cambria Math" panose="02040503050406030204" pitchFamily="18" charset="0"/>
                          </a:rPr>
                        </m:ctrlPr>
                      </m:sSupPr>
                      <m:e>
                        <m:r>
                          <a:rPr lang="en-US" sz="2000" b="0" i="1" u="none" strike="noStrike" baseline="0" smtClean="0">
                            <a:latin typeface="Cambria Math" panose="02040503050406030204" pitchFamily="18" charset="0"/>
                          </a:rPr>
                          <m:t>𝑚</m:t>
                        </m:r>
                      </m:e>
                      <m:sup>
                        <m:r>
                          <a:rPr lang="en-US" sz="2000" b="0" i="1" u="none" strike="noStrike" baseline="0" smtClean="0">
                            <a:latin typeface="Cambria Math" panose="02040503050406030204" pitchFamily="18" charset="0"/>
                          </a:rPr>
                          <m:t>2</m:t>
                        </m:r>
                      </m:sup>
                    </m:sSup>
                  </m:oMath>
                </a14:m>
                <a:r>
                  <a:rPr lang="en-US" sz="2000" b="0" i="0" u="none" strike="noStrike" baseline="0" dirty="0">
                    <a:latin typeface="+mj-lt"/>
                  </a:rPr>
                  <a:t>), Elevation — the highest elevation of the island (m), Nearest — the distance from the nearest island (km), </a:t>
                </a:r>
                <a:r>
                  <a:rPr lang="en-US" sz="2000" b="0" i="0" u="none" strike="noStrike" baseline="0" dirty="0" err="1">
                    <a:latin typeface="+mj-lt"/>
                  </a:rPr>
                  <a:t>SCruz</a:t>
                </a:r>
                <a:r>
                  <a:rPr lang="en-US" sz="2000" b="0" i="0" u="none" strike="noStrike" baseline="0" dirty="0">
                    <a:latin typeface="+mj-lt"/>
                  </a:rPr>
                  <a:t> — the distance from Santa Cruz Island (km), Adjacent — the area of the adjacent island (km2).</a:t>
                </a:r>
                <a:r>
                  <a:rPr lang="en-US" sz="2000" b="0" i="0" u="none" strike="noStrike" dirty="0">
                    <a:latin typeface="+mj-lt"/>
                  </a:rPr>
                  <a:t> </a:t>
                </a:r>
                <a:r>
                  <a:rPr lang="en-US" sz="2000" b="0" i="0" u="none" strike="noStrike" baseline="0" dirty="0">
                    <a:latin typeface="+mj-lt"/>
                  </a:rPr>
                  <a:t>The second column in the table in the next slide, which has the number of endemic species, will not be used  in this analysis (This is in fact, an alternative response variable).</a:t>
                </a:r>
                <a:endParaRPr lang="en-US" sz="2000" dirty="0">
                  <a:latin typeface="+mj-lt"/>
                </a:endParaRPr>
              </a:p>
            </p:txBody>
          </p:sp>
        </mc:Choice>
        <mc:Fallback xmlns="">
          <p:sp>
            <p:nvSpPr>
              <p:cNvPr id="3" name="Content Placeholder 2">
                <a:extLst>
                  <a:ext uri="{FF2B5EF4-FFF2-40B4-BE49-F238E27FC236}">
                    <a16:creationId xmlns:a16="http://schemas.microsoft.com/office/drawing/2014/main" id="{3D3CCE78-F1EF-46B4-BAD1-B1673068E73D}"/>
                  </a:ext>
                </a:extLst>
              </p:cNvPr>
              <p:cNvSpPr>
                <a:spLocks noGrp="1" noRot="1" noChangeAspect="1" noMove="1" noResize="1" noEditPoints="1" noAdjustHandles="1" noChangeArrowheads="1" noChangeShapeType="1" noTextEdit="1"/>
              </p:cNvSpPr>
              <p:nvPr>
                <p:ph idx="1"/>
              </p:nvPr>
            </p:nvSpPr>
            <p:spPr>
              <a:xfrm>
                <a:off x="1385988" y="1002890"/>
                <a:ext cx="10018713" cy="4365523"/>
              </a:xfrm>
              <a:blipFill>
                <a:blip r:embed="rId2"/>
                <a:stretch>
                  <a:fillRect l="-1156" r="-852"/>
                </a:stretch>
              </a:blipFill>
            </p:spPr>
            <p:txBody>
              <a:bodyPr/>
              <a:lstStyle/>
              <a:p>
                <a:r>
                  <a:rPr lang="en-US">
                    <a:noFill/>
                  </a:rPr>
                  <a:t> </a:t>
                </a:r>
              </a:p>
            </p:txBody>
          </p:sp>
        </mc:Fallback>
      </mc:AlternateContent>
    </p:spTree>
    <p:extLst>
      <p:ext uri="{BB962C8B-B14F-4D97-AF65-F5344CB8AC3E}">
        <p14:creationId xmlns:p14="http://schemas.microsoft.com/office/powerpoint/2010/main" val="344167621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894616-9133-49BF-9226-90D595DD5C4D}"/>
              </a:ext>
            </a:extLst>
          </p:cNvPr>
          <p:cNvSpPr>
            <a:spLocks noGrp="1"/>
          </p:cNvSpPr>
          <p:nvPr>
            <p:ph type="title"/>
          </p:nvPr>
        </p:nvSpPr>
        <p:spPr>
          <a:xfrm>
            <a:off x="936518" y="-1129351"/>
            <a:ext cx="10018713" cy="651679"/>
          </a:xfrm>
        </p:spPr>
        <p:txBody>
          <a:bodyPr>
            <a:normAutofit fontScale="90000"/>
          </a:bodyPr>
          <a:lstStyle/>
          <a:p>
            <a:r>
              <a:rPr lang="en-US" dirty="0"/>
              <a:t>Biodiversity in The Galapagos Islands </a:t>
            </a:r>
          </a:p>
        </p:txBody>
      </p:sp>
      <p:graphicFrame>
        <p:nvGraphicFramePr>
          <p:cNvPr id="4" name="Content Placeholder 3">
            <a:extLst>
              <a:ext uri="{FF2B5EF4-FFF2-40B4-BE49-F238E27FC236}">
                <a16:creationId xmlns:a16="http://schemas.microsoft.com/office/drawing/2014/main" id="{10F9F73D-A93B-4EFC-8905-88D26C8A92E4}"/>
              </a:ext>
            </a:extLst>
          </p:cNvPr>
          <p:cNvGraphicFramePr>
            <a:graphicFrameLocks noGrp="1"/>
          </p:cNvGraphicFramePr>
          <p:nvPr>
            <p:ph idx="1"/>
            <p:extLst>
              <p:ext uri="{D42A27DB-BD31-4B8C-83A1-F6EECF244321}">
                <p14:modId xmlns:p14="http://schemas.microsoft.com/office/powerpoint/2010/main" val="3838771541"/>
              </p:ext>
            </p:extLst>
          </p:nvPr>
        </p:nvGraphicFramePr>
        <p:xfrm>
          <a:off x="3248168" y="0"/>
          <a:ext cx="6018663" cy="6728333"/>
        </p:xfrm>
        <a:graphic>
          <a:graphicData uri="http://schemas.openxmlformats.org/drawingml/2006/table">
            <a:tbl>
              <a:tblPr>
                <a:tableStyleId>{5C22544A-7EE6-4342-B048-85BDC9FD1C3A}</a:tableStyleId>
              </a:tblPr>
              <a:tblGrid>
                <a:gridCol w="859809">
                  <a:extLst>
                    <a:ext uri="{9D8B030D-6E8A-4147-A177-3AD203B41FA5}">
                      <a16:colId xmlns:a16="http://schemas.microsoft.com/office/drawing/2014/main" val="3437708451"/>
                    </a:ext>
                  </a:extLst>
                </a:gridCol>
                <a:gridCol w="859809">
                  <a:extLst>
                    <a:ext uri="{9D8B030D-6E8A-4147-A177-3AD203B41FA5}">
                      <a16:colId xmlns:a16="http://schemas.microsoft.com/office/drawing/2014/main" val="1145447349"/>
                    </a:ext>
                  </a:extLst>
                </a:gridCol>
                <a:gridCol w="859809">
                  <a:extLst>
                    <a:ext uri="{9D8B030D-6E8A-4147-A177-3AD203B41FA5}">
                      <a16:colId xmlns:a16="http://schemas.microsoft.com/office/drawing/2014/main" val="4277378212"/>
                    </a:ext>
                  </a:extLst>
                </a:gridCol>
                <a:gridCol w="859809">
                  <a:extLst>
                    <a:ext uri="{9D8B030D-6E8A-4147-A177-3AD203B41FA5}">
                      <a16:colId xmlns:a16="http://schemas.microsoft.com/office/drawing/2014/main" val="1785880958"/>
                    </a:ext>
                  </a:extLst>
                </a:gridCol>
                <a:gridCol w="859809">
                  <a:extLst>
                    <a:ext uri="{9D8B030D-6E8A-4147-A177-3AD203B41FA5}">
                      <a16:colId xmlns:a16="http://schemas.microsoft.com/office/drawing/2014/main" val="2939377020"/>
                    </a:ext>
                  </a:extLst>
                </a:gridCol>
                <a:gridCol w="859809">
                  <a:extLst>
                    <a:ext uri="{9D8B030D-6E8A-4147-A177-3AD203B41FA5}">
                      <a16:colId xmlns:a16="http://schemas.microsoft.com/office/drawing/2014/main" val="499899456"/>
                    </a:ext>
                  </a:extLst>
                </a:gridCol>
                <a:gridCol w="859809">
                  <a:extLst>
                    <a:ext uri="{9D8B030D-6E8A-4147-A177-3AD203B41FA5}">
                      <a16:colId xmlns:a16="http://schemas.microsoft.com/office/drawing/2014/main" val="1597606317"/>
                    </a:ext>
                  </a:extLst>
                </a:gridCol>
              </a:tblGrid>
              <a:tr h="217043">
                <a:tc>
                  <a:txBody>
                    <a:bodyPr/>
                    <a:lstStyle/>
                    <a:p>
                      <a:pPr algn="l" fontAlgn="b"/>
                      <a:r>
                        <a:rPr lang="en-US" sz="600" u="none" strike="noStrike">
                          <a:effectLst/>
                        </a:rPr>
                        <a:t>Species</a:t>
                      </a:r>
                      <a:endParaRPr lang="en-US" sz="600" b="0" i="0" u="none" strike="noStrike">
                        <a:solidFill>
                          <a:srgbClr val="000000"/>
                        </a:solidFill>
                        <a:effectLst/>
                        <a:latin typeface="Calibri" panose="020F0502020204030204" pitchFamily="34" charset="0"/>
                      </a:endParaRPr>
                    </a:p>
                  </a:txBody>
                  <a:tcPr marL="3475" marR="3475" marT="3475" marB="0" anchor="b"/>
                </a:tc>
                <a:tc>
                  <a:txBody>
                    <a:bodyPr/>
                    <a:lstStyle/>
                    <a:p>
                      <a:pPr algn="l" fontAlgn="b"/>
                      <a:r>
                        <a:rPr lang="en-US" sz="600" u="none" strike="noStrike">
                          <a:effectLst/>
                        </a:rPr>
                        <a:t>Endemics</a:t>
                      </a:r>
                      <a:endParaRPr lang="en-US" sz="600" b="0" i="0" u="none" strike="noStrike">
                        <a:solidFill>
                          <a:srgbClr val="000000"/>
                        </a:solidFill>
                        <a:effectLst/>
                        <a:latin typeface="Calibri" panose="020F0502020204030204" pitchFamily="34" charset="0"/>
                      </a:endParaRPr>
                    </a:p>
                  </a:txBody>
                  <a:tcPr marL="3475" marR="3475" marT="3475" marB="0" anchor="b"/>
                </a:tc>
                <a:tc>
                  <a:txBody>
                    <a:bodyPr/>
                    <a:lstStyle/>
                    <a:p>
                      <a:pPr algn="l" fontAlgn="b"/>
                      <a:r>
                        <a:rPr lang="en-US" sz="600" u="none" strike="noStrike">
                          <a:effectLst/>
                        </a:rPr>
                        <a:t>Area</a:t>
                      </a:r>
                      <a:endParaRPr lang="en-US" sz="600" b="0" i="0" u="none" strike="noStrike">
                        <a:solidFill>
                          <a:srgbClr val="000000"/>
                        </a:solidFill>
                        <a:effectLst/>
                        <a:latin typeface="Calibri" panose="020F0502020204030204" pitchFamily="34" charset="0"/>
                      </a:endParaRPr>
                    </a:p>
                  </a:txBody>
                  <a:tcPr marL="3475" marR="3475" marT="3475" marB="0" anchor="b"/>
                </a:tc>
                <a:tc>
                  <a:txBody>
                    <a:bodyPr/>
                    <a:lstStyle/>
                    <a:p>
                      <a:pPr algn="l" fontAlgn="b"/>
                      <a:r>
                        <a:rPr lang="en-US" sz="600" u="none" strike="noStrike">
                          <a:effectLst/>
                        </a:rPr>
                        <a:t>Elevation</a:t>
                      </a:r>
                      <a:endParaRPr lang="en-US" sz="600" b="0" i="0" u="none" strike="noStrike">
                        <a:solidFill>
                          <a:srgbClr val="000000"/>
                        </a:solidFill>
                        <a:effectLst/>
                        <a:latin typeface="Calibri" panose="020F0502020204030204" pitchFamily="34" charset="0"/>
                      </a:endParaRPr>
                    </a:p>
                  </a:txBody>
                  <a:tcPr marL="3475" marR="3475" marT="3475" marB="0" anchor="b"/>
                </a:tc>
                <a:tc>
                  <a:txBody>
                    <a:bodyPr/>
                    <a:lstStyle/>
                    <a:p>
                      <a:pPr algn="l" fontAlgn="b"/>
                      <a:r>
                        <a:rPr lang="en-US" sz="600" u="none" strike="noStrike">
                          <a:effectLst/>
                        </a:rPr>
                        <a:t>Nearest</a:t>
                      </a:r>
                      <a:endParaRPr lang="en-US" sz="600" b="0" i="0" u="none" strike="noStrike">
                        <a:solidFill>
                          <a:srgbClr val="000000"/>
                        </a:solidFill>
                        <a:effectLst/>
                        <a:latin typeface="Calibri" panose="020F0502020204030204" pitchFamily="34" charset="0"/>
                      </a:endParaRPr>
                    </a:p>
                  </a:txBody>
                  <a:tcPr marL="3475" marR="3475" marT="3475" marB="0" anchor="b"/>
                </a:tc>
                <a:tc>
                  <a:txBody>
                    <a:bodyPr/>
                    <a:lstStyle/>
                    <a:p>
                      <a:pPr algn="l" fontAlgn="b"/>
                      <a:r>
                        <a:rPr lang="en-US" sz="600" u="none" strike="noStrike">
                          <a:effectLst/>
                        </a:rPr>
                        <a:t>Scruz</a:t>
                      </a:r>
                      <a:endParaRPr lang="en-US" sz="600" b="0" i="0" u="none" strike="noStrike">
                        <a:solidFill>
                          <a:srgbClr val="000000"/>
                        </a:solidFill>
                        <a:effectLst/>
                        <a:latin typeface="Calibri" panose="020F0502020204030204" pitchFamily="34" charset="0"/>
                      </a:endParaRPr>
                    </a:p>
                  </a:txBody>
                  <a:tcPr marL="3475" marR="3475" marT="3475" marB="0" anchor="b"/>
                </a:tc>
                <a:tc>
                  <a:txBody>
                    <a:bodyPr/>
                    <a:lstStyle/>
                    <a:p>
                      <a:pPr algn="l" fontAlgn="b"/>
                      <a:r>
                        <a:rPr lang="en-US" sz="600" u="none" strike="noStrike">
                          <a:effectLst/>
                        </a:rPr>
                        <a:t>Adjacent</a:t>
                      </a:r>
                      <a:endParaRPr lang="en-US" sz="600" b="0" i="0" u="none" strike="noStrike">
                        <a:solidFill>
                          <a:srgbClr val="000000"/>
                        </a:solidFill>
                        <a:effectLst/>
                        <a:latin typeface="Calibri" panose="020F0502020204030204" pitchFamily="34" charset="0"/>
                      </a:endParaRPr>
                    </a:p>
                  </a:txBody>
                  <a:tcPr marL="3475" marR="3475" marT="3475" marB="0" anchor="b"/>
                </a:tc>
                <a:extLst>
                  <a:ext uri="{0D108BD9-81ED-4DB2-BD59-A6C34878D82A}">
                    <a16:rowId xmlns:a16="http://schemas.microsoft.com/office/drawing/2014/main" val="649292407"/>
                  </a:ext>
                </a:extLst>
              </a:tr>
              <a:tr h="217043">
                <a:tc>
                  <a:txBody>
                    <a:bodyPr/>
                    <a:lstStyle/>
                    <a:p>
                      <a:pPr algn="r" fontAlgn="b"/>
                      <a:r>
                        <a:rPr lang="en-US" sz="600" u="none" strike="noStrike">
                          <a:effectLst/>
                        </a:rPr>
                        <a:t>58</a:t>
                      </a:r>
                      <a:endParaRPr lang="en-US" sz="600" b="0" i="0" u="none" strike="noStrike">
                        <a:solidFill>
                          <a:srgbClr val="000000"/>
                        </a:solidFill>
                        <a:effectLst/>
                        <a:latin typeface="Calibri" panose="020F0502020204030204" pitchFamily="34" charset="0"/>
                      </a:endParaRPr>
                    </a:p>
                  </a:txBody>
                  <a:tcPr marL="3475" marR="3475" marT="3475" marB="0" anchor="b"/>
                </a:tc>
                <a:tc>
                  <a:txBody>
                    <a:bodyPr/>
                    <a:lstStyle/>
                    <a:p>
                      <a:pPr algn="r" fontAlgn="b"/>
                      <a:r>
                        <a:rPr lang="en-US" sz="600" u="none" strike="noStrike">
                          <a:effectLst/>
                        </a:rPr>
                        <a:t>23</a:t>
                      </a:r>
                      <a:endParaRPr lang="en-US" sz="600" b="0" i="0" u="none" strike="noStrike">
                        <a:solidFill>
                          <a:srgbClr val="000000"/>
                        </a:solidFill>
                        <a:effectLst/>
                        <a:latin typeface="Calibri" panose="020F0502020204030204" pitchFamily="34" charset="0"/>
                      </a:endParaRPr>
                    </a:p>
                  </a:txBody>
                  <a:tcPr marL="3475" marR="3475" marT="3475" marB="0" anchor="b"/>
                </a:tc>
                <a:tc>
                  <a:txBody>
                    <a:bodyPr/>
                    <a:lstStyle/>
                    <a:p>
                      <a:pPr algn="r" fontAlgn="b"/>
                      <a:r>
                        <a:rPr lang="en-US" sz="600" u="none" strike="noStrike">
                          <a:effectLst/>
                        </a:rPr>
                        <a:t>25.09</a:t>
                      </a:r>
                      <a:endParaRPr lang="en-US" sz="600" b="0" i="0" u="none" strike="noStrike">
                        <a:solidFill>
                          <a:srgbClr val="000000"/>
                        </a:solidFill>
                        <a:effectLst/>
                        <a:latin typeface="Calibri" panose="020F0502020204030204" pitchFamily="34" charset="0"/>
                      </a:endParaRPr>
                    </a:p>
                  </a:txBody>
                  <a:tcPr marL="3475" marR="3475" marT="3475" marB="0" anchor="b"/>
                </a:tc>
                <a:tc>
                  <a:txBody>
                    <a:bodyPr/>
                    <a:lstStyle/>
                    <a:p>
                      <a:pPr algn="r" fontAlgn="b"/>
                      <a:r>
                        <a:rPr lang="en-US" sz="600" u="none" strike="noStrike">
                          <a:effectLst/>
                        </a:rPr>
                        <a:t>346</a:t>
                      </a:r>
                      <a:endParaRPr lang="en-US" sz="600" b="0" i="0" u="none" strike="noStrike">
                        <a:solidFill>
                          <a:srgbClr val="000000"/>
                        </a:solidFill>
                        <a:effectLst/>
                        <a:latin typeface="Calibri" panose="020F0502020204030204" pitchFamily="34" charset="0"/>
                      </a:endParaRPr>
                    </a:p>
                  </a:txBody>
                  <a:tcPr marL="3475" marR="3475" marT="3475" marB="0" anchor="b"/>
                </a:tc>
                <a:tc>
                  <a:txBody>
                    <a:bodyPr/>
                    <a:lstStyle/>
                    <a:p>
                      <a:pPr algn="r" fontAlgn="b"/>
                      <a:r>
                        <a:rPr lang="en-US" sz="600" u="none" strike="noStrike">
                          <a:effectLst/>
                        </a:rPr>
                        <a:t>0.6</a:t>
                      </a:r>
                      <a:endParaRPr lang="en-US" sz="600" b="0" i="0" u="none" strike="noStrike">
                        <a:solidFill>
                          <a:srgbClr val="000000"/>
                        </a:solidFill>
                        <a:effectLst/>
                        <a:latin typeface="Calibri" panose="020F0502020204030204" pitchFamily="34" charset="0"/>
                      </a:endParaRPr>
                    </a:p>
                  </a:txBody>
                  <a:tcPr marL="3475" marR="3475" marT="3475" marB="0" anchor="b"/>
                </a:tc>
                <a:tc>
                  <a:txBody>
                    <a:bodyPr/>
                    <a:lstStyle/>
                    <a:p>
                      <a:pPr algn="r" fontAlgn="b"/>
                      <a:r>
                        <a:rPr lang="en-US" sz="600" u="none" strike="noStrike">
                          <a:effectLst/>
                        </a:rPr>
                        <a:t>0.6</a:t>
                      </a:r>
                      <a:endParaRPr lang="en-US" sz="600" b="0" i="0" u="none" strike="noStrike">
                        <a:solidFill>
                          <a:srgbClr val="000000"/>
                        </a:solidFill>
                        <a:effectLst/>
                        <a:latin typeface="Calibri" panose="020F0502020204030204" pitchFamily="34" charset="0"/>
                      </a:endParaRPr>
                    </a:p>
                  </a:txBody>
                  <a:tcPr marL="3475" marR="3475" marT="3475" marB="0" anchor="b"/>
                </a:tc>
                <a:tc>
                  <a:txBody>
                    <a:bodyPr/>
                    <a:lstStyle/>
                    <a:p>
                      <a:pPr algn="r" fontAlgn="b"/>
                      <a:r>
                        <a:rPr lang="en-US" sz="600" u="none" strike="noStrike">
                          <a:effectLst/>
                        </a:rPr>
                        <a:t>1.84</a:t>
                      </a:r>
                      <a:endParaRPr lang="en-US" sz="600" b="0" i="0" u="none" strike="noStrike">
                        <a:solidFill>
                          <a:srgbClr val="000000"/>
                        </a:solidFill>
                        <a:effectLst/>
                        <a:latin typeface="Calibri" panose="020F0502020204030204" pitchFamily="34" charset="0"/>
                      </a:endParaRPr>
                    </a:p>
                  </a:txBody>
                  <a:tcPr marL="3475" marR="3475" marT="3475" marB="0" anchor="b"/>
                </a:tc>
                <a:extLst>
                  <a:ext uri="{0D108BD9-81ED-4DB2-BD59-A6C34878D82A}">
                    <a16:rowId xmlns:a16="http://schemas.microsoft.com/office/drawing/2014/main" val="3588805070"/>
                  </a:ext>
                </a:extLst>
              </a:tr>
              <a:tr h="217043">
                <a:tc>
                  <a:txBody>
                    <a:bodyPr/>
                    <a:lstStyle/>
                    <a:p>
                      <a:pPr algn="r" fontAlgn="b"/>
                      <a:r>
                        <a:rPr lang="en-US" sz="600" u="none" strike="noStrike">
                          <a:effectLst/>
                        </a:rPr>
                        <a:t>31</a:t>
                      </a:r>
                      <a:endParaRPr lang="en-US" sz="600" b="0" i="0" u="none" strike="noStrike">
                        <a:solidFill>
                          <a:srgbClr val="000000"/>
                        </a:solidFill>
                        <a:effectLst/>
                        <a:latin typeface="Calibri" panose="020F0502020204030204" pitchFamily="34" charset="0"/>
                      </a:endParaRPr>
                    </a:p>
                  </a:txBody>
                  <a:tcPr marL="3475" marR="3475" marT="3475" marB="0" anchor="b"/>
                </a:tc>
                <a:tc>
                  <a:txBody>
                    <a:bodyPr/>
                    <a:lstStyle/>
                    <a:p>
                      <a:pPr algn="r" fontAlgn="b"/>
                      <a:r>
                        <a:rPr lang="en-US" sz="600" u="none" strike="noStrike">
                          <a:effectLst/>
                        </a:rPr>
                        <a:t>21</a:t>
                      </a:r>
                      <a:endParaRPr lang="en-US" sz="600" b="0" i="0" u="none" strike="noStrike">
                        <a:solidFill>
                          <a:srgbClr val="000000"/>
                        </a:solidFill>
                        <a:effectLst/>
                        <a:latin typeface="Calibri" panose="020F0502020204030204" pitchFamily="34" charset="0"/>
                      </a:endParaRPr>
                    </a:p>
                  </a:txBody>
                  <a:tcPr marL="3475" marR="3475" marT="3475" marB="0" anchor="b"/>
                </a:tc>
                <a:tc>
                  <a:txBody>
                    <a:bodyPr/>
                    <a:lstStyle/>
                    <a:p>
                      <a:pPr algn="r" fontAlgn="b"/>
                      <a:r>
                        <a:rPr lang="en-US" sz="600" u="none" strike="noStrike">
                          <a:effectLst/>
                        </a:rPr>
                        <a:t>1.24</a:t>
                      </a:r>
                      <a:endParaRPr lang="en-US" sz="600" b="0" i="0" u="none" strike="noStrike">
                        <a:solidFill>
                          <a:srgbClr val="000000"/>
                        </a:solidFill>
                        <a:effectLst/>
                        <a:latin typeface="Calibri" panose="020F0502020204030204" pitchFamily="34" charset="0"/>
                      </a:endParaRPr>
                    </a:p>
                  </a:txBody>
                  <a:tcPr marL="3475" marR="3475" marT="3475" marB="0" anchor="b"/>
                </a:tc>
                <a:tc>
                  <a:txBody>
                    <a:bodyPr/>
                    <a:lstStyle/>
                    <a:p>
                      <a:pPr algn="r" fontAlgn="b"/>
                      <a:r>
                        <a:rPr lang="en-US" sz="600" u="none" strike="noStrike">
                          <a:effectLst/>
                        </a:rPr>
                        <a:t>109</a:t>
                      </a:r>
                      <a:endParaRPr lang="en-US" sz="600" b="0" i="0" u="none" strike="noStrike">
                        <a:solidFill>
                          <a:srgbClr val="000000"/>
                        </a:solidFill>
                        <a:effectLst/>
                        <a:latin typeface="Calibri" panose="020F0502020204030204" pitchFamily="34" charset="0"/>
                      </a:endParaRPr>
                    </a:p>
                  </a:txBody>
                  <a:tcPr marL="3475" marR="3475" marT="3475" marB="0" anchor="b"/>
                </a:tc>
                <a:tc>
                  <a:txBody>
                    <a:bodyPr/>
                    <a:lstStyle/>
                    <a:p>
                      <a:pPr algn="r" fontAlgn="b"/>
                      <a:r>
                        <a:rPr lang="en-US" sz="600" u="none" strike="noStrike">
                          <a:effectLst/>
                        </a:rPr>
                        <a:t>0.6</a:t>
                      </a:r>
                      <a:endParaRPr lang="en-US" sz="600" b="0" i="0" u="none" strike="noStrike">
                        <a:solidFill>
                          <a:srgbClr val="000000"/>
                        </a:solidFill>
                        <a:effectLst/>
                        <a:latin typeface="Calibri" panose="020F0502020204030204" pitchFamily="34" charset="0"/>
                      </a:endParaRPr>
                    </a:p>
                  </a:txBody>
                  <a:tcPr marL="3475" marR="3475" marT="3475" marB="0" anchor="b"/>
                </a:tc>
                <a:tc>
                  <a:txBody>
                    <a:bodyPr/>
                    <a:lstStyle/>
                    <a:p>
                      <a:pPr algn="r" fontAlgn="b"/>
                      <a:r>
                        <a:rPr lang="en-US" sz="600" u="none" strike="noStrike">
                          <a:effectLst/>
                        </a:rPr>
                        <a:t>26.3</a:t>
                      </a:r>
                      <a:endParaRPr lang="en-US" sz="600" b="0" i="0" u="none" strike="noStrike">
                        <a:solidFill>
                          <a:srgbClr val="000000"/>
                        </a:solidFill>
                        <a:effectLst/>
                        <a:latin typeface="Calibri" panose="020F0502020204030204" pitchFamily="34" charset="0"/>
                      </a:endParaRPr>
                    </a:p>
                  </a:txBody>
                  <a:tcPr marL="3475" marR="3475" marT="3475" marB="0" anchor="b"/>
                </a:tc>
                <a:tc>
                  <a:txBody>
                    <a:bodyPr/>
                    <a:lstStyle/>
                    <a:p>
                      <a:pPr algn="r" fontAlgn="b"/>
                      <a:r>
                        <a:rPr lang="en-US" sz="600" u="none" strike="noStrike">
                          <a:effectLst/>
                        </a:rPr>
                        <a:t>572.33</a:t>
                      </a:r>
                      <a:endParaRPr lang="en-US" sz="600" b="0" i="0" u="none" strike="noStrike">
                        <a:solidFill>
                          <a:srgbClr val="000000"/>
                        </a:solidFill>
                        <a:effectLst/>
                        <a:latin typeface="Calibri" panose="020F0502020204030204" pitchFamily="34" charset="0"/>
                      </a:endParaRPr>
                    </a:p>
                  </a:txBody>
                  <a:tcPr marL="3475" marR="3475" marT="3475" marB="0" anchor="b"/>
                </a:tc>
                <a:extLst>
                  <a:ext uri="{0D108BD9-81ED-4DB2-BD59-A6C34878D82A}">
                    <a16:rowId xmlns:a16="http://schemas.microsoft.com/office/drawing/2014/main" val="779287803"/>
                  </a:ext>
                </a:extLst>
              </a:tr>
              <a:tr h="217043">
                <a:tc>
                  <a:txBody>
                    <a:bodyPr/>
                    <a:lstStyle/>
                    <a:p>
                      <a:pPr algn="r" fontAlgn="b"/>
                      <a:r>
                        <a:rPr lang="en-US" sz="600" u="none" strike="noStrike">
                          <a:effectLst/>
                        </a:rPr>
                        <a:t>3</a:t>
                      </a:r>
                      <a:endParaRPr lang="en-US" sz="600" b="0" i="0" u="none" strike="noStrike">
                        <a:solidFill>
                          <a:srgbClr val="000000"/>
                        </a:solidFill>
                        <a:effectLst/>
                        <a:latin typeface="Calibri" panose="020F0502020204030204" pitchFamily="34" charset="0"/>
                      </a:endParaRPr>
                    </a:p>
                  </a:txBody>
                  <a:tcPr marL="3475" marR="3475" marT="3475" marB="0" anchor="b"/>
                </a:tc>
                <a:tc>
                  <a:txBody>
                    <a:bodyPr/>
                    <a:lstStyle/>
                    <a:p>
                      <a:pPr algn="r" fontAlgn="b"/>
                      <a:r>
                        <a:rPr lang="en-US" sz="600" u="none" strike="noStrike">
                          <a:effectLst/>
                        </a:rPr>
                        <a:t>3</a:t>
                      </a:r>
                      <a:endParaRPr lang="en-US" sz="600" b="0" i="0" u="none" strike="noStrike">
                        <a:solidFill>
                          <a:srgbClr val="000000"/>
                        </a:solidFill>
                        <a:effectLst/>
                        <a:latin typeface="Calibri" panose="020F0502020204030204" pitchFamily="34" charset="0"/>
                      </a:endParaRPr>
                    </a:p>
                  </a:txBody>
                  <a:tcPr marL="3475" marR="3475" marT="3475" marB="0" anchor="b"/>
                </a:tc>
                <a:tc>
                  <a:txBody>
                    <a:bodyPr/>
                    <a:lstStyle/>
                    <a:p>
                      <a:pPr algn="r" fontAlgn="b"/>
                      <a:r>
                        <a:rPr lang="en-US" sz="600" u="none" strike="noStrike">
                          <a:effectLst/>
                        </a:rPr>
                        <a:t>0.21</a:t>
                      </a:r>
                      <a:endParaRPr lang="en-US" sz="600" b="0" i="0" u="none" strike="noStrike">
                        <a:solidFill>
                          <a:srgbClr val="000000"/>
                        </a:solidFill>
                        <a:effectLst/>
                        <a:latin typeface="Calibri" panose="020F0502020204030204" pitchFamily="34" charset="0"/>
                      </a:endParaRPr>
                    </a:p>
                  </a:txBody>
                  <a:tcPr marL="3475" marR="3475" marT="3475" marB="0" anchor="b"/>
                </a:tc>
                <a:tc>
                  <a:txBody>
                    <a:bodyPr/>
                    <a:lstStyle/>
                    <a:p>
                      <a:pPr algn="r" fontAlgn="b"/>
                      <a:r>
                        <a:rPr lang="en-US" sz="600" u="none" strike="noStrike">
                          <a:effectLst/>
                        </a:rPr>
                        <a:t>114</a:t>
                      </a:r>
                      <a:endParaRPr lang="en-US" sz="600" b="0" i="0" u="none" strike="noStrike">
                        <a:solidFill>
                          <a:srgbClr val="000000"/>
                        </a:solidFill>
                        <a:effectLst/>
                        <a:latin typeface="Calibri" panose="020F0502020204030204" pitchFamily="34" charset="0"/>
                      </a:endParaRPr>
                    </a:p>
                  </a:txBody>
                  <a:tcPr marL="3475" marR="3475" marT="3475" marB="0" anchor="b"/>
                </a:tc>
                <a:tc>
                  <a:txBody>
                    <a:bodyPr/>
                    <a:lstStyle/>
                    <a:p>
                      <a:pPr algn="r" fontAlgn="b"/>
                      <a:r>
                        <a:rPr lang="en-US" sz="600" u="none" strike="noStrike">
                          <a:effectLst/>
                        </a:rPr>
                        <a:t>2.8</a:t>
                      </a:r>
                      <a:endParaRPr lang="en-US" sz="600" b="0" i="0" u="none" strike="noStrike">
                        <a:solidFill>
                          <a:srgbClr val="000000"/>
                        </a:solidFill>
                        <a:effectLst/>
                        <a:latin typeface="Calibri" panose="020F0502020204030204" pitchFamily="34" charset="0"/>
                      </a:endParaRPr>
                    </a:p>
                  </a:txBody>
                  <a:tcPr marL="3475" marR="3475" marT="3475" marB="0" anchor="b"/>
                </a:tc>
                <a:tc>
                  <a:txBody>
                    <a:bodyPr/>
                    <a:lstStyle/>
                    <a:p>
                      <a:pPr algn="r" fontAlgn="b"/>
                      <a:r>
                        <a:rPr lang="en-US" sz="600" u="none" strike="noStrike">
                          <a:effectLst/>
                        </a:rPr>
                        <a:t>58.7</a:t>
                      </a:r>
                      <a:endParaRPr lang="en-US" sz="600" b="0" i="0" u="none" strike="noStrike">
                        <a:solidFill>
                          <a:srgbClr val="000000"/>
                        </a:solidFill>
                        <a:effectLst/>
                        <a:latin typeface="Calibri" panose="020F0502020204030204" pitchFamily="34" charset="0"/>
                      </a:endParaRPr>
                    </a:p>
                  </a:txBody>
                  <a:tcPr marL="3475" marR="3475" marT="3475" marB="0" anchor="b"/>
                </a:tc>
                <a:tc>
                  <a:txBody>
                    <a:bodyPr/>
                    <a:lstStyle/>
                    <a:p>
                      <a:pPr algn="r" fontAlgn="b"/>
                      <a:r>
                        <a:rPr lang="en-US" sz="600" u="none" strike="noStrike">
                          <a:effectLst/>
                        </a:rPr>
                        <a:t>0.78</a:t>
                      </a:r>
                      <a:endParaRPr lang="en-US" sz="600" b="0" i="0" u="none" strike="noStrike">
                        <a:solidFill>
                          <a:srgbClr val="000000"/>
                        </a:solidFill>
                        <a:effectLst/>
                        <a:latin typeface="Calibri" panose="020F0502020204030204" pitchFamily="34" charset="0"/>
                      </a:endParaRPr>
                    </a:p>
                  </a:txBody>
                  <a:tcPr marL="3475" marR="3475" marT="3475" marB="0" anchor="b"/>
                </a:tc>
                <a:extLst>
                  <a:ext uri="{0D108BD9-81ED-4DB2-BD59-A6C34878D82A}">
                    <a16:rowId xmlns:a16="http://schemas.microsoft.com/office/drawing/2014/main" val="407015393"/>
                  </a:ext>
                </a:extLst>
              </a:tr>
              <a:tr h="217043">
                <a:tc>
                  <a:txBody>
                    <a:bodyPr/>
                    <a:lstStyle/>
                    <a:p>
                      <a:pPr algn="r" fontAlgn="b"/>
                      <a:r>
                        <a:rPr lang="en-US" sz="600" u="none" strike="noStrike">
                          <a:effectLst/>
                        </a:rPr>
                        <a:t>25</a:t>
                      </a:r>
                      <a:endParaRPr lang="en-US" sz="600" b="0" i="0" u="none" strike="noStrike">
                        <a:solidFill>
                          <a:srgbClr val="000000"/>
                        </a:solidFill>
                        <a:effectLst/>
                        <a:latin typeface="Calibri" panose="020F0502020204030204" pitchFamily="34" charset="0"/>
                      </a:endParaRPr>
                    </a:p>
                  </a:txBody>
                  <a:tcPr marL="3475" marR="3475" marT="3475" marB="0" anchor="b"/>
                </a:tc>
                <a:tc>
                  <a:txBody>
                    <a:bodyPr/>
                    <a:lstStyle/>
                    <a:p>
                      <a:pPr algn="r" fontAlgn="b"/>
                      <a:r>
                        <a:rPr lang="en-US" sz="600" u="none" strike="noStrike">
                          <a:effectLst/>
                        </a:rPr>
                        <a:t>9</a:t>
                      </a:r>
                      <a:endParaRPr lang="en-US" sz="600" b="0" i="0" u="none" strike="noStrike">
                        <a:solidFill>
                          <a:srgbClr val="000000"/>
                        </a:solidFill>
                        <a:effectLst/>
                        <a:latin typeface="Calibri" panose="020F0502020204030204" pitchFamily="34" charset="0"/>
                      </a:endParaRPr>
                    </a:p>
                  </a:txBody>
                  <a:tcPr marL="3475" marR="3475" marT="3475" marB="0" anchor="b"/>
                </a:tc>
                <a:tc>
                  <a:txBody>
                    <a:bodyPr/>
                    <a:lstStyle/>
                    <a:p>
                      <a:pPr algn="r" fontAlgn="b"/>
                      <a:r>
                        <a:rPr lang="en-US" sz="600" u="none" strike="noStrike">
                          <a:effectLst/>
                        </a:rPr>
                        <a:t>0.1</a:t>
                      </a:r>
                      <a:endParaRPr lang="en-US" sz="600" b="0" i="0" u="none" strike="noStrike">
                        <a:solidFill>
                          <a:srgbClr val="000000"/>
                        </a:solidFill>
                        <a:effectLst/>
                        <a:latin typeface="Calibri" panose="020F0502020204030204" pitchFamily="34" charset="0"/>
                      </a:endParaRPr>
                    </a:p>
                  </a:txBody>
                  <a:tcPr marL="3475" marR="3475" marT="3475" marB="0" anchor="b"/>
                </a:tc>
                <a:tc>
                  <a:txBody>
                    <a:bodyPr/>
                    <a:lstStyle/>
                    <a:p>
                      <a:pPr algn="r" fontAlgn="b"/>
                      <a:r>
                        <a:rPr lang="en-US" sz="600" u="none" strike="noStrike">
                          <a:effectLst/>
                        </a:rPr>
                        <a:t>46</a:t>
                      </a:r>
                      <a:endParaRPr lang="en-US" sz="600" b="0" i="0" u="none" strike="noStrike">
                        <a:solidFill>
                          <a:srgbClr val="000000"/>
                        </a:solidFill>
                        <a:effectLst/>
                        <a:latin typeface="Calibri" panose="020F0502020204030204" pitchFamily="34" charset="0"/>
                      </a:endParaRPr>
                    </a:p>
                  </a:txBody>
                  <a:tcPr marL="3475" marR="3475" marT="3475" marB="0" anchor="b"/>
                </a:tc>
                <a:tc>
                  <a:txBody>
                    <a:bodyPr/>
                    <a:lstStyle/>
                    <a:p>
                      <a:pPr algn="r" fontAlgn="b"/>
                      <a:r>
                        <a:rPr lang="en-US" sz="600" u="none" strike="noStrike">
                          <a:effectLst/>
                        </a:rPr>
                        <a:t>1.9</a:t>
                      </a:r>
                      <a:endParaRPr lang="en-US" sz="600" b="0" i="0" u="none" strike="noStrike">
                        <a:solidFill>
                          <a:srgbClr val="000000"/>
                        </a:solidFill>
                        <a:effectLst/>
                        <a:latin typeface="Calibri" panose="020F0502020204030204" pitchFamily="34" charset="0"/>
                      </a:endParaRPr>
                    </a:p>
                  </a:txBody>
                  <a:tcPr marL="3475" marR="3475" marT="3475" marB="0" anchor="b"/>
                </a:tc>
                <a:tc>
                  <a:txBody>
                    <a:bodyPr/>
                    <a:lstStyle/>
                    <a:p>
                      <a:pPr algn="r" fontAlgn="b"/>
                      <a:r>
                        <a:rPr lang="en-US" sz="600" u="none" strike="noStrike">
                          <a:effectLst/>
                        </a:rPr>
                        <a:t>47.4</a:t>
                      </a:r>
                      <a:endParaRPr lang="en-US" sz="600" b="0" i="0" u="none" strike="noStrike">
                        <a:solidFill>
                          <a:srgbClr val="000000"/>
                        </a:solidFill>
                        <a:effectLst/>
                        <a:latin typeface="Calibri" panose="020F0502020204030204" pitchFamily="34" charset="0"/>
                      </a:endParaRPr>
                    </a:p>
                  </a:txBody>
                  <a:tcPr marL="3475" marR="3475" marT="3475" marB="0" anchor="b"/>
                </a:tc>
                <a:tc>
                  <a:txBody>
                    <a:bodyPr/>
                    <a:lstStyle/>
                    <a:p>
                      <a:pPr algn="r" fontAlgn="b"/>
                      <a:r>
                        <a:rPr lang="en-US" sz="600" u="none" strike="noStrike">
                          <a:effectLst/>
                        </a:rPr>
                        <a:t>0.18</a:t>
                      </a:r>
                      <a:endParaRPr lang="en-US" sz="600" b="0" i="0" u="none" strike="noStrike">
                        <a:solidFill>
                          <a:srgbClr val="000000"/>
                        </a:solidFill>
                        <a:effectLst/>
                        <a:latin typeface="Calibri" panose="020F0502020204030204" pitchFamily="34" charset="0"/>
                      </a:endParaRPr>
                    </a:p>
                  </a:txBody>
                  <a:tcPr marL="3475" marR="3475" marT="3475" marB="0" anchor="b"/>
                </a:tc>
                <a:extLst>
                  <a:ext uri="{0D108BD9-81ED-4DB2-BD59-A6C34878D82A}">
                    <a16:rowId xmlns:a16="http://schemas.microsoft.com/office/drawing/2014/main" val="3540551343"/>
                  </a:ext>
                </a:extLst>
              </a:tr>
              <a:tr h="217043">
                <a:tc>
                  <a:txBody>
                    <a:bodyPr/>
                    <a:lstStyle/>
                    <a:p>
                      <a:pPr algn="r" fontAlgn="b"/>
                      <a:r>
                        <a:rPr lang="en-US" sz="600" u="none" strike="noStrike">
                          <a:effectLst/>
                        </a:rPr>
                        <a:t>2</a:t>
                      </a:r>
                      <a:endParaRPr lang="en-US" sz="600" b="0" i="0" u="none" strike="noStrike">
                        <a:solidFill>
                          <a:srgbClr val="000000"/>
                        </a:solidFill>
                        <a:effectLst/>
                        <a:latin typeface="Calibri" panose="020F0502020204030204" pitchFamily="34" charset="0"/>
                      </a:endParaRPr>
                    </a:p>
                  </a:txBody>
                  <a:tcPr marL="3475" marR="3475" marT="3475" marB="0" anchor="b"/>
                </a:tc>
                <a:tc>
                  <a:txBody>
                    <a:bodyPr/>
                    <a:lstStyle/>
                    <a:p>
                      <a:pPr algn="r" fontAlgn="b"/>
                      <a:r>
                        <a:rPr lang="en-US" sz="600" u="none" strike="noStrike">
                          <a:effectLst/>
                        </a:rPr>
                        <a:t>1</a:t>
                      </a:r>
                      <a:endParaRPr lang="en-US" sz="600" b="0" i="0" u="none" strike="noStrike">
                        <a:solidFill>
                          <a:srgbClr val="000000"/>
                        </a:solidFill>
                        <a:effectLst/>
                        <a:latin typeface="Calibri" panose="020F0502020204030204" pitchFamily="34" charset="0"/>
                      </a:endParaRPr>
                    </a:p>
                  </a:txBody>
                  <a:tcPr marL="3475" marR="3475" marT="3475" marB="0" anchor="b"/>
                </a:tc>
                <a:tc>
                  <a:txBody>
                    <a:bodyPr/>
                    <a:lstStyle/>
                    <a:p>
                      <a:pPr algn="r" fontAlgn="b"/>
                      <a:r>
                        <a:rPr lang="en-US" sz="600" u="none" strike="noStrike">
                          <a:effectLst/>
                        </a:rPr>
                        <a:t>0.05</a:t>
                      </a:r>
                      <a:endParaRPr lang="en-US" sz="600" b="0" i="0" u="none" strike="noStrike">
                        <a:solidFill>
                          <a:srgbClr val="000000"/>
                        </a:solidFill>
                        <a:effectLst/>
                        <a:latin typeface="Calibri" panose="020F0502020204030204" pitchFamily="34" charset="0"/>
                      </a:endParaRPr>
                    </a:p>
                  </a:txBody>
                  <a:tcPr marL="3475" marR="3475" marT="3475" marB="0" anchor="b"/>
                </a:tc>
                <a:tc>
                  <a:txBody>
                    <a:bodyPr/>
                    <a:lstStyle/>
                    <a:p>
                      <a:pPr algn="r" fontAlgn="b"/>
                      <a:r>
                        <a:rPr lang="en-US" sz="600" u="none" strike="noStrike">
                          <a:effectLst/>
                        </a:rPr>
                        <a:t>77</a:t>
                      </a:r>
                      <a:endParaRPr lang="en-US" sz="600" b="0" i="0" u="none" strike="noStrike">
                        <a:solidFill>
                          <a:srgbClr val="000000"/>
                        </a:solidFill>
                        <a:effectLst/>
                        <a:latin typeface="Calibri" panose="020F0502020204030204" pitchFamily="34" charset="0"/>
                      </a:endParaRPr>
                    </a:p>
                  </a:txBody>
                  <a:tcPr marL="3475" marR="3475" marT="3475" marB="0" anchor="b"/>
                </a:tc>
                <a:tc>
                  <a:txBody>
                    <a:bodyPr/>
                    <a:lstStyle/>
                    <a:p>
                      <a:pPr algn="r" fontAlgn="b"/>
                      <a:r>
                        <a:rPr lang="en-US" sz="600" u="none" strike="noStrike">
                          <a:effectLst/>
                        </a:rPr>
                        <a:t>1.9</a:t>
                      </a:r>
                      <a:endParaRPr lang="en-US" sz="600" b="0" i="0" u="none" strike="noStrike">
                        <a:solidFill>
                          <a:srgbClr val="000000"/>
                        </a:solidFill>
                        <a:effectLst/>
                        <a:latin typeface="Calibri" panose="020F0502020204030204" pitchFamily="34" charset="0"/>
                      </a:endParaRPr>
                    </a:p>
                  </a:txBody>
                  <a:tcPr marL="3475" marR="3475" marT="3475" marB="0" anchor="b"/>
                </a:tc>
                <a:tc>
                  <a:txBody>
                    <a:bodyPr/>
                    <a:lstStyle/>
                    <a:p>
                      <a:pPr algn="r" fontAlgn="b"/>
                      <a:r>
                        <a:rPr lang="en-US" sz="600" u="none" strike="noStrike">
                          <a:effectLst/>
                        </a:rPr>
                        <a:t>1.9</a:t>
                      </a:r>
                      <a:endParaRPr lang="en-US" sz="600" b="0" i="0" u="none" strike="noStrike">
                        <a:solidFill>
                          <a:srgbClr val="000000"/>
                        </a:solidFill>
                        <a:effectLst/>
                        <a:latin typeface="Calibri" panose="020F0502020204030204" pitchFamily="34" charset="0"/>
                      </a:endParaRPr>
                    </a:p>
                  </a:txBody>
                  <a:tcPr marL="3475" marR="3475" marT="3475" marB="0" anchor="b"/>
                </a:tc>
                <a:tc>
                  <a:txBody>
                    <a:bodyPr/>
                    <a:lstStyle/>
                    <a:p>
                      <a:pPr algn="r" fontAlgn="b"/>
                      <a:r>
                        <a:rPr lang="en-US" sz="600" u="none" strike="noStrike">
                          <a:effectLst/>
                        </a:rPr>
                        <a:t>903.82</a:t>
                      </a:r>
                      <a:endParaRPr lang="en-US" sz="600" b="0" i="0" u="none" strike="noStrike">
                        <a:solidFill>
                          <a:srgbClr val="000000"/>
                        </a:solidFill>
                        <a:effectLst/>
                        <a:latin typeface="Calibri" panose="020F0502020204030204" pitchFamily="34" charset="0"/>
                      </a:endParaRPr>
                    </a:p>
                  </a:txBody>
                  <a:tcPr marL="3475" marR="3475" marT="3475" marB="0" anchor="b"/>
                </a:tc>
                <a:extLst>
                  <a:ext uri="{0D108BD9-81ED-4DB2-BD59-A6C34878D82A}">
                    <a16:rowId xmlns:a16="http://schemas.microsoft.com/office/drawing/2014/main" val="2579070644"/>
                  </a:ext>
                </a:extLst>
              </a:tr>
              <a:tr h="217043">
                <a:tc>
                  <a:txBody>
                    <a:bodyPr/>
                    <a:lstStyle/>
                    <a:p>
                      <a:pPr algn="r" fontAlgn="b"/>
                      <a:r>
                        <a:rPr lang="en-US" sz="600" u="none" strike="noStrike">
                          <a:effectLst/>
                        </a:rPr>
                        <a:t>18</a:t>
                      </a:r>
                      <a:endParaRPr lang="en-US" sz="600" b="0" i="0" u="none" strike="noStrike">
                        <a:solidFill>
                          <a:srgbClr val="000000"/>
                        </a:solidFill>
                        <a:effectLst/>
                        <a:latin typeface="Calibri" panose="020F0502020204030204" pitchFamily="34" charset="0"/>
                      </a:endParaRPr>
                    </a:p>
                  </a:txBody>
                  <a:tcPr marL="3475" marR="3475" marT="3475" marB="0" anchor="b"/>
                </a:tc>
                <a:tc>
                  <a:txBody>
                    <a:bodyPr/>
                    <a:lstStyle/>
                    <a:p>
                      <a:pPr algn="r" fontAlgn="b"/>
                      <a:r>
                        <a:rPr lang="en-US" sz="600" u="none" strike="noStrike">
                          <a:effectLst/>
                        </a:rPr>
                        <a:t>11</a:t>
                      </a:r>
                      <a:endParaRPr lang="en-US" sz="600" b="0" i="0" u="none" strike="noStrike">
                        <a:solidFill>
                          <a:srgbClr val="000000"/>
                        </a:solidFill>
                        <a:effectLst/>
                        <a:latin typeface="Calibri" panose="020F0502020204030204" pitchFamily="34" charset="0"/>
                      </a:endParaRPr>
                    </a:p>
                  </a:txBody>
                  <a:tcPr marL="3475" marR="3475" marT="3475" marB="0" anchor="b"/>
                </a:tc>
                <a:tc>
                  <a:txBody>
                    <a:bodyPr/>
                    <a:lstStyle/>
                    <a:p>
                      <a:pPr algn="r" fontAlgn="b"/>
                      <a:r>
                        <a:rPr lang="en-US" sz="600" u="none" strike="noStrike">
                          <a:effectLst/>
                        </a:rPr>
                        <a:t>0.34</a:t>
                      </a:r>
                      <a:endParaRPr lang="en-US" sz="600" b="0" i="0" u="none" strike="noStrike">
                        <a:solidFill>
                          <a:srgbClr val="000000"/>
                        </a:solidFill>
                        <a:effectLst/>
                        <a:latin typeface="Calibri" panose="020F0502020204030204" pitchFamily="34" charset="0"/>
                      </a:endParaRPr>
                    </a:p>
                  </a:txBody>
                  <a:tcPr marL="3475" marR="3475" marT="3475" marB="0" anchor="b"/>
                </a:tc>
                <a:tc>
                  <a:txBody>
                    <a:bodyPr/>
                    <a:lstStyle/>
                    <a:p>
                      <a:pPr algn="r" fontAlgn="b"/>
                      <a:r>
                        <a:rPr lang="en-US" sz="600" u="none" strike="noStrike">
                          <a:effectLst/>
                        </a:rPr>
                        <a:t>119</a:t>
                      </a:r>
                      <a:endParaRPr lang="en-US" sz="600" b="0" i="0" u="none" strike="noStrike">
                        <a:solidFill>
                          <a:srgbClr val="000000"/>
                        </a:solidFill>
                        <a:effectLst/>
                        <a:latin typeface="Calibri" panose="020F0502020204030204" pitchFamily="34" charset="0"/>
                      </a:endParaRPr>
                    </a:p>
                  </a:txBody>
                  <a:tcPr marL="3475" marR="3475" marT="3475" marB="0" anchor="b"/>
                </a:tc>
                <a:tc>
                  <a:txBody>
                    <a:bodyPr/>
                    <a:lstStyle/>
                    <a:p>
                      <a:pPr algn="r" fontAlgn="b"/>
                      <a:r>
                        <a:rPr lang="en-US" sz="600" u="none" strike="noStrike">
                          <a:effectLst/>
                        </a:rPr>
                        <a:t>8</a:t>
                      </a:r>
                      <a:endParaRPr lang="en-US" sz="600" b="0" i="0" u="none" strike="noStrike">
                        <a:solidFill>
                          <a:srgbClr val="000000"/>
                        </a:solidFill>
                        <a:effectLst/>
                        <a:latin typeface="Calibri" panose="020F0502020204030204" pitchFamily="34" charset="0"/>
                      </a:endParaRPr>
                    </a:p>
                  </a:txBody>
                  <a:tcPr marL="3475" marR="3475" marT="3475" marB="0" anchor="b"/>
                </a:tc>
                <a:tc>
                  <a:txBody>
                    <a:bodyPr/>
                    <a:lstStyle/>
                    <a:p>
                      <a:pPr algn="r" fontAlgn="b"/>
                      <a:r>
                        <a:rPr lang="en-US" sz="600" u="none" strike="noStrike">
                          <a:effectLst/>
                        </a:rPr>
                        <a:t>8</a:t>
                      </a:r>
                      <a:endParaRPr lang="en-US" sz="600" b="0" i="0" u="none" strike="noStrike">
                        <a:solidFill>
                          <a:srgbClr val="000000"/>
                        </a:solidFill>
                        <a:effectLst/>
                        <a:latin typeface="Calibri" panose="020F0502020204030204" pitchFamily="34" charset="0"/>
                      </a:endParaRPr>
                    </a:p>
                  </a:txBody>
                  <a:tcPr marL="3475" marR="3475" marT="3475" marB="0" anchor="b"/>
                </a:tc>
                <a:tc>
                  <a:txBody>
                    <a:bodyPr/>
                    <a:lstStyle/>
                    <a:p>
                      <a:pPr algn="r" fontAlgn="b"/>
                      <a:r>
                        <a:rPr lang="en-US" sz="600" u="none" strike="noStrike">
                          <a:effectLst/>
                        </a:rPr>
                        <a:t>1.84</a:t>
                      </a:r>
                      <a:endParaRPr lang="en-US" sz="600" b="0" i="0" u="none" strike="noStrike">
                        <a:solidFill>
                          <a:srgbClr val="000000"/>
                        </a:solidFill>
                        <a:effectLst/>
                        <a:latin typeface="Calibri" panose="020F0502020204030204" pitchFamily="34" charset="0"/>
                      </a:endParaRPr>
                    </a:p>
                  </a:txBody>
                  <a:tcPr marL="3475" marR="3475" marT="3475" marB="0" anchor="b"/>
                </a:tc>
                <a:extLst>
                  <a:ext uri="{0D108BD9-81ED-4DB2-BD59-A6C34878D82A}">
                    <a16:rowId xmlns:a16="http://schemas.microsoft.com/office/drawing/2014/main" val="4157294576"/>
                  </a:ext>
                </a:extLst>
              </a:tr>
              <a:tr h="217043">
                <a:tc>
                  <a:txBody>
                    <a:bodyPr/>
                    <a:lstStyle/>
                    <a:p>
                      <a:pPr algn="r" fontAlgn="b"/>
                      <a:r>
                        <a:rPr lang="en-US" sz="600" u="none" strike="noStrike">
                          <a:effectLst/>
                        </a:rPr>
                        <a:t>24</a:t>
                      </a:r>
                      <a:endParaRPr lang="en-US" sz="600" b="0" i="0" u="none" strike="noStrike">
                        <a:solidFill>
                          <a:srgbClr val="000000"/>
                        </a:solidFill>
                        <a:effectLst/>
                        <a:latin typeface="Calibri" panose="020F0502020204030204" pitchFamily="34" charset="0"/>
                      </a:endParaRPr>
                    </a:p>
                  </a:txBody>
                  <a:tcPr marL="3475" marR="3475" marT="3475" marB="0" anchor="b"/>
                </a:tc>
                <a:tc>
                  <a:txBody>
                    <a:bodyPr/>
                    <a:lstStyle/>
                    <a:p>
                      <a:pPr algn="r" fontAlgn="b"/>
                      <a:r>
                        <a:rPr lang="en-US" sz="600" u="none" strike="noStrike">
                          <a:effectLst/>
                        </a:rPr>
                        <a:t>0</a:t>
                      </a:r>
                      <a:endParaRPr lang="en-US" sz="600" b="0" i="0" u="none" strike="noStrike">
                        <a:solidFill>
                          <a:srgbClr val="000000"/>
                        </a:solidFill>
                        <a:effectLst/>
                        <a:latin typeface="Calibri" panose="020F0502020204030204" pitchFamily="34" charset="0"/>
                      </a:endParaRPr>
                    </a:p>
                  </a:txBody>
                  <a:tcPr marL="3475" marR="3475" marT="3475" marB="0" anchor="b"/>
                </a:tc>
                <a:tc>
                  <a:txBody>
                    <a:bodyPr/>
                    <a:lstStyle/>
                    <a:p>
                      <a:pPr algn="r" fontAlgn="b"/>
                      <a:r>
                        <a:rPr lang="en-US" sz="600" u="none" strike="noStrike">
                          <a:effectLst/>
                        </a:rPr>
                        <a:t>0.08</a:t>
                      </a:r>
                      <a:endParaRPr lang="en-US" sz="600" b="0" i="0" u="none" strike="noStrike">
                        <a:solidFill>
                          <a:srgbClr val="000000"/>
                        </a:solidFill>
                        <a:effectLst/>
                        <a:latin typeface="Calibri" panose="020F0502020204030204" pitchFamily="34" charset="0"/>
                      </a:endParaRPr>
                    </a:p>
                  </a:txBody>
                  <a:tcPr marL="3475" marR="3475" marT="3475" marB="0" anchor="b"/>
                </a:tc>
                <a:tc>
                  <a:txBody>
                    <a:bodyPr/>
                    <a:lstStyle/>
                    <a:p>
                      <a:pPr algn="r" fontAlgn="b"/>
                      <a:r>
                        <a:rPr lang="en-US" sz="600" u="none" strike="noStrike">
                          <a:effectLst/>
                        </a:rPr>
                        <a:t>93</a:t>
                      </a:r>
                      <a:endParaRPr lang="en-US" sz="600" b="0" i="0" u="none" strike="noStrike">
                        <a:solidFill>
                          <a:srgbClr val="000000"/>
                        </a:solidFill>
                        <a:effectLst/>
                        <a:latin typeface="Calibri" panose="020F0502020204030204" pitchFamily="34" charset="0"/>
                      </a:endParaRPr>
                    </a:p>
                  </a:txBody>
                  <a:tcPr marL="3475" marR="3475" marT="3475" marB="0" anchor="b"/>
                </a:tc>
                <a:tc>
                  <a:txBody>
                    <a:bodyPr/>
                    <a:lstStyle/>
                    <a:p>
                      <a:pPr algn="r" fontAlgn="b"/>
                      <a:r>
                        <a:rPr lang="en-US" sz="600" u="none" strike="noStrike">
                          <a:effectLst/>
                        </a:rPr>
                        <a:t>6</a:t>
                      </a:r>
                      <a:endParaRPr lang="en-US" sz="600" b="0" i="0" u="none" strike="noStrike">
                        <a:solidFill>
                          <a:srgbClr val="000000"/>
                        </a:solidFill>
                        <a:effectLst/>
                        <a:latin typeface="Calibri" panose="020F0502020204030204" pitchFamily="34" charset="0"/>
                      </a:endParaRPr>
                    </a:p>
                  </a:txBody>
                  <a:tcPr marL="3475" marR="3475" marT="3475" marB="0" anchor="b"/>
                </a:tc>
                <a:tc>
                  <a:txBody>
                    <a:bodyPr/>
                    <a:lstStyle/>
                    <a:p>
                      <a:pPr algn="r" fontAlgn="b"/>
                      <a:r>
                        <a:rPr lang="en-US" sz="600" u="none" strike="noStrike">
                          <a:effectLst/>
                        </a:rPr>
                        <a:t>12</a:t>
                      </a:r>
                      <a:endParaRPr lang="en-US" sz="600" b="0" i="0" u="none" strike="noStrike">
                        <a:solidFill>
                          <a:srgbClr val="000000"/>
                        </a:solidFill>
                        <a:effectLst/>
                        <a:latin typeface="Calibri" panose="020F0502020204030204" pitchFamily="34" charset="0"/>
                      </a:endParaRPr>
                    </a:p>
                  </a:txBody>
                  <a:tcPr marL="3475" marR="3475" marT="3475" marB="0" anchor="b"/>
                </a:tc>
                <a:tc>
                  <a:txBody>
                    <a:bodyPr/>
                    <a:lstStyle/>
                    <a:p>
                      <a:pPr algn="r" fontAlgn="b"/>
                      <a:r>
                        <a:rPr lang="en-US" sz="600" u="none" strike="noStrike">
                          <a:effectLst/>
                        </a:rPr>
                        <a:t>0.34</a:t>
                      </a:r>
                      <a:endParaRPr lang="en-US" sz="600" b="0" i="0" u="none" strike="noStrike">
                        <a:solidFill>
                          <a:srgbClr val="000000"/>
                        </a:solidFill>
                        <a:effectLst/>
                        <a:latin typeface="Calibri" panose="020F0502020204030204" pitchFamily="34" charset="0"/>
                      </a:endParaRPr>
                    </a:p>
                  </a:txBody>
                  <a:tcPr marL="3475" marR="3475" marT="3475" marB="0" anchor="b"/>
                </a:tc>
                <a:extLst>
                  <a:ext uri="{0D108BD9-81ED-4DB2-BD59-A6C34878D82A}">
                    <a16:rowId xmlns:a16="http://schemas.microsoft.com/office/drawing/2014/main" val="1632795473"/>
                  </a:ext>
                </a:extLst>
              </a:tr>
              <a:tr h="217043">
                <a:tc>
                  <a:txBody>
                    <a:bodyPr/>
                    <a:lstStyle/>
                    <a:p>
                      <a:pPr algn="r" fontAlgn="b"/>
                      <a:r>
                        <a:rPr lang="en-US" sz="600" u="none" strike="noStrike">
                          <a:effectLst/>
                        </a:rPr>
                        <a:t>10</a:t>
                      </a:r>
                      <a:endParaRPr lang="en-US" sz="600" b="0" i="0" u="none" strike="noStrike">
                        <a:solidFill>
                          <a:srgbClr val="000000"/>
                        </a:solidFill>
                        <a:effectLst/>
                        <a:latin typeface="Calibri" panose="020F0502020204030204" pitchFamily="34" charset="0"/>
                      </a:endParaRPr>
                    </a:p>
                  </a:txBody>
                  <a:tcPr marL="3475" marR="3475" marT="3475" marB="0" anchor="b"/>
                </a:tc>
                <a:tc>
                  <a:txBody>
                    <a:bodyPr/>
                    <a:lstStyle/>
                    <a:p>
                      <a:pPr algn="r" fontAlgn="b"/>
                      <a:r>
                        <a:rPr lang="en-US" sz="600" u="none" strike="noStrike">
                          <a:effectLst/>
                        </a:rPr>
                        <a:t>7</a:t>
                      </a:r>
                      <a:endParaRPr lang="en-US" sz="600" b="0" i="0" u="none" strike="noStrike">
                        <a:solidFill>
                          <a:srgbClr val="000000"/>
                        </a:solidFill>
                        <a:effectLst/>
                        <a:latin typeface="Calibri" panose="020F0502020204030204" pitchFamily="34" charset="0"/>
                      </a:endParaRPr>
                    </a:p>
                  </a:txBody>
                  <a:tcPr marL="3475" marR="3475" marT="3475" marB="0" anchor="b"/>
                </a:tc>
                <a:tc>
                  <a:txBody>
                    <a:bodyPr/>
                    <a:lstStyle/>
                    <a:p>
                      <a:pPr algn="r" fontAlgn="b"/>
                      <a:r>
                        <a:rPr lang="en-US" sz="600" u="none" strike="noStrike">
                          <a:effectLst/>
                        </a:rPr>
                        <a:t>2.33</a:t>
                      </a:r>
                      <a:endParaRPr lang="en-US" sz="600" b="0" i="0" u="none" strike="noStrike">
                        <a:solidFill>
                          <a:srgbClr val="000000"/>
                        </a:solidFill>
                        <a:effectLst/>
                        <a:latin typeface="Calibri" panose="020F0502020204030204" pitchFamily="34" charset="0"/>
                      </a:endParaRPr>
                    </a:p>
                  </a:txBody>
                  <a:tcPr marL="3475" marR="3475" marT="3475" marB="0" anchor="b"/>
                </a:tc>
                <a:tc>
                  <a:txBody>
                    <a:bodyPr/>
                    <a:lstStyle/>
                    <a:p>
                      <a:pPr algn="r" fontAlgn="b"/>
                      <a:r>
                        <a:rPr lang="en-US" sz="600" u="none" strike="noStrike">
                          <a:effectLst/>
                        </a:rPr>
                        <a:t>168</a:t>
                      </a:r>
                      <a:endParaRPr lang="en-US" sz="600" b="0" i="0" u="none" strike="noStrike">
                        <a:solidFill>
                          <a:srgbClr val="000000"/>
                        </a:solidFill>
                        <a:effectLst/>
                        <a:latin typeface="Calibri" panose="020F0502020204030204" pitchFamily="34" charset="0"/>
                      </a:endParaRPr>
                    </a:p>
                  </a:txBody>
                  <a:tcPr marL="3475" marR="3475" marT="3475" marB="0" anchor="b"/>
                </a:tc>
                <a:tc>
                  <a:txBody>
                    <a:bodyPr/>
                    <a:lstStyle/>
                    <a:p>
                      <a:pPr algn="r" fontAlgn="b"/>
                      <a:r>
                        <a:rPr lang="en-US" sz="600" u="none" strike="noStrike">
                          <a:effectLst/>
                        </a:rPr>
                        <a:t>34.1</a:t>
                      </a:r>
                      <a:endParaRPr lang="en-US" sz="600" b="0" i="0" u="none" strike="noStrike">
                        <a:solidFill>
                          <a:srgbClr val="000000"/>
                        </a:solidFill>
                        <a:effectLst/>
                        <a:latin typeface="Calibri" panose="020F0502020204030204" pitchFamily="34" charset="0"/>
                      </a:endParaRPr>
                    </a:p>
                  </a:txBody>
                  <a:tcPr marL="3475" marR="3475" marT="3475" marB="0" anchor="b"/>
                </a:tc>
                <a:tc>
                  <a:txBody>
                    <a:bodyPr/>
                    <a:lstStyle/>
                    <a:p>
                      <a:pPr algn="r" fontAlgn="b"/>
                      <a:r>
                        <a:rPr lang="en-US" sz="600" u="none" strike="noStrike">
                          <a:effectLst/>
                        </a:rPr>
                        <a:t>290.2</a:t>
                      </a:r>
                      <a:endParaRPr lang="en-US" sz="600" b="0" i="0" u="none" strike="noStrike">
                        <a:solidFill>
                          <a:srgbClr val="000000"/>
                        </a:solidFill>
                        <a:effectLst/>
                        <a:latin typeface="Calibri" panose="020F0502020204030204" pitchFamily="34" charset="0"/>
                      </a:endParaRPr>
                    </a:p>
                  </a:txBody>
                  <a:tcPr marL="3475" marR="3475" marT="3475" marB="0" anchor="b"/>
                </a:tc>
                <a:tc>
                  <a:txBody>
                    <a:bodyPr/>
                    <a:lstStyle/>
                    <a:p>
                      <a:pPr algn="r" fontAlgn="b"/>
                      <a:r>
                        <a:rPr lang="en-US" sz="600" u="none" strike="noStrike">
                          <a:effectLst/>
                        </a:rPr>
                        <a:t>2.85</a:t>
                      </a:r>
                      <a:endParaRPr lang="en-US" sz="600" b="0" i="0" u="none" strike="noStrike">
                        <a:solidFill>
                          <a:srgbClr val="000000"/>
                        </a:solidFill>
                        <a:effectLst/>
                        <a:latin typeface="Calibri" panose="020F0502020204030204" pitchFamily="34" charset="0"/>
                      </a:endParaRPr>
                    </a:p>
                  </a:txBody>
                  <a:tcPr marL="3475" marR="3475" marT="3475" marB="0" anchor="b"/>
                </a:tc>
                <a:extLst>
                  <a:ext uri="{0D108BD9-81ED-4DB2-BD59-A6C34878D82A}">
                    <a16:rowId xmlns:a16="http://schemas.microsoft.com/office/drawing/2014/main" val="2370977812"/>
                  </a:ext>
                </a:extLst>
              </a:tr>
              <a:tr h="217043">
                <a:tc>
                  <a:txBody>
                    <a:bodyPr/>
                    <a:lstStyle/>
                    <a:p>
                      <a:pPr algn="r" fontAlgn="b"/>
                      <a:r>
                        <a:rPr lang="en-US" sz="600" u="none" strike="noStrike">
                          <a:effectLst/>
                        </a:rPr>
                        <a:t>8</a:t>
                      </a:r>
                      <a:endParaRPr lang="en-US" sz="600" b="0" i="0" u="none" strike="noStrike">
                        <a:solidFill>
                          <a:srgbClr val="000000"/>
                        </a:solidFill>
                        <a:effectLst/>
                        <a:latin typeface="Calibri" panose="020F0502020204030204" pitchFamily="34" charset="0"/>
                      </a:endParaRPr>
                    </a:p>
                  </a:txBody>
                  <a:tcPr marL="3475" marR="3475" marT="3475" marB="0" anchor="b"/>
                </a:tc>
                <a:tc>
                  <a:txBody>
                    <a:bodyPr/>
                    <a:lstStyle/>
                    <a:p>
                      <a:pPr algn="r" fontAlgn="b"/>
                      <a:r>
                        <a:rPr lang="en-US" sz="600" u="none" strike="noStrike">
                          <a:effectLst/>
                        </a:rPr>
                        <a:t>4</a:t>
                      </a:r>
                      <a:endParaRPr lang="en-US" sz="600" b="0" i="0" u="none" strike="noStrike">
                        <a:solidFill>
                          <a:srgbClr val="000000"/>
                        </a:solidFill>
                        <a:effectLst/>
                        <a:latin typeface="Calibri" panose="020F0502020204030204" pitchFamily="34" charset="0"/>
                      </a:endParaRPr>
                    </a:p>
                  </a:txBody>
                  <a:tcPr marL="3475" marR="3475" marT="3475" marB="0" anchor="b"/>
                </a:tc>
                <a:tc>
                  <a:txBody>
                    <a:bodyPr/>
                    <a:lstStyle/>
                    <a:p>
                      <a:pPr algn="r" fontAlgn="b"/>
                      <a:r>
                        <a:rPr lang="en-US" sz="600" u="none" strike="noStrike">
                          <a:effectLst/>
                        </a:rPr>
                        <a:t>0.03</a:t>
                      </a:r>
                      <a:endParaRPr lang="en-US" sz="600" b="0" i="0" u="none" strike="noStrike">
                        <a:solidFill>
                          <a:srgbClr val="000000"/>
                        </a:solidFill>
                        <a:effectLst/>
                        <a:latin typeface="Calibri" panose="020F0502020204030204" pitchFamily="34" charset="0"/>
                      </a:endParaRPr>
                    </a:p>
                  </a:txBody>
                  <a:tcPr marL="3475" marR="3475" marT="3475" marB="0" anchor="b"/>
                </a:tc>
                <a:tc>
                  <a:txBody>
                    <a:bodyPr/>
                    <a:lstStyle/>
                    <a:p>
                      <a:pPr algn="r" fontAlgn="b"/>
                      <a:r>
                        <a:rPr lang="en-US" sz="600" u="none" strike="noStrike">
                          <a:effectLst/>
                        </a:rPr>
                        <a:t>71</a:t>
                      </a:r>
                      <a:endParaRPr lang="en-US" sz="600" b="0" i="0" u="none" strike="noStrike">
                        <a:solidFill>
                          <a:srgbClr val="000000"/>
                        </a:solidFill>
                        <a:effectLst/>
                        <a:latin typeface="Calibri" panose="020F0502020204030204" pitchFamily="34" charset="0"/>
                      </a:endParaRPr>
                    </a:p>
                  </a:txBody>
                  <a:tcPr marL="3475" marR="3475" marT="3475" marB="0" anchor="b"/>
                </a:tc>
                <a:tc>
                  <a:txBody>
                    <a:bodyPr/>
                    <a:lstStyle/>
                    <a:p>
                      <a:pPr algn="r" fontAlgn="b"/>
                      <a:r>
                        <a:rPr lang="en-US" sz="600" u="none" strike="noStrike">
                          <a:effectLst/>
                        </a:rPr>
                        <a:t>0.4</a:t>
                      </a:r>
                      <a:endParaRPr lang="en-US" sz="600" b="0" i="0" u="none" strike="noStrike">
                        <a:solidFill>
                          <a:srgbClr val="000000"/>
                        </a:solidFill>
                        <a:effectLst/>
                        <a:latin typeface="Calibri" panose="020F0502020204030204" pitchFamily="34" charset="0"/>
                      </a:endParaRPr>
                    </a:p>
                  </a:txBody>
                  <a:tcPr marL="3475" marR="3475" marT="3475" marB="0" anchor="b"/>
                </a:tc>
                <a:tc>
                  <a:txBody>
                    <a:bodyPr/>
                    <a:lstStyle/>
                    <a:p>
                      <a:pPr algn="r" fontAlgn="b"/>
                      <a:r>
                        <a:rPr lang="en-US" sz="600" u="none" strike="noStrike">
                          <a:effectLst/>
                        </a:rPr>
                        <a:t>0.4</a:t>
                      </a:r>
                      <a:endParaRPr lang="en-US" sz="600" b="0" i="0" u="none" strike="noStrike">
                        <a:solidFill>
                          <a:srgbClr val="000000"/>
                        </a:solidFill>
                        <a:effectLst/>
                        <a:latin typeface="Calibri" panose="020F0502020204030204" pitchFamily="34" charset="0"/>
                      </a:endParaRPr>
                    </a:p>
                  </a:txBody>
                  <a:tcPr marL="3475" marR="3475" marT="3475" marB="0" anchor="b"/>
                </a:tc>
                <a:tc>
                  <a:txBody>
                    <a:bodyPr/>
                    <a:lstStyle/>
                    <a:p>
                      <a:pPr algn="r" fontAlgn="b"/>
                      <a:r>
                        <a:rPr lang="en-US" sz="600" u="none" strike="noStrike">
                          <a:effectLst/>
                        </a:rPr>
                        <a:t>17.95</a:t>
                      </a:r>
                      <a:endParaRPr lang="en-US" sz="600" b="0" i="0" u="none" strike="noStrike">
                        <a:solidFill>
                          <a:srgbClr val="000000"/>
                        </a:solidFill>
                        <a:effectLst/>
                        <a:latin typeface="Calibri" panose="020F0502020204030204" pitchFamily="34" charset="0"/>
                      </a:endParaRPr>
                    </a:p>
                  </a:txBody>
                  <a:tcPr marL="3475" marR="3475" marT="3475" marB="0" anchor="b"/>
                </a:tc>
                <a:extLst>
                  <a:ext uri="{0D108BD9-81ED-4DB2-BD59-A6C34878D82A}">
                    <a16:rowId xmlns:a16="http://schemas.microsoft.com/office/drawing/2014/main" val="4277917570"/>
                  </a:ext>
                </a:extLst>
              </a:tr>
              <a:tr h="217043">
                <a:tc>
                  <a:txBody>
                    <a:bodyPr/>
                    <a:lstStyle/>
                    <a:p>
                      <a:pPr algn="r" fontAlgn="b"/>
                      <a:r>
                        <a:rPr lang="en-US" sz="600" u="none" strike="noStrike">
                          <a:effectLst/>
                        </a:rPr>
                        <a:t>2</a:t>
                      </a:r>
                      <a:endParaRPr lang="en-US" sz="600" b="0" i="0" u="none" strike="noStrike">
                        <a:solidFill>
                          <a:srgbClr val="000000"/>
                        </a:solidFill>
                        <a:effectLst/>
                        <a:latin typeface="Calibri" panose="020F0502020204030204" pitchFamily="34" charset="0"/>
                      </a:endParaRPr>
                    </a:p>
                  </a:txBody>
                  <a:tcPr marL="3475" marR="3475" marT="3475" marB="0" anchor="b"/>
                </a:tc>
                <a:tc>
                  <a:txBody>
                    <a:bodyPr/>
                    <a:lstStyle/>
                    <a:p>
                      <a:pPr algn="r" fontAlgn="b"/>
                      <a:r>
                        <a:rPr lang="en-US" sz="600" u="none" strike="noStrike">
                          <a:effectLst/>
                        </a:rPr>
                        <a:t>2</a:t>
                      </a:r>
                      <a:endParaRPr lang="en-US" sz="600" b="0" i="0" u="none" strike="noStrike">
                        <a:solidFill>
                          <a:srgbClr val="000000"/>
                        </a:solidFill>
                        <a:effectLst/>
                        <a:latin typeface="Calibri" panose="020F0502020204030204" pitchFamily="34" charset="0"/>
                      </a:endParaRPr>
                    </a:p>
                  </a:txBody>
                  <a:tcPr marL="3475" marR="3475" marT="3475" marB="0" anchor="b"/>
                </a:tc>
                <a:tc>
                  <a:txBody>
                    <a:bodyPr/>
                    <a:lstStyle/>
                    <a:p>
                      <a:pPr algn="r" fontAlgn="b"/>
                      <a:r>
                        <a:rPr lang="en-US" sz="600" u="none" strike="noStrike">
                          <a:effectLst/>
                        </a:rPr>
                        <a:t>0.18</a:t>
                      </a:r>
                      <a:endParaRPr lang="en-US" sz="600" b="0" i="0" u="none" strike="noStrike">
                        <a:solidFill>
                          <a:srgbClr val="000000"/>
                        </a:solidFill>
                        <a:effectLst/>
                        <a:latin typeface="Calibri" panose="020F0502020204030204" pitchFamily="34" charset="0"/>
                      </a:endParaRPr>
                    </a:p>
                  </a:txBody>
                  <a:tcPr marL="3475" marR="3475" marT="3475" marB="0" anchor="b"/>
                </a:tc>
                <a:tc>
                  <a:txBody>
                    <a:bodyPr/>
                    <a:lstStyle/>
                    <a:p>
                      <a:pPr algn="r" fontAlgn="b"/>
                      <a:r>
                        <a:rPr lang="en-US" sz="600" u="none" strike="noStrike">
                          <a:effectLst/>
                        </a:rPr>
                        <a:t>112</a:t>
                      </a:r>
                      <a:endParaRPr lang="en-US" sz="600" b="0" i="0" u="none" strike="noStrike">
                        <a:solidFill>
                          <a:srgbClr val="000000"/>
                        </a:solidFill>
                        <a:effectLst/>
                        <a:latin typeface="Calibri" panose="020F0502020204030204" pitchFamily="34" charset="0"/>
                      </a:endParaRPr>
                    </a:p>
                  </a:txBody>
                  <a:tcPr marL="3475" marR="3475" marT="3475" marB="0" anchor="b"/>
                </a:tc>
                <a:tc>
                  <a:txBody>
                    <a:bodyPr/>
                    <a:lstStyle/>
                    <a:p>
                      <a:pPr algn="r" fontAlgn="b"/>
                      <a:r>
                        <a:rPr lang="en-US" sz="600" u="none" strike="noStrike">
                          <a:effectLst/>
                        </a:rPr>
                        <a:t>2.6</a:t>
                      </a:r>
                      <a:endParaRPr lang="en-US" sz="600" b="0" i="0" u="none" strike="noStrike">
                        <a:solidFill>
                          <a:srgbClr val="000000"/>
                        </a:solidFill>
                        <a:effectLst/>
                        <a:latin typeface="Calibri" panose="020F0502020204030204" pitchFamily="34" charset="0"/>
                      </a:endParaRPr>
                    </a:p>
                  </a:txBody>
                  <a:tcPr marL="3475" marR="3475" marT="3475" marB="0" anchor="b"/>
                </a:tc>
                <a:tc>
                  <a:txBody>
                    <a:bodyPr/>
                    <a:lstStyle/>
                    <a:p>
                      <a:pPr algn="r" fontAlgn="b"/>
                      <a:r>
                        <a:rPr lang="en-US" sz="600" u="none" strike="noStrike">
                          <a:effectLst/>
                        </a:rPr>
                        <a:t>50.2</a:t>
                      </a:r>
                      <a:endParaRPr lang="en-US" sz="600" b="0" i="0" u="none" strike="noStrike">
                        <a:solidFill>
                          <a:srgbClr val="000000"/>
                        </a:solidFill>
                        <a:effectLst/>
                        <a:latin typeface="Calibri" panose="020F0502020204030204" pitchFamily="34" charset="0"/>
                      </a:endParaRPr>
                    </a:p>
                  </a:txBody>
                  <a:tcPr marL="3475" marR="3475" marT="3475" marB="0" anchor="b"/>
                </a:tc>
                <a:tc>
                  <a:txBody>
                    <a:bodyPr/>
                    <a:lstStyle/>
                    <a:p>
                      <a:pPr algn="r" fontAlgn="b"/>
                      <a:r>
                        <a:rPr lang="en-US" sz="600" u="none" strike="noStrike">
                          <a:effectLst/>
                        </a:rPr>
                        <a:t>0.1</a:t>
                      </a:r>
                      <a:endParaRPr lang="en-US" sz="600" b="0" i="0" u="none" strike="noStrike">
                        <a:solidFill>
                          <a:srgbClr val="000000"/>
                        </a:solidFill>
                        <a:effectLst/>
                        <a:latin typeface="Calibri" panose="020F0502020204030204" pitchFamily="34" charset="0"/>
                      </a:endParaRPr>
                    </a:p>
                  </a:txBody>
                  <a:tcPr marL="3475" marR="3475" marT="3475" marB="0" anchor="b"/>
                </a:tc>
                <a:extLst>
                  <a:ext uri="{0D108BD9-81ED-4DB2-BD59-A6C34878D82A}">
                    <a16:rowId xmlns:a16="http://schemas.microsoft.com/office/drawing/2014/main" val="2056470105"/>
                  </a:ext>
                </a:extLst>
              </a:tr>
              <a:tr h="217043">
                <a:tc>
                  <a:txBody>
                    <a:bodyPr/>
                    <a:lstStyle/>
                    <a:p>
                      <a:pPr algn="r" fontAlgn="b"/>
                      <a:r>
                        <a:rPr lang="en-US" sz="600" u="none" strike="noStrike">
                          <a:effectLst/>
                        </a:rPr>
                        <a:t>97</a:t>
                      </a:r>
                      <a:endParaRPr lang="en-US" sz="600" b="0" i="0" u="none" strike="noStrike">
                        <a:solidFill>
                          <a:srgbClr val="000000"/>
                        </a:solidFill>
                        <a:effectLst/>
                        <a:latin typeface="Calibri" panose="020F0502020204030204" pitchFamily="34" charset="0"/>
                      </a:endParaRPr>
                    </a:p>
                  </a:txBody>
                  <a:tcPr marL="3475" marR="3475" marT="3475" marB="0" anchor="b"/>
                </a:tc>
                <a:tc>
                  <a:txBody>
                    <a:bodyPr/>
                    <a:lstStyle/>
                    <a:p>
                      <a:pPr algn="r" fontAlgn="b"/>
                      <a:r>
                        <a:rPr lang="en-US" sz="600" u="none" strike="noStrike">
                          <a:effectLst/>
                        </a:rPr>
                        <a:t>26</a:t>
                      </a:r>
                      <a:endParaRPr lang="en-US" sz="600" b="0" i="0" u="none" strike="noStrike">
                        <a:solidFill>
                          <a:srgbClr val="000000"/>
                        </a:solidFill>
                        <a:effectLst/>
                        <a:latin typeface="Calibri" panose="020F0502020204030204" pitchFamily="34" charset="0"/>
                      </a:endParaRPr>
                    </a:p>
                  </a:txBody>
                  <a:tcPr marL="3475" marR="3475" marT="3475" marB="0" anchor="b"/>
                </a:tc>
                <a:tc>
                  <a:txBody>
                    <a:bodyPr/>
                    <a:lstStyle/>
                    <a:p>
                      <a:pPr algn="r" fontAlgn="b"/>
                      <a:r>
                        <a:rPr lang="en-US" sz="600" u="none" strike="noStrike">
                          <a:effectLst/>
                        </a:rPr>
                        <a:t>58.27</a:t>
                      </a:r>
                      <a:endParaRPr lang="en-US" sz="600" b="0" i="0" u="none" strike="noStrike">
                        <a:solidFill>
                          <a:srgbClr val="000000"/>
                        </a:solidFill>
                        <a:effectLst/>
                        <a:latin typeface="Calibri" panose="020F0502020204030204" pitchFamily="34" charset="0"/>
                      </a:endParaRPr>
                    </a:p>
                  </a:txBody>
                  <a:tcPr marL="3475" marR="3475" marT="3475" marB="0" anchor="b"/>
                </a:tc>
                <a:tc>
                  <a:txBody>
                    <a:bodyPr/>
                    <a:lstStyle/>
                    <a:p>
                      <a:pPr algn="r" fontAlgn="b"/>
                      <a:r>
                        <a:rPr lang="en-US" sz="600" u="none" strike="noStrike">
                          <a:effectLst/>
                        </a:rPr>
                        <a:t>198</a:t>
                      </a:r>
                      <a:endParaRPr lang="en-US" sz="600" b="0" i="0" u="none" strike="noStrike">
                        <a:solidFill>
                          <a:srgbClr val="000000"/>
                        </a:solidFill>
                        <a:effectLst/>
                        <a:latin typeface="Calibri" panose="020F0502020204030204" pitchFamily="34" charset="0"/>
                      </a:endParaRPr>
                    </a:p>
                  </a:txBody>
                  <a:tcPr marL="3475" marR="3475" marT="3475" marB="0" anchor="b"/>
                </a:tc>
                <a:tc>
                  <a:txBody>
                    <a:bodyPr/>
                    <a:lstStyle/>
                    <a:p>
                      <a:pPr algn="r" fontAlgn="b"/>
                      <a:r>
                        <a:rPr lang="en-US" sz="600" u="none" strike="noStrike">
                          <a:effectLst/>
                        </a:rPr>
                        <a:t>1.1</a:t>
                      </a:r>
                      <a:endParaRPr lang="en-US" sz="600" b="0" i="0" u="none" strike="noStrike">
                        <a:solidFill>
                          <a:srgbClr val="000000"/>
                        </a:solidFill>
                        <a:effectLst/>
                        <a:latin typeface="Calibri" panose="020F0502020204030204" pitchFamily="34" charset="0"/>
                      </a:endParaRPr>
                    </a:p>
                  </a:txBody>
                  <a:tcPr marL="3475" marR="3475" marT="3475" marB="0" anchor="b"/>
                </a:tc>
                <a:tc>
                  <a:txBody>
                    <a:bodyPr/>
                    <a:lstStyle/>
                    <a:p>
                      <a:pPr algn="r" fontAlgn="b"/>
                      <a:r>
                        <a:rPr lang="en-US" sz="600" u="none" strike="noStrike">
                          <a:effectLst/>
                        </a:rPr>
                        <a:t>88.3</a:t>
                      </a:r>
                      <a:endParaRPr lang="en-US" sz="600" b="0" i="0" u="none" strike="noStrike">
                        <a:solidFill>
                          <a:srgbClr val="000000"/>
                        </a:solidFill>
                        <a:effectLst/>
                        <a:latin typeface="Calibri" panose="020F0502020204030204" pitchFamily="34" charset="0"/>
                      </a:endParaRPr>
                    </a:p>
                  </a:txBody>
                  <a:tcPr marL="3475" marR="3475" marT="3475" marB="0" anchor="b"/>
                </a:tc>
                <a:tc>
                  <a:txBody>
                    <a:bodyPr/>
                    <a:lstStyle/>
                    <a:p>
                      <a:pPr algn="r" fontAlgn="b"/>
                      <a:r>
                        <a:rPr lang="en-US" sz="600" u="none" strike="noStrike">
                          <a:effectLst/>
                        </a:rPr>
                        <a:t>0.57</a:t>
                      </a:r>
                      <a:endParaRPr lang="en-US" sz="600" b="0" i="0" u="none" strike="noStrike">
                        <a:solidFill>
                          <a:srgbClr val="000000"/>
                        </a:solidFill>
                        <a:effectLst/>
                        <a:latin typeface="Calibri" panose="020F0502020204030204" pitchFamily="34" charset="0"/>
                      </a:endParaRPr>
                    </a:p>
                  </a:txBody>
                  <a:tcPr marL="3475" marR="3475" marT="3475" marB="0" anchor="b"/>
                </a:tc>
                <a:extLst>
                  <a:ext uri="{0D108BD9-81ED-4DB2-BD59-A6C34878D82A}">
                    <a16:rowId xmlns:a16="http://schemas.microsoft.com/office/drawing/2014/main" val="2512828043"/>
                  </a:ext>
                </a:extLst>
              </a:tr>
              <a:tr h="217043">
                <a:tc>
                  <a:txBody>
                    <a:bodyPr/>
                    <a:lstStyle/>
                    <a:p>
                      <a:pPr algn="r" fontAlgn="b"/>
                      <a:r>
                        <a:rPr lang="en-US" sz="600" u="none" strike="noStrike">
                          <a:effectLst/>
                        </a:rPr>
                        <a:t>93</a:t>
                      </a:r>
                      <a:endParaRPr lang="en-US" sz="600" b="0" i="0" u="none" strike="noStrike">
                        <a:solidFill>
                          <a:srgbClr val="000000"/>
                        </a:solidFill>
                        <a:effectLst/>
                        <a:latin typeface="Calibri" panose="020F0502020204030204" pitchFamily="34" charset="0"/>
                      </a:endParaRPr>
                    </a:p>
                  </a:txBody>
                  <a:tcPr marL="3475" marR="3475" marT="3475" marB="0" anchor="b"/>
                </a:tc>
                <a:tc>
                  <a:txBody>
                    <a:bodyPr/>
                    <a:lstStyle/>
                    <a:p>
                      <a:pPr algn="r" fontAlgn="b"/>
                      <a:r>
                        <a:rPr lang="en-US" sz="600" u="none" strike="noStrike">
                          <a:effectLst/>
                        </a:rPr>
                        <a:t>35</a:t>
                      </a:r>
                      <a:endParaRPr lang="en-US" sz="600" b="0" i="0" u="none" strike="noStrike">
                        <a:solidFill>
                          <a:srgbClr val="000000"/>
                        </a:solidFill>
                        <a:effectLst/>
                        <a:latin typeface="Calibri" panose="020F0502020204030204" pitchFamily="34" charset="0"/>
                      </a:endParaRPr>
                    </a:p>
                  </a:txBody>
                  <a:tcPr marL="3475" marR="3475" marT="3475" marB="0" anchor="b"/>
                </a:tc>
                <a:tc>
                  <a:txBody>
                    <a:bodyPr/>
                    <a:lstStyle/>
                    <a:p>
                      <a:pPr algn="r" fontAlgn="b"/>
                      <a:r>
                        <a:rPr lang="en-US" sz="600" u="none" strike="noStrike">
                          <a:effectLst/>
                        </a:rPr>
                        <a:t>634.49</a:t>
                      </a:r>
                      <a:endParaRPr lang="en-US" sz="600" b="0" i="0" u="none" strike="noStrike">
                        <a:solidFill>
                          <a:srgbClr val="000000"/>
                        </a:solidFill>
                        <a:effectLst/>
                        <a:latin typeface="Calibri" panose="020F0502020204030204" pitchFamily="34" charset="0"/>
                      </a:endParaRPr>
                    </a:p>
                  </a:txBody>
                  <a:tcPr marL="3475" marR="3475" marT="3475" marB="0" anchor="b"/>
                </a:tc>
                <a:tc>
                  <a:txBody>
                    <a:bodyPr/>
                    <a:lstStyle/>
                    <a:p>
                      <a:pPr algn="r" fontAlgn="b"/>
                      <a:r>
                        <a:rPr lang="en-US" sz="600" u="none" strike="noStrike">
                          <a:effectLst/>
                        </a:rPr>
                        <a:t>1494</a:t>
                      </a:r>
                      <a:endParaRPr lang="en-US" sz="600" b="0" i="0" u="none" strike="noStrike">
                        <a:solidFill>
                          <a:srgbClr val="000000"/>
                        </a:solidFill>
                        <a:effectLst/>
                        <a:latin typeface="Calibri" panose="020F0502020204030204" pitchFamily="34" charset="0"/>
                      </a:endParaRPr>
                    </a:p>
                  </a:txBody>
                  <a:tcPr marL="3475" marR="3475" marT="3475" marB="0" anchor="b"/>
                </a:tc>
                <a:tc>
                  <a:txBody>
                    <a:bodyPr/>
                    <a:lstStyle/>
                    <a:p>
                      <a:pPr algn="r" fontAlgn="b"/>
                      <a:r>
                        <a:rPr lang="en-US" sz="600" u="none" strike="noStrike">
                          <a:effectLst/>
                        </a:rPr>
                        <a:t>4.3</a:t>
                      </a:r>
                      <a:endParaRPr lang="en-US" sz="600" b="0" i="0" u="none" strike="noStrike">
                        <a:solidFill>
                          <a:srgbClr val="000000"/>
                        </a:solidFill>
                        <a:effectLst/>
                        <a:latin typeface="Calibri" panose="020F0502020204030204" pitchFamily="34" charset="0"/>
                      </a:endParaRPr>
                    </a:p>
                  </a:txBody>
                  <a:tcPr marL="3475" marR="3475" marT="3475" marB="0" anchor="b"/>
                </a:tc>
                <a:tc>
                  <a:txBody>
                    <a:bodyPr/>
                    <a:lstStyle/>
                    <a:p>
                      <a:pPr algn="r" fontAlgn="b"/>
                      <a:r>
                        <a:rPr lang="en-US" sz="600" u="none" strike="noStrike">
                          <a:effectLst/>
                        </a:rPr>
                        <a:t>95.3</a:t>
                      </a:r>
                      <a:endParaRPr lang="en-US" sz="600" b="0" i="0" u="none" strike="noStrike">
                        <a:solidFill>
                          <a:srgbClr val="000000"/>
                        </a:solidFill>
                        <a:effectLst/>
                        <a:latin typeface="Calibri" panose="020F0502020204030204" pitchFamily="34" charset="0"/>
                      </a:endParaRPr>
                    </a:p>
                  </a:txBody>
                  <a:tcPr marL="3475" marR="3475" marT="3475" marB="0" anchor="b"/>
                </a:tc>
                <a:tc>
                  <a:txBody>
                    <a:bodyPr/>
                    <a:lstStyle/>
                    <a:p>
                      <a:pPr algn="r" fontAlgn="b"/>
                      <a:r>
                        <a:rPr lang="en-US" sz="600" u="none" strike="noStrike">
                          <a:effectLst/>
                        </a:rPr>
                        <a:t>4669.32</a:t>
                      </a:r>
                      <a:endParaRPr lang="en-US" sz="600" b="0" i="0" u="none" strike="noStrike">
                        <a:solidFill>
                          <a:srgbClr val="000000"/>
                        </a:solidFill>
                        <a:effectLst/>
                        <a:latin typeface="Calibri" panose="020F0502020204030204" pitchFamily="34" charset="0"/>
                      </a:endParaRPr>
                    </a:p>
                  </a:txBody>
                  <a:tcPr marL="3475" marR="3475" marT="3475" marB="0" anchor="b"/>
                </a:tc>
                <a:extLst>
                  <a:ext uri="{0D108BD9-81ED-4DB2-BD59-A6C34878D82A}">
                    <a16:rowId xmlns:a16="http://schemas.microsoft.com/office/drawing/2014/main" val="3317548912"/>
                  </a:ext>
                </a:extLst>
              </a:tr>
              <a:tr h="217043">
                <a:tc>
                  <a:txBody>
                    <a:bodyPr/>
                    <a:lstStyle/>
                    <a:p>
                      <a:pPr algn="r" fontAlgn="b"/>
                      <a:r>
                        <a:rPr lang="en-US" sz="600" u="none" strike="noStrike">
                          <a:effectLst/>
                        </a:rPr>
                        <a:t>58</a:t>
                      </a:r>
                      <a:endParaRPr lang="en-US" sz="600" b="0" i="0" u="none" strike="noStrike">
                        <a:solidFill>
                          <a:srgbClr val="000000"/>
                        </a:solidFill>
                        <a:effectLst/>
                        <a:latin typeface="Calibri" panose="020F0502020204030204" pitchFamily="34" charset="0"/>
                      </a:endParaRPr>
                    </a:p>
                  </a:txBody>
                  <a:tcPr marL="3475" marR="3475" marT="3475" marB="0" anchor="b"/>
                </a:tc>
                <a:tc>
                  <a:txBody>
                    <a:bodyPr/>
                    <a:lstStyle/>
                    <a:p>
                      <a:pPr algn="r" fontAlgn="b"/>
                      <a:r>
                        <a:rPr lang="en-US" sz="600" u="none" strike="noStrike">
                          <a:effectLst/>
                        </a:rPr>
                        <a:t>17</a:t>
                      </a:r>
                      <a:endParaRPr lang="en-US" sz="600" b="0" i="0" u="none" strike="noStrike">
                        <a:solidFill>
                          <a:srgbClr val="000000"/>
                        </a:solidFill>
                        <a:effectLst/>
                        <a:latin typeface="Calibri" panose="020F0502020204030204" pitchFamily="34" charset="0"/>
                      </a:endParaRPr>
                    </a:p>
                  </a:txBody>
                  <a:tcPr marL="3475" marR="3475" marT="3475" marB="0" anchor="b"/>
                </a:tc>
                <a:tc>
                  <a:txBody>
                    <a:bodyPr/>
                    <a:lstStyle/>
                    <a:p>
                      <a:pPr algn="r" fontAlgn="b"/>
                      <a:r>
                        <a:rPr lang="en-US" sz="600" u="none" strike="noStrike">
                          <a:effectLst/>
                        </a:rPr>
                        <a:t>0.57</a:t>
                      </a:r>
                      <a:endParaRPr lang="en-US" sz="600" b="0" i="0" u="none" strike="noStrike">
                        <a:solidFill>
                          <a:srgbClr val="000000"/>
                        </a:solidFill>
                        <a:effectLst/>
                        <a:latin typeface="Calibri" panose="020F0502020204030204" pitchFamily="34" charset="0"/>
                      </a:endParaRPr>
                    </a:p>
                  </a:txBody>
                  <a:tcPr marL="3475" marR="3475" marT="3475" marB="0" anchor="b"/>
                </a:tc>
                <a:tc>
                  <a:txBody>
                    <a:bodyPr/>
                    <a:lstStyle/>
                    <a:p>
                      <a:pPr algn="r" fontAlgn="b"/>
                      <a:r>
                        <a:rPr lang="en-US" sz="600" u="none" strike="noStrike">
                          <a:effectLst/>
                        </a:rPr>
                        <a:t>49</a:t>
                      </a:r>
                      <a:endParaRPr lang="en-US" sz="600" b="0" i="0" u="none" strike="noStrike">
                        <a:solidFill>
                          <a:srgbClr val="000000"/>
                        </a:solidFill>
                        <a:effectLst/>
                        <a:latin typeface="Calibri" panose="020F0502020204030204" pitchFamily="34" charset="0"/>
                      </a:endParaRPr>
                    </a:p>
                  </a:txBody>
                  <a:tcPr marL="3475" marR="3475" marT="3475" marB="0" anchor="b"/>
                </a:tc>
                <a:tc>
                  <a:txBody>
                    <a:bodyPr/>
                    <a:lstStyle/>
                    <a:p>
                      <a:pPr algn="r" fontAlgn="b"/>
                      <a:r>
                        <a:rPr lang="en-US" sz="600" u="none" strike="noStrike">
                          <a:effectLst/>
                        </a:rPr>
                        <a:t>1.1</a:t>
                      </a:r>
                      <a:endParaRPr lang="en-US" sz="600" b="0" i="0" u="none" strike="noStrike">
                        <a:solidFill>
                          <a:srgbClr val="000000"/>
                        </a:solidFill>
                        <a:effectLst/>
                        <a:latin typeface="Calibri" panose="020F0502020204030204" pitchFamily="34" charset="0"/>
                      </a:endParaRPr>
                    </a:p>
                  </a:txBody>
                  <a:tcPr marL="3475" marR="3475" marT="3475" marB="0" anchor="b"/>
                </a:tc>
                <a:tc>
                  <a:txBody>
                    <a:bodyPr/>
                    <a:lstStyle/>
                    <a:p>
                      <a:pPr algn="r" fontAlgn="b"/>
                      <a:r>
                        <a:rPr lang="en-US" sz="600" u="none" strike="noStrike">
                          <a:effectLst/>
                        </a:rPr>
                        <a:t>93.1</a:t>
                      </a:r>
                      <a:endParaRPr lang="en-US" sz="600" b="0" i="0" u="none" strike="noStrike">
                        <a:solidFill>
                          <a:srgbClr val="000000"/>
                        </a:solidFill>
                        <a:effectLst/>
                        <a:latin typeface="Calibri" panose="020F0502020204030204" pitchFamily="34" charset="0"/>
                      </a:endParaRPr>
                    </a:p>
                  </a:txBody>
                  <a:tcPr marL="3475" marR="3475" marT="3475" marB="0" anchor="b"/>
                </a:tc>
                <a:tc>
                  <a:txBody>
                    <a:bodyPr/>
                    <a:lstStyle/>
                    <a:p>
                      <a:pPr algn="r" fontAlgn="b"/>
                      <a:r>
                        <a:rPr lang="en-US" sz="600" u="none" strike="noStrike">
                          <a:effectLst/>
                        </a:rPr>
                        <a:t>58.27</a:t>
                      </a:r>
                      <a:endParaRPr lang="en-US" sz="600" b="0" i="0" u="none" strike="noStrike">
                        <a:solidFill>
                          <a:srgbClr val="000000"/>
                        </a:solidFill>
                        <a:effectLst/>
                        <a:latin typeface="Calibri" panose="020F0502020204030204" pitchFamily="34" charset="0"/>
                      </a:endParaRPr>
                    </a:p>
                  </a:txBody>
                  <a:tcPr marL="3475" marR="3475" marT="3475" marB="0" anchor="b"/>
                </a:tc>
                <a:extLst>
                  <a:ext uri="{0D108BD9-81ED-4DB2-BD59-A6C34878D82A}">
                    <a16:rowId xmlns:a16="http://schemas.microsoft.com/office/drawing/2014/main" val="2893787619"/>
                  </a:ext>
                </a:extLst>
              </a:tr>
              <a:tr h="217043">
                <a:tc>
                  <a:txBody>
                    <a:bodyPr/>
                    <a:lstStyle/>
                    <a:p>
                      <a:pPr algn="r" fontAlgn="b"/>
                      <a:r>
                        <a:rPr lang="en-US" sz="600" u="none" strike="noStrike">
                          <a:effectLst/>
                        </a:rPr>
                        <a:t>5</a:t>
                      </a:r>
                      <a:endParaRPr lang="en-US" sz="600" b="0" i="0" u="none" strike="noStrike">
                        <a:solidFill>
                          <a:srgbClr val="000000"/>
                        </a:solidFill>
                        <a:effectLst/>
                        <a:latin typeface="Calibri" panose="020F0502020204030204" pitchFamily="34" charset="0"/>
                      </a:endParaRPr>
                    </a:p>
                  </a:txBody>
                  <a:tcPr marL="3475" marR="3475" marT="3475" marB="0" anchor="b"/>
                </a:tc>
                <a:tc>
                  <a:txBody>
                    <a:bodyPr/>
                    <a:lstStyle/>
                    <a:p>
                      <a:pPr algn="r" fontAlgn="b"/>
                      <a:r>
                        <a:rPr lang="en-US" sz="600" u="none" strike="noStrike">
                          <a:effectLst/>
                        </a:rPr>
                        <a:t>4</a:t>
                      </a:r>
                      <a:endParaRPr lang="en-US" sz="600" b="0" i="0" u="none" strike="noStrike">
                        <a:solidFill>
                          <a:srgbClr val="000000"/>
                        </a:solidFill>
                        <a:effectLst/>
                        <a:latin typeface="Calibri" panose="020F0502020204030204" pitchFamily="34" charset="0"/>
                      </a:endParaRPr>
                    </a:p>
                  </a:txBody>
                  <a:tcPr marL="3475" marR="3475" marT="3475" marB="0" anchor="b"/>
                </a:tc>
                <a:tc>
                  <a:txBody>
                    <a:bodyPr/>
                    <a:lstStyle/>
                    <a:p>
                      <a:pPr algn="r" fontAlgn="b"/>
                      <a:r>
                        <a:rPr lang="en-US" sz="600" u="none" strike="noStrike">
                          <a:effectLst/>
                        </a:rPr>
                        <a:t>0.78</a:t>
                      </a:r>
                      <a:endParaRPr lang="en-US" sz="600" b="0" i="0" u="none" strike="noStrike">
                        <a:solidFill>
                          <a:srgbClr val="000000"/>
                        </a:solidFill>
                        <a:effectLst/>
                        <a:latin typeface="Calibri" panose="020F0502020204030204" pitchFamily="34" charset="0"/>
                      </a:endParaRPr>
                    </a:p>
                  </a:txBody>
                  <a:tcPr marL="3475" marR="3475" marT="3475" marB="0" anchor="b"/>
                </a:tc>
                <a:tc>
                  <a:txBody>
                    <a:bodyPr/>
                    <a:lstStyle/>
                    <a:p>
                      <a:pPr algn="r" fontAlgn="b"/>
                      <a:r>
                        <a:rPr lang="en-US" sz="600" u="none" strike="noStrike">
                          <a:effectLst/>
                        </a:rPr>
                        <a:t>227</a:t>
                      </a:r>
                      <a:endParaRPr lang="en-US" sz="600" b="0" i="0" u="none" strike="noStrike">
                        <a:solidFill>
                          <a:srgbClr val="000000"/>
                        </a:solidFill>
                        <a:effectLst/>
                        <a:latin typeface="Calibri" panose="020F0502020204030204" pitchFamily="34" charset="0"/>
                      </a:endParaRPr>
                    </a:p>
                  </a:txBody>
                  <a:tcPr marL="3475" marR="3475" marT="3475" marB="0" anchor="b"/>
                </a:tc>
                <a:tc>
                  <a:txBody>
                    <a:bodyPr/>
                    <a:lstStyle/>
                    <a:p>
                      <a:pPr algn="r" fontAlgn="b"/>
                      <a:r>
                        <a:rPr lang="en-US" sz="600" u="none" strike="noStrike">
                          <a:effectLst/>
                        </a:rPr>
                        <a:t>4.6</a:t>
                      </a:r>
                      <a:endParaRPr lang="en-US" sz="600" b="0" i="0" u="none" strike="noStrike">
                        <a:solidFill>
                          <a:srgbClr val="000000"/>
                        </a:solidFill>
                        <a:effectLst/>
                        <a:latin typeface="Calibri" panose="020F0502020204030204" pitchFamily="34" charset="0"/>
                      </a:endParaRPr>
                    </a:p>
                  </a:txBody>
                  <a:tcPr marL="3475" marR="3475" marT="3475" marB="0" anchor="b"/>
                </a:tc>
                <a:tc>
                  <a:txBody>
                    <a:bodyPr/>
                    <a:lstStyle/>
                    <a:p>
                      <a:pPr algn="r" fontAlgn="b"/>
                      <a:r>
                        <a:rPr lang="en-US" sz="600" u="none" strike="noStrike">
                          <a:effectLst/>
                        </a:rPr>
                        <a:t>62.2</a:t>
                      </a:r>
                      <a:endParaRPr lang="en-US" sz="600" b="0" i="0" u="none" strike="noStrike">
                        <a:solidFill>
                          <a:srgbClr val="000000"/>
                        </a:solidFill>
                        <a:effectLst/>
                        <a:latin typeface="Calibri" panose="020F0502020204030204" pitchFamily="34" charset="0"/>
                      </a:endParaRPr>
                    </a:p>
                  </a:txBody>
                  <a:tcPr marL="3475" marR="3475" marT="3475" marB="0" anchor="b"/>
                </a:tc>
                <a:tc>
                  <a:txBody>
                    <a:bodyPr/>
                    <a:lstStyle/>
                    <a:p>
                      <a:pPr algn="r" fontAlgn="b"/>
                      <a:r>
                        <a:rPr lang="en-US" sz="600" u="none" strike="noStrike">
                          <a:effectLst/>
                        </a:rPr>
                        <a:t>0.21</a:t>
                      </a:r>
                      <a:endParaRPr lang="en-US" sz="600" b="0" i="0" u="none" strike="noStrike">
                        <a:solidFill>
                          <a:srgbClr val="000000"/>
                        </a:solidFill>
                        <a:effectLst/>
                        <a:latin typeface="Calibri" panose="020F0502020204030204" pitchFamily="34" charset="0"/>
                      </a:endParaRPr>
                    </a:p>
                  </a:txBody>
                  <a:tcPr marL="3475" marR="3475" marT="3475" marB="0" anchor="b"/>
                </a:tc>
                <a:extLst>
                  <a:ext uri="{0D108BD9-81ED-4DB2-BD59-A6C34878D82A}">
                    <a16:rowId xmlns:a16="http://schemas.microsoft.com/office/drawing/2014/main" val="1249420041"/>
                  </a:ext>
                </a:extLst>
              </a:tr>
              <a:tr h="217043">
                <a:tc>
                  <a:txBody>
                    <a:bodyPr/>
                    <a:lstStyle/>
                    <a:p>
                      <a:pPr algn="r" fontAlgn="b"/>
                      <a:r>
                        <a:rPr lang="en-US" sz="600" u="none" strike="noStrike">
                          <a:effectLst/>
                        </a:rPr>
                        <a:t>40</a:t>
                      </a:r>
                      <a:endParaRPr lang="en-US" sz="600" b="0" i="0" u="none" strike="noStrike">
                        <a:solidFill>
                          <a:srgbClr val="000000"/>
                        </a:solidFill>
                        <a:effectLst/>
                        <a:latin typeface="Calibri" panose="020F0502020204030204" pitchFamily="34" charset="0"/>
                      </a:endParaRPr>
                    </a:p>
                  </a:txBody>
                  <a:tcPr marL="3475" marR="3475" marT="3475" marB="0" anchor="b"/>
                </a:tc>
                <a:tc>
                  <a:txBody>
                    <a:bodyPr/>
                    <a:lstStyle/>
                    <a:p>
                      <a:pPr algn="r" fontAlgn="b"/>
                      <a:r>
                        <a:rPr lang="en-US" sz="600" u="none" strike="noStrike">
                          <a:effectLst/>
                        </a:rPr>
                        <a:t>19</a:t>
                      </a:r>
                      <a:endParaRPr lang="en-US" sz="600" b="0" i="0" u="none" strike="noStrike">
                        <a:solidFill>
                          <a:srgbClr val="000000"/>
                        </a:solidFill>
                        <a:effectLst/>
                        <a:latin typeface="Calibri" panose="020F0502020204030204" pitchFamily="34" charset="0"/>
                      </a:endParaRPr>
                    </a:p>
                  </a:txBody>
                  <a:tcPr marL="3475" marR="3475" marT="3475" marB="0" anchor="b"/>
                </a:tc>
                <a:tc>
                  <a:txBody>
                    <a:bodyPr/>
                    <a:lstStyle/>
                    <a:p>
                      <a:pPr algn="r" fontAlgn="b"/>
                      <a:r>
                        <a:rPr lang="en-US" sz="600" u="none" strike="noStrike">
                          <a:effectLst/>
                        </a:rPr>
                        <a:t>17.35</a:t>
                      </a:r>
                      <a:endParaRPr lang="en-US" sz="600" b="0" i="0" u="none" strike="noStrike">
                        <a:solidFill>
                          <a:srgbClr val="000000"/>
                        </a:solidFill>
                        <a:effectLst/>
                        <a:latin typeface="Calibri" panose="020F0502020204030204" pitchFamily="34" charset="0"/>
                      </a:endParaRPr>
                    </a:p>
                  </a:txBody>
                  <a:tcPr marL="3475" marR="3475" marT="3475" marB="0" anchor="b"/>
                </a:tc>
                <a:tc>
                  <a:txBody>
                    <a:bodyPr/>
                    <a:lstStyle/>
                    <a:p>
                      <a:pPr algn="r" fontAlgn="b"/>
                      <a:r>
                        <a:rPr lang="en-US" sz="600" u="none" strike="noStrike">
                          <a:effectLst/>
                        </a:rPr>
                        <a:t>76</a:t>
                      </a:r>
                      <a:endParaRPr lang="en-US" sz="600" b="0" i="0" u="none" strike="noStrike">
                        <a:solidFill>
                          <a:srgbClr val="000000"/>
                        </a:solidFill>
                        <a:effectLst/>
                        <a:latin typeface="Calibri" panose="020F0502020204030204" pitchFamily="34" charset="0"/>
                      </a:endParaRPr>
                    </a:p>
                  </a:txBody>
                  <a:tcPr marL="3475" marR="3475" marT="3475" marB="0" anchor="b"/>
                </a:tc>
                <a:tc>
                  <a:txBody>
                    <a:bodyPr/>
                    <a:lstStyle/>
                    <a:p>
                      <a:pPr algn="r" fontAlgn="b"/>
                      <a:r>
                        <a:rPr lang="en-US" sz="600" u="none" strike="noStrike">
                          <a:effectLst/>
                        </a:rPr>
                        <a:t>47.4</a:t>
                      </a:r>
                      <a:endParaRPr lang="en-US" sz="600" b="0" i="0" u="none" strike="noStrike">
                        <a:solidFill>
                          <a:srgbClr val="000000"/>
                        </a:solidFill>
                        <a:effectLst/>
                        <a:latin typeface="Calibri" panose="020F0502020204030204" pitchFamily="34" charset="0"/>
                      </a:endParaRPr>
                    </a:p>
                  </a:txBody>
                  <a:tcPr marL="3475" marR="3475" marT="3475" marB="0" anchor="b"/>
                </a:tc>
                <a:tc>
                  <a:txBody>
                    <a:bodyPr/>
                    <a:lstStyle/>
                    <a:p>
                      <a:pPr algn="r" fontAlgn="b"/>
                      <a:r>
                        <a:rPr lang="en-US" sz="600" u="none" strike="noStrike">
                          <a:effectLst/>
                        </a:rPr>
                        <a:t>92.2</a:t>
                      </a:r>
                      <a:endParaRPr lang="en-US" sz="600" b="0" i="0" u="none" strike="noStrike">
                        <a:solidFill>
                          <a:srgbClr val="000000"/>
                        </a:solidFill>
                        <a:effectLst/>
                        <a:latin typeface="Calibri" panose="020F0502020204030204" pitchFamily="34" charset="0"/>
                      </a:endParaRPr>
                    </a:p>
                  </a:txBody>
                  <a:tcPr marL="3475" marR="3475" marT="3475" marB="0" anchor="b"/>
                </a:tc>
                <a:tc>
                  <a:txBody>
                    <a:bodyPr/>
                    <a:lstStyle/>
                    <a:p>
                      <a:pPr algn="r" fontAlgn="b"/>
                      <a:r>
                        <a:rPr lang="en-US" sz="600" u="none" strike="noStrike">
                          <a:effectLst/>
                        </a:rPr>
                        <a:t>129.49</a:t>
                      </a:r>
                      <a:endParaRPr lang="en-US" sz="600" b="0" i="0" u="none" strike="noStrike">
                        <a:solidFill>
                          <a:srgbClr val="000000"/>
                        </a:solidFill>
                        <a:effectLst/>
                        <a:latin typeface="Calibri" panose="020F0502020204030204" pitchFamily="34" charset="0"/>
                      </a:endParaRPr>
                    </a:p>
                  </a:txBody>
                  <a:tcPr marL="3475" marR="3475" marT="3475" marB="0" anchor="b"/>
                </a:tc>
                <a:extLst>
                  <a:ext uri="{0D108BD9-81ED-4DB2-BD59-A6C34878D82A}">
                    <a16:rowId xmlns:a16="http://schemas.microsoft.com/office/drawing/2014/main" val="2848190157"/>
                  </a:ext>
                </a:extLst>
              </a:tr>
              <a:tr h="217043">
                <a:tc>
                  <a:txBody>
                    <a:bodyPr/>
                    <a:lstStyle/>
                    <a:p>
                      <a:pPr algn="r" fontAlgn="b"/>
                      <a:r>
                        <a:rPr lang="en-US" sz="600" u="none" strike="noStrike">
                          <a:effectLst/>
                        </a:rPr>
                        <a:t>347</a:t>
                      </a:r>
                      <a:endParaRPr lang="en-US" sz="600" b="0" i="0" u="none" strike="noStrike">
                        <a:solidFill>
                          <a:srgbClr val="000000"/>
                        </a:solidFill>
                        <a:effectLst/>
                        <a:latin typeface="Calibri" panose="020F0502020204030204" pitchFamily="34" charset="0"/>
                      </a:endParaRPr>
                    </a:p>
                  </a:txBody>
                  <a:tcPr marL="3475" marR="3475" marT="3475" marB="0" anchor="b"/>
                </a:tc>
                <a:tc>
                  <a:txBody>
                    <a:bodyPr/>
                    <a:lstStyle/>
                    <a:p>
                      <a:pPr algn="r" fontAlgn="b"/>
                      <a:r>
                        <a:rPr lang="en-US" sz="600" u="none" strike="noStrike">
                          <a:effectLst/>
                        </a:rPr>
                        <a:t>89</a:t>
                      </a:r>
                      <a:endParaRPr lang="en-US" sz="600" b="0" i="0" u="none" strike="noStrike">
                        <a:solidFill>
                          <a:srgbClr val="000000"/>
                        </a:solidFill>
                        <a:effectLst/>
                        <a:latin typeface="Calibri" panose="020F0502020204030204" pitchFamily="34" charset="0"/>
                      </a:endParaRPr>
                    </a:p>
                  </a:txBody>
                  <a:tcPr marL="3475" marR="3475" marT="3475" marB="0" anchor="b"/>
                </a:tc>
                <a:tc>
                  <a:txBody>
                    <a:bodyPr/>
                    <a:lstStyle/>
                    <a:p>
                      <a:pPr algn="r" fontAlgn="b"/>
                      <a:r>
                        <a:rPr lang="en-US" sz="600" u="none" strike="noStrike">
                          <a:effectLst/>
                        </a:rPr>
                        <a:t>4669.32</a:t>
                      </a:r>
                      <a:endParaRPr lang="en-US" sz="600" b="0" i="0" u="none" strike="noStrike">
                        <a:solidFill>
                          <a:srgbClr val="000000"/>
                        </a:solidFill>
                        <a:effectLst/>
                        <a:latin typeface="Calibri" panose="020F0502020204030204" pitchFamily="34" charset="0"/>
                      </a:endParaRPr>
                    </a:p>
                  </a:txBody>
                  <a:tcPr marL="3475" marR="3475" marT="3475" marB="0" anchor="b"/>
                </a:tc>
                <a:tc>
                  <a:txBody>
                    <a:bodyPr/>
                    <a:lstStyle/>
                    <a:p>
                      <a:pPr algn="r" fontAlgn="b"/>
                      <a:r>
                        <a:rPr lang="en-US" sz="600" u="none" strike="noStrike">
                          <a:effectLst/>
                        </a:rPr>
                        <a:t>1707</a:t>
                      </a:r>
                      <a:endParaRPr lang="en-US" sz="600" b="0" i="0" u="none" strike="noStrike">
                        <a:solidFill>
                          <a:srgbClr val="000000"/>
                        </a:solidFill>
                        <a:effectLst/>
                        <a:latin typeface="Calibri" panose="020F0502020204030204" pitchFamily="34" charset="0"/>
                      </a:endParaRPr>
                    </a:p>
                  </a:txBody>
                  <a:tcPr marL="3475" marR="3475" marT="3475" marB="0" anchor="b"/>
                </a:tc>
                <a:tc>
                  <a:txBody>
                    <a:bodyPr/>
                    <a:lstStyle/>
                    <a:p>
                      <a:pPr algn="r" fontAlgn="b"/>
                      <a:r>
                        <a:rPr lang="en-US" sz="600" u="none" strike="noStrike">
                          <a:effectLst/>
                        </a:rPr>
                        <a:t>0.7</a:t>
                      </a:r>
                      <a:endParaRPr lang="en-US" sz="600" b="0" i="0" u="none" strike="noStrike">
                        <a:solidFill>
                          <a:srgbClr val="000000"/>
                        </a:solidFill>
                        <a:effectLst/>
                        <a:latin typeface="Calibri" panose="020F0502020204030204" pitchFamily="34" charset="0"/>
                      </a:endParaRPr>
                    </a:p>
                  </a:txBody>
                  <a:tcPr marL="3475" marR="3475" marT="3475" marB="0" anchor="b"/>
                </a:tc>
                <a:tc>
                  <a:txBody>
                    <a:bodyPr/>
                    <a:lstStyle/>
                    <a:p>
                      <a:pPr algn="r" fontAlgn="b"/>
                      <a:r>
                        <a:rPr lang="en-US" sz="600" u="none" strike="noStrike">
                          <a:effectLst/>
                        </a:rPr>
                        <a:t>28.1</a:t>
                      </a:r>
                      <a:endParaRPr lang="en-US" sz="600" b="0" i="0" u="none" strike="noStrike">
                        <a:solidFill>
                          <a:srgbClr val="000000"/>
                        </a:solidFill>
                        <a:effectLst/>
                        <a:latin typeface="Calibri" panose="020F0502020204030204" pitchFamily="34" charset="0"/>
                      </a:endParaRPr>
                    </a:p>
                  </a:txBody>
                  <a:tcPr marL="3475" marR="3475" marT="3475" marB="0" anchor="b"/>
                </a:tc>
                <a:tc>
                  <a:txBody>
                    <a:bodyPr/>
                    <a:lstStyle/>
                    <a:p>
                      <a:pPr algn="r" fontAlgn="b"/>
                      <a:r>
                        <a:rPr lang="en-US" sz="600" u="none" strike="noStrike">
                          <a:effectLst/>
                        </a:rPr>
                        <a:t>634.49</a:t>
                      </a:r>
                      <a:endParaRPr lang="en-US" sz="600" b="0" i="0" u="none" strike="noStrike">
                        <a:solidFill>
                          <a:srgbClr val="000000"/>
                        </a:solidFill>
                        <a:effectLst/>
                        <a:latin typeface="Calibri" panose="020F0502020204030204" pitchFamily="34" charset="0"/>
                      </a:endParaRPr>
                    </a:p>
                  </a:txBody>
                  <a:tcPr marL="3475" marR="3475" marT="3475" marB="0" anchor="b"/>
                </a:tc>
                <a:extLst>
                  <a:ext uri="{0D108BD9-81ED-4DB2-BD59-A6C34878D82A}">
                    <a16:rowId xmlns:a16="http://schemas.microsoft.com/office/drawing/2014/main" val="2127937305"/>
                  </a:ext>
                </a:extLst>
              </a:tr>
              <a:tr h="217043">
                <a:tc>
                  <a:txBody>
                    <a:bodyPr/>
                    <a:lstStyle/>
                    <a:p>
                      <a:pPr algn="r" fontAlgn="b"/>
                      <a:r>
                        <a:rPr lang="en-US" sz="600" u="none" strike="noStrike">
                          <a:effectLst/>
                        </a:rPr>
                        <a:t>51</a:t>
                      </a:r>
                      <a:endParaRPr lang="en-US" sz="600" b="0" i="0" u="none" strike="noStrike">
                        <a:solidFill>
                          <a:srgbClr val="000000"/>
                        </a:solidFill>
                        <a:effectLst/>
                        <a:latin typeface="Calibri" panose="020F0502020204030204" pitchFamily="34" charset="0"/>
                      </a:endParaRPr>
                    </a:p>
                  </a:txBody>
                  <a:tcPr marL="3475" marR="3475" marT="3475" marB="0" anchor="b"/>
                </a:tc>
                <a:tc>
                  <a:txBody>
                    <a:bodyPr/>
                    <a:lstStyle/>
                    <a:p>
                      <a:pPr algn="r" fontAlgn="b"/>
                      <a:r>
                        <a:rPr lang="en-US" sz="600" u="none" strike="noStrike">
                          <a:effectLst/>
                        </a:rPr>
                        <a:t>23</a:t>
                      </a:r>
                      <a:endParaRPr lang="en-US" sz="600" b="0" i="0" u="none" strike="noStrike">
                        <a:solidFill>
                          <a:srgbClr val="000000"/>
                        </a:solidFill>
                        <a:effectLst/>
                        <a:latin typeface="Calibri" panose="020F0502020204030204" pitchFamily="34" charset="0"/>
                      </a:endParaRPr>
                    </a:p>
                  </a:txBody>
                  <a:tcPr marL="3475" marR="3475" marT="3475" marB="0" anchor="b"/>
                </a:tc>
                <a:tc>
                  <a:txBody>
                    <a:bodyPr/>
                    <a:lstStyle/>
                    <a:p>
                      <a:pPr algn="r" fontAlgn="b"/>
                      <a:r>
                        <a:rPr lang="en-US" sz="600" u="none" strike="noStrike">
                          <a:effectLst/>
                        </a:rPr>
                        <a:t>129.49</a:t>
                      </a:r>
                      <a:endParaRPr lang="en-US" sz="600" b="0" i="0" u="none" strike="noStrike">
                        <a:solidFill>
                          <a:srgbClr val="000000"/>
                        </a:solidFill>
                        <a:effectLst/>
                        <a:latin typeface="Calibri" panose="020F0502020204030204" pitchFamily="34" charset="0"/>
                      </a:endParaRPr>
                    </a:p>
                  </a:txBody>
                  <a:tcPr marL="3475" marR="3475" marT="3475" marB="0" anchor="b"/>
                </a:tc>
                <a:tc>
                  <a:txBody>
                    <a:bodyPr/>
                    <a:lstStyle/>
                    <a:p>
                      <a:pPr algn="r" fontAlgn="b"/>
                      <a:r>
                        <a:rPr lang="en-US" sz="600" u="none" strike="noStrike">
                          <a:effectLst/>
                        </a:rPr>
                        <a:t>343</a:t>
                      </a:r>
                      <a:endParaRPr lang="en-US" sz="600" b="0" i="0" u="none" strike="noStrike">
                        <a:solidFill>
                          <a:srgbClr val="000000"/>
                        </a:solidFill>
                        <a:effectLst/>
                        <a:latin typeface="Calibri" panose="020F0502020204030204" pitchFamily="34" charset="0"/>
                      </a:endParaRPr>
                    </a:p>
                  </a:txBody>
                  <a:tcPr marL="3475" marR="3475" marT="3475" marB="0" anchor="b"/>
                </a:tc>
                <a:tc>
                  <a:txBody>
                    <a:bodyPr/>
                    <a:lstStyle/>
                    <a:p>
                      <a:pPr algn="r" fontAlgn="b"/>
                      <a:r>
                        <a:rPr lang="en-US" sz="600" u="none" strike="noStrike">
                          <a:effectLst/>
                        </a:rPr>
                        <a:t>29.1</a:t>
                      </a:r>
                      <a:endParaRPr lang="en-US" sz="600" b="0" i="0" u="none" strike="noStrike">
                        <a:solidFill>
                          <a:srgbClr val="000000"/>
                        </a:solidFill>
                        <a:effectLst/>
                        <a:latin typeface="Calibri" panose="020F0502020204030204" pitchFamily="34" charset="0"/>
                      </a:endParaRPr>
                    </a:p>
                  </a:txBody>
                  <a:tcPr marL="3475" marR="3475" marT="3475" marB="0" anchor="b"/>
                </a:tc>
                <a:tc>
                  <a:txBody>
                    <a:bodyPr/>
                    <a:lstStyle/>
                    <a:p>
                      <a:pPr algn="r" fontAlgn="b"/>
                      <a:r>
                        <a:rPr lang="en-US" sz="600" u="none" strike="noStrike">
                          <a:effectLst/>
                        </a:rPr>
                        <a:t>85.9</a:t>
                      </a:r>
                      <a:endParaRPr lang="en-US" sz="600" b="0" i="0" u="none" strike="noStrike">
                        <a:solidFill>
                          <a:srgbClr val="000000"/>
                        </a:solidFill>
                        <a:effectLst/>
                        <a:latin typeface="Calibri" panose="020F0502020204030204" pitchFamily="34" charset="0"/>
                      </a:endParaRPr>
                    </a:p>
                  </a:txBody>
                  <a:tcPr marL="3475" marR="3475" marT="3475" marB="0" anchor="b"/>
                </a:tc>
                <a:tc>
                  <a:txBody>
                    <a:bodyPr/>
                    <a:lstStyle/>
                    <a:p>
                      <a:pPr algn="r" fontAlgn="b"/>
                      <a:r>
                        <a:rPr lang="en-US" sz="600" u="none" strike="noStrike">
                          <a:effectLst/>
                        </a:rPr>
                        <a:t>59.56</a:t>
                      </a:r>
                      <a:endParaRPr lang="en-US" sz="600" b="0" i="0" u="none" strike="noStrike">
                        <a:solidFill>
                          <a:srgbClr val="000000"/>
                        </a:solidFill>
                        <a:effectLst/>
                        <a:latin typeface="Calibri" panose="020F0502020204030204" pitchFamily="34" charset="0"/>
                      </a:endParaRPr>
                    </a:p>
                  </a:txBody>
                  <a:tcPr marL="3475" marR="3475" marT="3475" marB="0" anchor="b"/>
                </a:tc>
                <a:extLst>
                  <a:ext uri="{0D108BD9-81ED-4DB2-BD59-A6C34878D82A}">
                    <a16:rowId xmlns:a16="http://schemas.microsoft.com/office/drawing/2014/main" val="169749131"/>
                  </a:ext>
                </a:extLst>
              </a:tr>
              <a:tr h="217043">
                <a:tc>
                  <a:txBody>
                    <a:bodyPr/>
                    <a:lstStyle/>
                    <a:p>
                      <a:pPr algn="r" fontAlgn="b"/>
                      <a:r>
                        <a:rPr lang="en-US" sz="600" u="none" strike="noStrike">
                          <a:effectLst/>
                        </a:rPr>
                        <a:t>2</a:t>
                      </a:r>
                      <a:endParaRPr lang="en-US" sz="600" b="0" i="0" u="none" strike="noStrike">
                        <a:solidFill>
                          <a:srgbClr val="000000"/>
                        </a:solidFill>
                        <a:effectLst/>
                        <a:latin typeface="Calibri" panose="020F0502020204030204" pitchFamily="34" charset="0"/>
                      </a:endParaRPr>
                    </a:p>
                  </a:txBody>
                  <a:tcPr marL="3475" marR="3475" marT="3475" marB="0" anchor="b"/>
                </a:tc>
                <a:tc>
                  <a:txBody>
                    <a:bodyPr/>
                    <a:lstStyle/>
                    <a:p>
                      <a:pPr algn="r" fontAlgn="b"/>
                      <a:r>
                        <a:rPr lang="en-US" sz="600" u="none" strike="noStrike">
                          <a:effectLst/>
                        </a:rPr>
                        <a:t>2</a:t>
                      </a:r>
                      <a:endParaRPr lang="en-US" sz="600" b="0" i="0" u="none" strike="noStrike">
                        <a:solidFill>
                          <a:srgbClr val="000000"/>
                        </a:solidFill>
                        <a:effectLst/>
                        <a:latin typeface="Calibri" panose="020F0502020204030204" pitchFamily="34" charset="0"/>
                      </a:endParaRPr>
                    </a:p>
                  </a:txBody>
                  <a:tcPr marL="3475" marR="3475" marT="3475" marB="0" anchor="b"/>
                </a:tc>
                <a:tc>
                  <a:txBody>
                    <a:bodyPr/>
                    <a:lstStyle/>
                    <a:p>
                      <a:pPr algn="r" fontAlgn="b"/>
                      <a:r>
                        <a:rPr lang="en-US" sz="600" u="none" strike="noStrike">
                          <a:effectLst/>
                        </a:rPr>
                        <a:t>0.01</a:t>
                      </a:r>
                      <a:endParaRPr lang="en-US" sz="600" b="0" i="0" u="none" strike="noStrike">
                        <a:solidFill>
                          <a:srgbClr val="000000"/>
                        </a:solidFill>
                        <a:effectLst/>
                        <a:latin typeface="Calibri" panose="020F0502020204030204" pitchFamily="34" charset="0"/>
                      </a:endParaRPr>
                    </a:p>
                  </a:txBody>
                  <a:tcPr marL="3475" marR="3475" marT="3475" marB="0" anchor="b"/>
                </a:tc>
                <a:tc>
                  <a:txBody>
                    <a:bodyPr/>
                    <a:lstStyle/>
                    <a:p>
                      <a:pPr algn="r" fontAlgn="b"/>
                      <a:r>
                        <a:rPr lang="en-US" sz="600" u="none" strike="noStrike">
                          <a:effectLst/>
                        </a:rPr>
                        <a:t>25</a:t>
                      </a:r>
                      <a:endParaRPr lang="en-US" sz="600" b="0" i="0" u="none" strike="noStrike">
                        <a:solidFill>
                          <a:srgbClr val="000000"/>
                        </a:solidFill>
                        <a:effectLst/>
                        <a:latin typeface="Calibri" panose="020F0502020204030204" pitchFamily="34" charset="0"/>
                      </a:endParaRPr>
                    </a:p>
                  </a:txBody>
                  <a:tcPr marL="3475" marR="3475" marT="3475" marB="0" anchor="b"/>
                </a:tc>
                <a:tc>
                  <a:txBody>
                    <a:bodyPr/>
                    <a:lstStyle/>
                    <a:p>
                      <a:pPr algn="r" fontAlgn="b"/>
                      <a:r>
                        <a:rPr lang="en-US" sz="600" u="none" strike="noStrike">
                          <a:effectLst/>
                        </a:rPr>
                        <a:t>3.3</a:t>
                      </a:r>
                      <a:endParaRPr lang="en-US" sz="600" b="0" i="0" u="none" strike="noStrike">
                        <a:solidFill>
                          <a:srgbClr val="000000"/>
                        </a:solidFill>
                        <a:effectLst/>
                        <a:latin typeface="Calibri" panose="020F0502020204030204" pitchFamily="34" charset="0"/>
                      </a:endParaRPr>
                    </a:p>
                  </a:txBody>
                  <a:tcPr marL="3475" marR="3475" marT="3475" marB="0" anchor="b"/>
                </a:tc>
                <a:tc>
                  <a:txBody>
                    <a:bodyPr/>
                    <a:lstStyle/>
                    <a:p>
                      <a:pPr algn="r" fontAlgn="b"/>
                      <a:r>
                        <a:rPr lang="en-US" sz="600" u="none" strike="noStrike">
                          <a:effectLst/>
                        </a:rPr>
                        <a:t>45.9</a:t>
                      </a:r>
                      <a:endParaRPr lang="en-US" sz="600" b="0" i="0" u="none" strike="noStrike">
                        <a:solidFill>
                          <a:srgbClr val="000000"/>
                        </a:solidFill>
                        <a:effectLst/>
                        <a:latin typeface="Calibri" panose="020F0502020204030204" pitchFamily="34" charset="0"/>
                      </a:endParaRPr>
                    </a:p>
                  </a:txBody>
                  <a:tcPr marL="3475" marR="3475" marT="3475" marB="0" anchor="b"/>
                </a:tc>
                <a:tc>
                  <a:txBody>
                    <a:bodyPr/>
                    <a:lstStyle/>
                    <a:p>
                      <a:pPr algn="r" fontAlgn="b"/>
                      <a:r>
                        <a:rPr lang="en-US" sz="600" u="none" strike="noStrike">
                          <a:effectLst/>
                        </a:rPr>
                        <a:t>0.1</a:t>
                      </a:r>
                      <a:endParaRPr lang="en-US" sz="600" b="0" i="0" u="none" strike="noStrike">
                        <a:solidFill>
                          <a:srgbClr val="000000"/>
                        </a:solidFill>
                        <a:effectLst/>
                        <a:latin typeface="Calibri" panose="020F0502020204030204" pitchFamily="34" charset="0"/>
                      </a:endParaRPr>
                    </a:p>
                  </a:txBody>
                  <a:tcPr marL="3475" marR="3475" marT="3475" marB="0" anchor="b"/>
                </a:tc>
                <a:extLst>
                  <a:ext uri="{0D108BD9-81ED-4DB2-BD59-A6C34878D82A}">
                    <a16:rowId xmlns:a16="http://schemas.microsoft.com/office/drawing/2014/main" val="2205652781"/>
                  </a:ext>
                </a:extLst>
              </a:tr>
              <a:tr h="217043">
                <a:tc>
                  <a:txBody>
                    <a:bodyPr/>
                    <a:lstStyle/>
                    <a:p>
                      <a:pPr algn="r" fontAlgn="b"/>
                      <a:r>
                        <a:rPr lang="en-US" sz="600" u="none" strike="noStrike">
                          <a:effectLst/>
                        </a:rPr>
                        <a:t>104</a:t>
                      </a:r>
                      <a:endParaRPr lang="en-US" sz="600" b="0" i="0" u="none" strike="noStrike">
                        <a:solidFill>
                          <a:srgbClr val="000000"/>
                        </a:solidFill>
                        <a:effectLst/>
                        <a:latin typeface="Calibri" panose="020F0502020204030204" pitchFamily="34" charset="0"/>
                      </a:endParaRPr>
                    </a:p>
                  </a:txBody>
                  <a:tcPr marL="3475" marR="3475" marT="3475" marB="0" anchor="b"/>
                </a:tc>
                <a:tc>
                  <a:txBody>
                    <a:bodyPr/>
                    <a:lstStyle/>
                    <a:p>
                      <a:pPr algn="r" fontAlgn="b"/>
                      <a:r>
                        <a:rPr lang="en-US" sz="600" u="none" strike="noStrike">
                          <a:effectLst/>
                        </a:rPr>
                        <a:t>37</a:t>
                      </a:r>
                      <a:endParaRPr lang="en-US" sz="600" b="0" i="0" u="none" strike="noStrike">
                        <a:solidFill>
                          <a:srgbClr val="000000"/>
                        </a:solidFill>
                        <a:effectLst/>
                        <a:latin typeface="Calibri" panose="020F0502020204030204" pitchFamily="34" charset="0"/>
                      </a:endParaRPr>
                    </a:p>
                  </a:txBody>
                  <a:tcPr marL="3475" marR="3475" marT="3475" marB="0" anchor="b"/>
                </a:tc>
                <a:tc>
                  <a:txBody>
                    <a:bodyPr/>
                    <a:lstStyle/>
                    <a:p>
                      <a:pPr algn="r" fontAlgn="b"/>
                      <a:r>
                        <a:rPr lang="en-US" sz="600" u="none" strike="noStrike">
                          <a:effectLst/>
                        </a:rPr>
                        <a:t>59.56</a:t>
                      </a:r>
                      <a:endParaRPr lang="en-US" sz="600" b="0" i="0" u="none" strike="noStrike">
                        <a:solidFill>
                          <a:srgbClr val="000000"/>
                        </a:solidFill>
                        <a:effectLst/>
                        <a:latin typeface="Calibri" panose="020F0502020204030204" pitchFamily="34" charset="0"/>
                      </a:endParaRPr>
                    </a:p>
                  </a:txBody>
                  <a:tcPr marL="3475" marR="3475" marT="3475" marB="0" anchor="b"/>
                </a:tc>
                <a:tc>
                  <a:txBody>
                    <a:bodyPr/>
                    <a:lstStyle/>
                    <a:p>
                      <a:pPr algn="r" fontAlgn="b"/>
                      <a:r>
                        <a:rPr lang="en-US" sz="600" u="none" strike="noStrike">
                          <a:effectLst/>
                        </a:rPr>
                        <a:t>777</a:t>
                      </a:r>
                      <a:endParaRPr lang="en-US" sz="600" b="0" i="0" u="none" strike="noStrike">
                        <a:solidFill>
                          <a:srgbClr val="000000"/>
                        </a:solidFill>
                        <a:effectLst/>
                        <a:latin typeface="Calibri" panose="020F0502020204030204" pitchFamily="34" charset="0"/>
                      </a:endParaRPr>
                    </a:p>
                  </a:txBody>
                  <a:tcPr marL="3475" marR="3475" marT="3475" marB="0" anchor="b"/>
                </a:tc>
                <a:tc>
                  <a:txBody>
                    <a:bodyPr/>
                    <a:lstStyle/>
                    <a:p>
                      <a:pPr algn="r" fontAlgn="b"/>
                      <a:r>
                        <a:rPr lang="en-US" sz="600" u="none" strike="noStrike">
                          <a:effectLst/>
                        </a:rPr>
                        <a:t>29.1</a:t>
                      </a:r>
                      <a:endParaRPr lang="en-US" sz="600" b="0" i="0" u="none" strike="noStrike">
                        <a:solidFill>
                          <a:srgbClr val="000000"/>
                        </a:solidFill>
                        <a:effectLst/>
                        <a:latin typeface="Calibri" panose="020F0502020204030204" pitchFamily="34" charset="0"/>
                      </a:endParaRPr>
                    </a:p>
                  </a:txBody>
                  <a:tcPr marL="3475" marR="3475" marT="3475" marB="0" anchor="b"/>
                </a:tc>
                <a:tc>
                  <a:txBody>
                    <a:bodyPr/>
                    <a:lstStyle/>
                    <a:p>
                      <a:pPr algn="r" fontAlgn="b"/>
                      <a:r>
                        <a:rPr lang="en-US" sz="600" u="none" strike="noStrike">
                          <a:effectLst/>
                        </a:rPr>
                        <a:t>119.6</a:t>
                      </a:r>
                      <a:endParaRPr lang="en-US" sz="600" b="0" i="0" u="none" strike="noStrike">
                        <a:solidFill>
                          <a:srgbClr val="000000"/>
                        </a:solidFill>
                        <a:effectLst/>
                        <a:latin typeface="Calibri" panose="020F0502020204030204" pitchFamily="34" charset="0"/>
                      </a:endParaRPr>
                    </a:p>
                  </a:txBody>
                  <a:tcPr marL="3475" marR="3475" marT="3475" marB="0" anchor="b"/>
                </a:tc>
                <a:tc>
                  <a:txBody>
                    <a:bodyPr/>
                    <a:lstStyle/>
                    <a:p>
                      <a:pPr algn="r" fontAlgn="b"/>
                      <a:r>
                        <a:rPr lang="en-US" sz="600" u="none" strike="noStrike">
                          <a:effectLst/>
                        </a:rPr>
                        <a:t>129.49</a:t>
                      </a:r>
                      <a:endParaRPr lang="en-US" sz="600" b="0" i="0" u="none" strike="noStrike">
                        <a:solidFill>
                          <a:srgbClr val="000000"/>
                        </a:solidFill>
                        <a:effectLst/>
                        <a:latin typeface="Calibri" panose="020F0502020204030204" pitchFamily="34" charset="0"/>
                      </a:endParaRPr>
                    </a:p>
                  </a:txBody>
                  <a:tcPr marL="3475" marR="3475" marT="3475" marB="0" anchor="b"/>
                </a:tc>
                <a:extLst>
                  <a:ext uri="{0D108BD9-81ED-4DB2-BD59-A6C34878D82A}">
                    <a16:rowId xmlns:a16="http://schemas.microsoft.com/office/drawing/2014/main" val="281817384"/>
                  </a:ext>
                </a:extLst>
              </a:tr>
              <a:tr h="217043">
                <a:tc>
                  <a:txBody>
                    <a:bodyPr/>
                    <a:lstStyle/>
                    <a:p>
                      <a:pPr algn="r" fontAlgn="b"/>
                      <a:r>
                        <a:rPr lang="en-US" sz="600" u="none" strike="noStrike">
                          <a:effectLst/>
                        </a:rPr>
                        <a:t>108</a:t>
                      </a:r>
                      <a:endParaRPr lang="en-US" sz="600" b="0" i="0" u="none" strike="noStrike">
                        <a:solidFill>
                          <a:srgbClr val="000000"/>
                        </a:solidFill>
                        <a:effectLst/>
                        <a:latin typeface="Calibri" panose="020F0502020204030204" pitchFamily="34" charset="0"/>
                      </a:endParaRPr>
                    </a:p>
                  </a:txBody>
                  <a:tcPr marL="3475" marR="3475" marT="3475" marB="0" anchor="b"/>
                </a:tc>
                <a:tc>
                  <a:txBody>
                    <a:bodyPr/>
                    <a:lstStyle/>
                    <a:p>
                      <a:pPr algn="r" fontAlgn="b"/>
                      <a:r>
                        <a:rPr lang="en-US" sz="600" u="none" strike="noStrike">
                          <a:effectLst/>
                        </a:rPr>
                        <a:t>33</a:t>
                      </a:r>
                      <a:endParaRPr lang="en-US" sz="600" b="0" i="0" u="none" strike="noStrike">
                        <a:solidFill>
                          <a:srgbClr val="000000"/>
                        </a:solidFill>
                        <a:effectLst/>
                        <a:latin typeface="Calibri" panose="020F0502020204030204" pitchFamily="34" charset="0"/>
                      </a:endParaRPr>
                    </a:p>
                  </a:txBody>
                  <a:tcPr marL="3475" marR="3475" marT="3475" marB="0" anchor="b"/>
                </a:tc>
                <a:tc>
                  <a:txBody>
                    <a:bodyPr/>
                    <a:lstStyle/>
                    <a:p>
                      <a:pPr algn="r" fontAlgn="b"/>
                      <a:r>
                        <a:rPr lang="en-US" sz="600" u="none" strike="noStrike">
                          <a:effectLst/>
                        </a:rPr>
                        <a:t>17.95</a:t>
                      </a:r>
                      <a:endParaRPr lang="en-US" sz="600" b="0" i="0" u="none" strike="noStrike">
                        <a:solidFill>
                          <a:srgbClr val="000000"/>
                        </a:solidFill>
                        <a:effectLst/>
                        <a:latin typeface="Calibri" panose="020F0502020204030204" pitchFamily="34" charset="0"/>
                      </a:endParaRPr>
                    </a:p>
                  </a:txBody>
                  <a:tcPr marL="3475" marR="3475" marT="3475" marB="0" anchor="b"/>
                </a:tc>
                <a:tc>
                  <a:txBody>
                    <a:bodyPr/>
                    <a:lstStyle/>
                    <a:p>
                      <a:pPr algn="r" fontAlgn="b"/>
                      <a:r>
                        <a:rPr lang="en-US" sz="600" u="none" strike="noStrike">
                          <a:effectLst/>
                        </a:rPr>
                        <a:t>458</a:t>
                      </a:r>
                      <a:endParaRPr lang="en-US" sz="600" b="0" i="0" u="none" strike="noStrike">
                        <a:solidFill>
                          <a:srgbClr val="000000"/>
                        </a:solidFill>
                        <a:effectLst/>
                        <a:latin typeface="Calibri" panose="020F0502020204030204" pitchFamily="34" charset="0"/>
                      </a:endParaRPr>
                    </a:p>
                  </a:txBody>
                  <a:tcPr marL="3475" marR="3475" marT="3475" marB="0" anchor="b"/>
                </a:tc>
                <a:tc>
                  <a:txBody>
                    <a:bodyPr/>
                    <a:lstStyle/>
                    <a:p>
                      <a:pPr algn="r" fontAlgn="b"/>
                      <a:r>
                        <a:rPr lang="en-US" sz="600" u="none" strike="noStrike">
                          <a:effectLst/>
                        </a:rPr>
                        <a:t>10.7</a:t>
                      </a:r>
                      <a:endParaRPr lang="en-US" sz="600" b="0" i="0" u="none" strike="noStrike">
                        <a:solidFill>
                          <a:srgbClr val="000000"/>
                        </a:solidFill>
                        <a:effectLst/>
                        <a:latin typeface="Calibri" panose="020F0502020204030204" pitchFamily="34" charset="0"/>
                      </a:endParaRPr>
                    </a:p>
                  </a:txBody>
                  <a:tcPr marL="3475" marR="3475" marT="3475" marB="0" anchor="b"/>
                </a:tc>
                <a:tc>
                  <a:txBody>
                    <a:bodyPr/>
                    <a:lstStyle/>
                    <a:p>
                      <a:pPr algn="r" fontAlgn="b"/>
                      <a:r>
                        <a:rPr lang="en-US" sz="600" u="none" strike="noStrike">
                          <a:effectLst/>
                        </a:rPr>
                        <a:t>10.7</a:t>
                      </a:r>
                      <a:endParaRPr lang="en-US" sz="600" b="0" i="0" u="none" strike="noStrike">
                        <a:solidFill>
                          <a:srgbClr val="000000"/>
                        </a:solidFill>
                        <a:effectLst/>
                        <a:latin typeface="Calibri" panose="020F0502020204030204" pitchFamily="34" charset="0"/>
                      </a:endParaRPr>
                    </a:p>
                  </a:txBody>
                  <a:tcPr marL="3475" marR="3475" marT="3475" marB="0" anchor="b"/>
                </a:tc>
                <a:tc>
                  <a:txBody>
                    <a:bodyPr/>
                    <a:lstStyle/>
                    <a:p>
                      <a:pPr algn="r" fontAlgn="b"/>
                      <a:r>
                        <a:rPr lang="en-US" sz="600" u="none" strike="noStrike">
                          <a:effectLst/>
                        </a:rPr>
                        <a:t>0.03</a:t>
                      </a:r>
                      <a:endParaRPr lang="en-US" sz="600" b="0" i="0" u="none" strike="noStrike">
                        <a:solidFill>
                          <a:srgbClr val="000000"/>
                        </a:solidFill>
                        <a:effectLst/>
                        <a:latin typeface="Calibri" panose="020F0502020204030204" pitchFamily="34" charset="0"/>
                      </a:endParaRPr>
                    </a:p>
                  </a:txBody>
                  <a:tcPr marL="3475" marR="3475" marT="3475" marB="0" anchor="b"/>
                </a:tc>
                <a:extLst>
                  <a:ext uri="{0D108BD9-81ED-4DB2-BD59-A6C34878D82A}">
                    <a16:rowId xmlns:a16="http://schemas.microsoft.com/office/drawing/2014/main" val="1378455750"/>
                  </a:ext>
                </a:extLst>
              </a:tr>
              <a:tr h="217043">
                <a:tc>
                  <a:txBody>
                    <a:bodyPr/>
                    <a:lstStyle/>
                    <a:p>
                      <a:pPr algn="r" fontAlgn="b"/>
                      <a:r>
                        <a:rPr lang="en-US" sz="600" u="none" strike="noStrike">
                          <a:effectLst/>
                        </a:rPr>
                        <a:t>12</a:t>
                      </a:r>
                      <a:endParaRPr lang="en-US" sz="600" b="0" i="0" u="none" strike="noStrike">
                        <a:solidFill>
                          <a:srgbClr val="000000"/>
                        </a:solidFill>
                        <a:effectLst/>
                        <a:latin typeface="Calibri" panose="020F0502020204030204" pitchFamily="34" charset="0"/>
                      </a:endParaRPr>
                    </a:p>
                  </a:txBody>
                  <a:tcPr marL="3475" marR="3475" marT="3475" marB="0" anchor="b"/>
                </a:tc>
                <a:tc>
                  <a:txBody>
                    <a:bodyPr/>
                    <a:lstStyle/>
                    <a:p>
                      <a:pPr algn="r" fontAlgn="b"/>
                      <a:r>
                        <a:rPr lang="en-US" sz="600" u="none" strike="noStrike">
                          <a:effectLst/>
                        </a:rPr>
                        <a:t>9</a:t>
                      </a:r>
                      <a:endParaRPr lang="en-US" sz="600" b="0" i="0" u="none" strike="noStrike">
                        <a:solidFill>
                          <a:srgbClr val="000000"/>
                        </a:solidFill>
                        <a:effectLst/>
                        <a:latin typeface="Calibri" panose="020F0502020204030204" pitchFamily="34" charset="0"/>
                      </a:endParaRPr>
                    </a:p>
                  </a:txBody>
                  <a:tcPr marL="3475" marR="3475" marT="3475" marB="0" anchor="b"/>
                </a:tc>
                <a:tc>
                  <a:txBody>
                    <a:bodyPr/>
                    <a:lstStyle/>
                    <a:p>
                      <a:pPr algn="r" fontAlgn="b"/>
                      <a:r>
                        <a:rPr lang="en-US" sz="600" u="none" strike="noStrike">
                          <a:effectLst/>
                        </a:rPr>
                        <a:t>0.23</a:t>
                      </a:r>
                      <a:endParaRPr lang="en-US" sz="600" b="0" i="0" u="none" strike="noStrike">
                        <a:solidFill>
                          <a:srgbClr val="000000"/>
                        </a:solidFill>
                        <a:effectLst/>
                        <a:latin typeface="Calibri" panose="020F0502020204030204" pitchFamily="34" charset="0"/>
                      </a:endParaRPr>
                    </a:p>
                  </a:txBody>
                  <a:tcPr marL="3475" marR="3475" marT="3475" marB="0" anchor="b"/>
                </a:tc>
                <a:tc>
                  <a:txBody>
                    <a:bodyPr/>
                    <a:lstStyle/>
                    <a:p>
                      <a:pPr algn="r" fontAlgn="b"/>
                      <a:r>
                        <a:rPr lang="en-US" sz="600" u="none" strike="noStrike">
                          <a:effectLst/>
                        </a:rPr>
                        <a:t>94</a:t>
                      </a:r>
                      <a:endParaRPr lang="en-US" sz="600" b="0" i="0" u="none" strike="noStrike">
                        <a:solidFill>
                          <a:srgbClr val="000000"/>
                        </a:solidFill>
                        <a:effectLst/>
                        <a:latin typeface="Calibri" panose="020F0502020204030204" pitchFamily="34" charset="0"/>
                      </a:endParaRPr>
                    </a:p>
                  </a:txBody>
                  <a:tcPr marL="3475" marR="3475" marT="3475" marB="0" anchor="b"/>
                </a:tc>
                <a:tc>
                  <a:txBody>
                    <a:bodyPr/>
                    <a:lstStyle/>
                    <a:p>
                      <a:pPr algn="r" fontAlgn="b"/>
                      <a:r>
                        <a:rPr lang="en-US" sz="600" u="none" strike="noStrike">
                          <a:effectLst/>
                        </a:rPr>
                        <a:t>0.5</a:t>
                      </a:r>
                      <a:endParaRPr lang="en-US" sz="600" b="0" i="0" u="none" strike="noStrike">
                        <a:solidFill>
                          <a:srgbClr val="000000"/>
                        </a:solidFill>
                        <a:effectLst/>
                        <a:latin typeface="Calibri" panose="020F0502020204030204" pitchFamily="34" charset="0"/>
                      </a:endParaRPr>
                    </a:p>
                  </a:txBody>
                  <a:tcPr marL="3475" marR="3475" marT="3475" marB="0" anchor="b"/>
                </a:tc>
                <a:tc>
                  <a:txBody>
                    <a:bodyPr/>
                    <a:lstStyle/>
                    <a:p>
                      <a:pPr algn="r" fontAlgn="b"/>
                      <a:r>
                        <a:rPr lang="en-US" sz="600" u="none" strike="noStrike">
                          <a:effectLst/>
                        </a:rPr>
                        <a:t>0.6</a:t>
                      </a:r>
                      <a:endParaRPr lang="en-US" sz="600" b="0" i="0" u="none" strike="noStrike">
                        <a:solidFill>
                          <a:srgbClr val="000000"/>
                        </a:solidFill>
                        <a:effectLst/>
                        <a:latin typeface="Calibri" panose="020F0502020204030204" pitchFamily="34" charset="0"/>
                      </a:endParaRPr>
                    </a:p>
                  </a:txBody>
                  <a:tcPr marL="3475" marR="3475" marT="3475" marB="0" anchor="b"/>
                </a:tc>
                <a:tc>
                  <a:txBody>
                    <a:bodyPr/>
                    <a:lstStyle/>
                    <a:p>
                      <a:pPr algn="r" fontAlgn="b"/>
                      <a:r>
                        <a:rPr lang="en-US" sz="600" u="none" strike="noStrike">
                          <a:effectLst/>
                        </a:rPr>
                        <a:t>25.09</a:t>
                      </a:r>
                      <a:endParaRPr lang="en-US" sz="600" b="0" i="0" u="none" strike="noStrike">
                        <a:solidFill>
                          <a:srgbClr val="000000"/>
                        </a:solidFill>
                        <a:effectLst/>
                        <a:latin typeface="Calibri" panose="020F0502020204030204" pitchFamily="34" charset="0"/>
                      </a:endParaRPr>
                    </a:p>
                  </a:txBody>
                  <a:tcPr marL="3475" marR="3475" marT="3475" marB="0" anchor="b"/>
                </a:tc>
                <a:extLst>
                  <a:ext uri="{0D108BD9-81ED-4DB2-BD59-A6C34878D82A}">
                    <a16:rowId xmlns:a16="http://schemas.microsoft.com/office/drawing/2014/main" val="2310398249"/>
                  </a:ext>
                </a:extLst>
              </a:tr>
              <a:tr h="217043">
                <a:tc>
                  <a:txBody>
                    <a:bodyPr/>
                    <a:lstStyle/>
                    <a:p>
                      <a:pPr algn="r" fontAlgn="b"/>
                      <a:r>
                        <a:rPr lang="en-US" sz="600" u="none" strike="noStrike">
                          <a:effectLst/>
                        </a:rPr>
                        <a:t>70</a:t>
                      </a:r>
                      <a:endParaRPr lang="en-US" sz="600" b="0" i="0" u="none" strike="noStrike">
                        <a:solidFill>
                          <a:srgbClr val="000000"/>
                        </a:solidFill>
                        <a:effectLst/>
                        <a:latin typeface="Calibri" panose="020F0502020204030204" pitchFamily="34" charset="0"/>
                      </a:endParaRPr>
                    </a:p>
                  </a:txBody>
                  <a:tcPr marL="3475" marR="3475" marT="3475" marB="0" anchor="b"/>
                </a:tc>
                <a:tc>
                  <a:txBody>
                    <a:bodyPr/>
                    <a:lstStyle/>
                    <a:p>
                      <a:pPr algn="r" fontAlgn="b"/>
                      <a:r>
                        <a:rPr lang="en-US" sz="600" u="none" strike="noStrike">
                          <a:effectLst/>
                        </a:rPr>
                        <a:t>30</a:t>
                      </a:r>
                      <a:endParaRPr lang="en-US" sz="600" b="0" i="0" u="none" strike="noStrike">
                        <a:solidFill>
                          <a:srgbClr val="000000"/>
                        </a:solidFill>
                        <a:effectLst/>
                        <a:latin typeface="Calibri" panose="020F0502020204030204" pitchFamily="34" charset="0"/>
                      </a:endParaRPr>
                    </a:p>
                  </a:txBody>
                  <a:tcPr marL="3475" marR="3475" marT="3475" marB="0" anchor="b"/>
                </a:tc>
                <a:tc>
                  <a:txBody>
                    <a:bodyPr/>
                    <a:lstStyle/>
                    <a:p>
                      <a:pPr algn="r" fontAlgn="b"/>
                      <a:r>
                        <a:rPr lang="en-US" sz="600" u="none" strike="noStrike">
                          <a:effectLst/>
                        </a:rPr>
                        <a:t>4.89</a:t>
                      </a:r>
                      <a:endParaRPr lang="en-US" sz="600" b="0" i="0" u="none" strike="noStrike">
                        <a:solidFill>
                          <a:srgbClr val="000000"/>
                        </a:solidFill>
                        <a:effectLst/>
                        <a:latin typeface="Calibri" panose="020F0502020204030204" pitchFamily="34" charset="0"/>
                      </a:endParaRPr>
                    </a:p>
                  </a:txBody>
                  <a:tcPr marL="3475" marR="3475" marT="3475" marB="0" anchor="b"/>
                </a:tc>
                <a:tc>
                  <a:txBody>
                    <a:bodyPr/>
                    <a:lstStyle/>
                    <a:p>
                      <a:pPr algn="r" fontAlgn="b"/>
                      <a:r>
                        <a:rPr lang="en-US" sz="600" u="none" strike="noStrike">
                          <a:effectLst/>
                        </a:rPr>
                        <a:t>367</a:t>
                      </a:r>
                      <a:endParaRPr lang="en-US" sz="600" b="0" i="0" u="none" strike="noStrike">
                        <a:solidFill>
                          <a:srgbClr val="000000"/>
                        </a:solidFill>
                        <a:effectLst/>
                        <a:latin typeface="Calibri" panose="020F0502020204030204" pitchFamily="34" charset="0"/>
                      </a:endParaRPr>
                    </a:p>
                  </a:txBody>
                  <a:tcPr marL="3475" marR="3475" marT="3475" marB="0" anchor="b"/>
                </a:tc>
                <a:tc>
                  <a:txBody>
                    <a:bodyPr/>
                    <a:lstStyle/>
                    <a:p>
                      <a:pPr algn="r" fontAlgn="b"/>
                      <a:r>
                        <a:rPr lang="en-US" sz="600" u="none" strike="noStrike">
                          <a:effectLst/>
                        </a:rPr>
                        <a:t>4.4</a:t>
                      </a:r>
                      <a:endParaRPr lang="en-US" sz="600" b="0" i="0" u="none" strike="noStrike">
                        <a:solidFill>
                          <a:srgbClr val="000000"/>
                        </a:solidFill>
                        <a:effectLst/>
                        <a:latin typeface="Calibri" panose="020F0502020204030204" pitchFamily="34" charset="0"/>
                      </a:endParaRPr>
                    </a:p>
                  </a:txBody>
                  <a:tcPr marL="3475" marR="3475" marT="3475" marB="0" anchor="b"/>
                </a:tc>
                <a:tc>
                  <a:txBody>
                    <a:bodyPr/>
                    <a:lstStyle/>
                    <a:p>
                      <a:pPr algn="r" fontAlgn="b"/>
                      <a:r>
                        <a:rPr lang="en-US" sz="600" u="none" strike="noStrike">
                          <a:effectLst/>
                        </a:rPr>
                        <a:t>24.4</a:t>
                      </a:r>
                      <a:endParaRPr lang="en-US" sz="600" b="0" i="0" u="none" strike="noStrike">
                        <a:solidFill>
                          <a:srgbClr val="000000"/>
                        </a:solidFill>
                        <a:effectLst/>
                        <a:latin typeface="Calibri" panose="020F0502020204030204" pitchFamily="34" charset="0"/>
                      </a:endParaRPr>
                    </a:p>
                  </a:txBody>
                  <a:tcPr marL="3475" marR="3475" marT="3475" marB="0" anchor="b"/>
                </a:tc>
                <a:tc>
                  <a:txBody>
                    <a:bodyPr/>
                    <a:lstStyle/>
                    <a:p>
                      <a:pPr algn="r" fontAlgn="b"/>
                      <a:r>
                        <a:rPr lang="en-US" sz="600" u="none" strike="noStrike">
                          <a:effectLst/>
                        </a:rPr>
                        <a:t>572.33</a:t>
                      </a:r>
                      <a:endParaRPr lang="en-US" sz="600" b="0" i="0" u="none" strike="noStrike">
                        <a:solidFill>
                          <a:srgbClr val="000000"/>
                        </a:solidFill>
                        <a:effectLst/>
                        <a:latin typeface="Calibri" panose="020F0502020204030204" pitchFamily="34" charset="0"/>
                      </a:endParaRPr>
                    </a:p>
                  </a:txBody>
                  <a:tcPr marL="3475" marR="3475" marT="3475" marB="0" anchor="b"/>
                </a:tc>
                <a:extLst>
                  <a:ext uri="{0D108BD9-81ED-4DB2-BD59-A6C34878D82A}">
                    <a16:rowId xmlns:a16="http://schemas.microsoft.com/office/drawing/2014/main" val="4218410020"/>
                  </a:ext>
                </a:extLst>
              </a:tr>
              <a:tr h="217043">
                <a:tc>
                  <a:txBody>
                    <a:bodyPr/>
                    <a:lstStyle/>
                    <a:p>
                      <a:pPr algn="r" fontAlgn="b"/>
                      <a:r>
                        <a:rPr lang="en-US" sz="600" u="none" strike="noStrike">
                          <a:effectLst/>
                        </a:rPr>
                        <a:t>280</a:t>
                      </a:r>
                      <a:endParaRPr lang="en-US" sz="600" b="0" i="0" u="none" strike="noStrike">
                        <a:solidFill>
                          <a:srgbClr val="000000"/>
                        </a:solidFill>
                        <a:effectLst/>
                        <a:latin typeface="Calibri" panose="020F0502020204030204" pitchFamily="34" charset="0"/>
                      </a:endParaRPr>
                    </a:p>
                  </a:txBody>
                  <a:tcPr marL="3475" marR="3475" marT="3475" marB="0" anchor="b"/>
                </a:tc>
                <a:tc>
                  <a:txBody>
                    <a:bodyPr/>
                    <a:lstStyle/>
                    <a:p>
                      <a:pPr algn="r" fontAlgn="b"/>
                      <a:r>
                        <a:rPr lang="en-US" sz="600" u="none" strike="noStrike">
                          <a:effectLst/>
                        </a:rPr>
                        <a:t>65</a:t>
                      </a:r>
                      <a:endParaRPr lang="en-US" sz="600" b="0" i="0" u="none" strike="noStrike">
                        <a:solidFill>
                          <a:srgbClr val="000000"/>
                        </a:solidFill>
                        <a:effectLst/>
                        <a:latin typeface="Calibri" panose="020F0502020204030204" pitchFamily="34" charset="0"/>
                      </a:endParaRPr>
                    </a:p>
                  </a:txBody>
                  <a:tcPr marL="3475" marR="3475" marT="3475" marB="0" anchor="b"/>
                </a:tc>
                <a:tc>
                  <a:txBody>
                    <a:bodyPr/>
                    <a:lstStyle/>
                    <a:p>
                      <a:pPr algn="r" fontAlgn="b"/>
                      <a:r>
                        <a:rPr lang="en-US" sz="600" u="none" strike="noStrike">
                          <a:effectLst/>
                        </a:rPr>
                        <a:t>551.62</a:t>
                      </a:r>
                      <a:endParaRPr lang="en-US" sz="600" b="0" i="0" u="none" strike="noStrike">
                        <a:solidFill>
                          <a:srgbClr val="000000"/>
                        </a:solidFill>
                        <a:effectLst/>
                        <a:latin typeface="Calibri" panose="020F0502020204030204" pitchFamily="34" charset="0"/>
                      </a:endParaRPr>
                    </a:p>
                  </a:txBody>
                  <a:tcPr marL="3475" marR="3475" marT="3475" marB="0" anchor="b"/>
                </a:tc>
                <a:tc>
                  <a:txBody>
                    <a:bodyPr/>
                    <a:lstStyle/>
                    <a:p>
                      <a:pPr algn="r" fontAlgn="b"/>
                      <a:r>
                        <a:rPr lang="en-US" sz="600" u="none" strike="noStrike">
                          <a:effectLst/>
                        </a:rPr>
                        <a:t>716</a:t>
                      </a:r>
                      <a:endParaRPr lang="en-US" sz="600" b="0" i="0" u="none" strike="noStrike">
                        <a:solidFill>
                          <a:srgbClr val="000000"/>
                        </a:solidFill>
                        <a:effectLst/>
                        <a:latin typeface="Calibri" panose="020F0502020204030204" pitchFamily="34" charset="0"/>
                      </a:endParaRPr>
                    </a:p>
                  </a:txBody>
                  <a:tcPr marL="3475" marR="3475" marT="3475" marB="0" anchor="b"/>
                </a:tc>
                <a:tc>
                  <a:txBody>
                    <a:bodyPr/>
                    <a:lstStyle/>
                    <a:p>
                      <a:pPr algn="r" fontAlgn="b"/>
                      <a:r>
                        <a:rPr lang="en-US" sz="600" u="none" strike="noStrike">
                          <a:effectLst/>
                        </a:rPr>
                        <a:t>45.2</a:t>
                      </a:r>
                      <a:endParaRPr lang="en-US" sz="600" b="0" i="0" u="none" strike="noStrike">
                        <a:solidFill>
                          <a:srgbClr val="000000"/>
                        </a:solidFill>
                        <a:effectLst/>
                        <a:latin typeface="Calibri" panose="020F0502020204030204" pitchFamily="34" charset="0"/>
                      </a:endParaRPr>
                    </a:p>
                  </a:txBody>
                  <a:tcPr marL="3475" marR="3475" marT="3475" marB="0" anchor="b"/>
                </a:tc>
                <a:tc>
                  <a:txBody>
                    <a:bodyPr/>
                    <a:lstStyle/>
                    <a:p>
                      <a:pPr algn="r" fontAlgn="b"/>
                      <a:r>
                        <a:rPr lang="en-US" sz="600" u="none" strike="noStrike">
                          <a:effectLst/>
                        </a:rPr>
                        <a:t>66.6</a:t>
                      </a:r>
                      <a:endParaRPr lang="en-US" sz="600" b="0" i="0" u="none" strike="noStrike">
                        <a:solidFill>
                          <a:srgbClr val="000000"/>
                        </a:solidFill>
                        <a:effectLst/>
                        <a:latin typeface="Calibri" panose="020F0502020204030204" pitchFamily="34" charset="0"/>
                      </a:endParaRPr>
                    </a:p>
                  </a:txBody>
                  <a:tcPr marL="3475" marR="3475" marT="3475" marB="0" anchor="b"/>
                </a:tc>
                <a:tc>
                  <a:txBody>
                    <a:bodyPr/>
                    <a:lstStyle/>
                    <a:p>
                      <a:pPr algn="r" fontAlgn="b"/>
                      <a:r>
                        <a:rPr lang="en-US" sz="600" u="none" strike="noStrike">
                          <a:effectLst/>
                        </a:rPr>
                        <a:t>0.57</a:t>
                      </a:r>
                      <a:endParaRPr lang="en-US" sz="600" b="0" i="0" u="none" strike="noStrike">
                        <a:solidFill>
                          <a:srgbClr val="000000"/>
                        </a:solidFill>
                        <a:effectLst/>
                        <a:latin typeface="Calibri" panose="020F0502020204030204" pitchFamily="34" charset="0"/>
                      </a:endParaRPr>
                    </a:p>
                  </a:txBody>
                  <a:tcPr marL="3475" marR="3475" marT="3475" marB="0" anchor="b"/>
                </a:tc>
                <a:extLst>
                  <a:ext uri="{0D108BD9-81ED-4DB2-BD59-A6C34878D82A}">
                    <a16:rowId xmlns:a16="http://schemas.microsoft.com/office/drawing/2014/main" val="2595000074"/>
                  </a:ext>
                </a:extLst>
              </a:tr>
              <a:tr h="217043">
                <a:tc>
                  <a:txBody>
                    <a:bodyPr/>
                    <a:lstStyle/>
                    <a:p>
                      <a:pPr algn="r" fontAlgn="b"/>
                      <a:r>
                        <a:rPr lang="en-US" sz="600" u="none" strike="noStrike">
                          <a:effectLst/>
                        </a:rPr>
                        <a:t>237</a:t>
                      </a:r>
                      <a:endParaRPr lang="en-US" sz="600" b="0" i="0" u="none" strike="noStrike">
                        <a:solidFill>
                          <a:srgbClr val="000000"/>
                        </a:solidFill>
                        <a:effectLst/>
                        <a:latin typeface="Calibri" panose="020F0502020204030204" pitchFamily="34" charset="0"/>
                      </a:endParaRPr>
                    </a:p>
                  </a:txBody>
                  <a:tcPr marL="3475" marR="3475" marT="3475" marB="0" anchor="b"/>
                </a:tc>
                <a:tc>
                  <a:txBody>
                    <a:bodyPr/>
                    <a:lstStyle/>
                    <a:p>
                      <a:pPr algn="r" fontAlgn="b"/>
                      <a:r>
                        <a:rPr lang="en-US" sz="600" u="none" strike="noStrike">
                          <a:effectLst/>
                        </a:rPr>
                        <a:t>81</a:t>
                      </a:r>
                      <a:endParaRPr lang="en-US" sz="600" b="0" i="0" u="none" strike="noStrike">
                        <a:solidFill>
                          <a:srgbClr val="000000"/>
                        </a:solidFill>
                        <a:effectLst/>
                        <a:latin typeface="Calibri" panose="020F0502020204030204" pitchFamily="34" charset="0"/>
                      </a:endParaRPr>
                    </a:p>
                  </a:txBody>
                  <a:tcPr marL="3475" marR="3475" marT="3475" marB="0" anchor="b"/>
                </a:tc>
                <a:tc>
                  <a:txBody>
                    <a:bodyPr/>
                    <a:lstStyle/>
                    <a:p>
                      <a:pPr algn="r" fontAlgn="b"/>
                      <a:r>
                        <a:rPr lang="en-US" sz="600" u="none" strike="noStrike">
                          <a:effectLst/>
                        </a:rPr>
                        <a:t>572.33</a:t>
                      </a:r>
                      <a:endParaRPr lang="en-US" sz="600" b="0" i="0" u="none" strike="noStrike">
                        <a:solidFill>
                          <a:srgbClr val="000000"/>
                        </a:solidFill>
                        <a:effectLst/>
                        <a:latin typeface="Calibri" panose="020F0502020204030204" pitchFamily="34" charset="0"/>
                      </a:endParaRPr>
                    </a:p>
                  </a:txBody>
                  <a:tcPr marL="3475" marR="3475" marT="3475" marB="0" anchor="b"/>
                </a:tc>
                <a:tc>
                  <a:txBody>
                    <a:bodyPr/>
                    <a:lstStyle/>
                    <a:p>
                      <a:pPr algn="r" fontAlgn="b"/>
                      <a:r>
                        <a:rPr lang="en-US" sz="600" u="none" strike="noStrike">
                          <a:effectLst/>
                        </a:rPr>
                        <a:t>906</a:t>
                      </a:r>
                      <a:endParaRPr lang="en-US" sz="600" b="0" i="0" u="none" strike="noStrike">
                        <a:solidFill>
                          <a:srgbClr val="000000"/>
                        </a:solidFill>
                        <a:effectLst/>
                        <a:latin typeface="Calibri" panose="020F0502020204030204" pitchFamily="34" charset="0"/>
                      </a:endParaRPr>
                    </a:p>
                  </a:txBody>
                  <a:tcPr marL="3475" marR="3475" marT="3475" marB="0" anchor="b"/>
                </a:tc>
                <a:tc>
                  <a:txBody>
                    <a:bodyPr/>
                    <a:lstStyle/>
                    <a:p>
                      <a:pPr algn="r" fontAlgn="b"/>
                      <a:r>
                        <a:rPr lang="en-US" sz="600" u="none" strike="noStrike">
                          <a:effectLst/>
                        </a:rPr>
                        <a:t>0.2</a:t>
                      </a:r>
                      <a:endParaRPr lang="en-US" sz="600" b="0" i="0" u="none" strike="noStrike">
                        <a:solidFill>
                          <a:srgbClr val="000000"/>
                        </a:solidFill>
                        <a:effectLst/>
                        <a:latin typeface="Calibri" panose="020F0502020204030204" pitchFamily="34" charset="0"/>
                      </a:endParaRPr>
                    </a:p>
                  </a:txBody>
                  <a:tcPr marL="3475" marR="3475" marT="3475" marB="0" anchor="b"/>
                </a:tc>
                <a:tc>
                  <a:txBody>
                    <a:bodyPr/>
                    <a:lstStyle/>
                    <a:p>
                      <a:pPr algn="r" fontAlgn="b"/>
                      <a:r>
                        <a:rPr lang="en-US" sz="600" u="none" strike="noStrike">
                          <a:effectLst/>
                        </a:rPr>
                        <a:t>19.8</a:t>
                      </a:r>
                      <a:endParaRPr lang="en-US" sz="600" b="0" i="0" u="none" strike="noStrike">
                        <a:solidFill>
                          <a:srgbClr val="000000"/>
                        </a:solidFill>
                        <a:effectLst/>
                        <a:latin typeface="Calibri" panose="020F0502020204030204" pitchFamily="34" charset="0"/>
                      </a:endParaRPr>
                    </a:p>
                  </a:txBody>
                  <a:tcPr marL="3475" marR="3475" marT="3475" marB="0" anchor="b"/>
                </a:tc>
                <a:tc>
                  <a:txBody>
                    <a:bodyPr/>
                    <a:lstStyle/>
                    <a:p>
                      <a:pPr algn="r" fontAlgn="b"/>
                      <a:r>
                        <a:rPr lang="en-US" sz="600" u="none" strike="noStrike">
                          <a:effectLst/>
                        </a:rPr>
                        <a:t>4.89</a:t>
                      </a:r>
                      <a:endParaRPr lang="en-US" sz="600" b="0" i="0" u="none" strike="noStrike">
                        <a:solidFill>
                          <a:srgbClr val="000000"/>
                        </a:solidFill>
                        <a:effectLst/>
                        <a:latin typeface="Calibri" panose="020F0502020204030204" pitchFamily="34" charset="0"/>
                      </a:endParaRPr>
                    </a:p>
                  </a:txBody>
                  <a:tcPr marL="3475" marR="3475" marT="3475" marB="0" anchor="b"/>
                </a:tc>
                <a:extLst>
                  <a:ext uri="{0D108BD9-81ED-4DB2-BD59-A6C34878D82A}">
                    <a16:rowId xmlns:a16="http://schemas.microsoft.com/office/drawing/2014/main" val="2047713318"/>
                  </a:ext>
                </a:extLst>
              </a:tr>
              <a:tr h="217043">
                <a:tc>
                  <a:txBody>
                    <a:bodyPr/>
                    <a:lstStyle/>
                    <a:p>
                      <a:pPr algn="r" fontAlgn="b"/>
                      <a:r>
                        <a:rPr lang="en-US" sz="600" u="none" strike="noStrike">
                          <a:effectLst/>
                        </a:rPr>
                        <a:t>444</a:t>
                      </a:r>
                      <a:endParaRPr lang="en-US" sz="600" b="0" i="0" u="none" strike="noStrike">
                        <a:solidFill>
                          <a:srgbClr val="000000"/>
                        </a:solidFill>
                        <a:effectLst/>
                        <a:latin typeface="Calibri" panose="020F0502020204030204" pitchFamily="34" charset="0"/>
                      </a:endParaRPr>
                    </a:p>
                  </a:txBody>
                  <a:tcPr marL="3475" marR="3475" marT="3475" marB="0" anchor="b"/>
                </a:tc>
                <a:tc>
                  <a:txBody>
                    <a:bodyPr/>
                    <a:lstStyle/>
                    <a:p>
                      <a:pPr algn="r" fontAlgn="b"/>
                      <a:r>
                        <a:rPr lang="en-US" sz="600" u="none" strike="noStrike">
                          <a:effectLst/>
                        </a:rPr>
                        <a:t>95</a:t>
                      </a:r>
                      <a:endParaRPr lang="en-US" sz="600" b="0" i="0" u="none" strike="noStrike">
                        <a:solidFill>
                          <a:srgbClr val="000000"/>
                        </a:solidFill>
                        <a:effectLst/>
                        <a:latin typeface="Calibri" panose="020F0502020204030204" pitchFamily="34" charset="0"/>
                      </a:endParaRPr>
                    </a:p>
                  </a:txBody>
                  <a:tcPr marL="3475" marR="3475" marT="3475" marB="0" anchor="b"/>
                </a:tc>
                <a:tc>
                  <a:txBody>
                    <a:bodyPr/>
                    <a:lstStyle/>
                    <a:p>
                      <a:pPr algn="r" fontAlgn="b"/>
                      <a:r>
                        <a:rPr lang="en-US" sz="600" u="none" strike="noStrike">
                          <a:effectLst/>
                        </a:rPr>
                        <a:t>903.82</a:t>
                      </a:r>
                      <a:endParaRPr lang="en-US" sz="600" b="0" i="0" u="none" strike="noStrike">
                        <a:solidFill>
                          <a:srgbClr val="000000"/>
                        </a:solidFill>
                        <a:effectLst/>
                        <a:latin typeface="Calibri" panose="020F0502020204030204" pitchFamily="34" charset="0"/>
                      </a:endParaRPr>
                    </a:p>
                  </a:txBody>
                  <a:tcPr marL="3475" marR="3475" marT="3475" marB="0" anchor="b"/>
                </a:tc>
                <a:tc>
                  <a:txBody>
                    <a:bodyPr/>
                    <a:lstStyle/>
                    <a:p>
                      <a:pPr algn="r" fontAlgn="b"/>
                      <a:r>
                        <a:rPr lang="en-US" sz="600" u="none" strike="noStrike">
                          <a:effectLst/>
                        </a:rPr>
                        <a:t>864</a:t>
                      </a:r>
                      <a:endParaRPr lang="en-US" sz="600" b="0" i="0" u="none" strike="noStrike">
                        <a:solidFill>
                          <a:srgbClr val="000000"/>
                        </a:solidFill>
                        <a:effectLst/>
                        <a:latin typeface="Calibri" panose="020F0502020204030204" pitchFamily="34" charset="0"/>
                      </a:endParaRPr>
                    </a:p>
                  </a:txBody>
                  <a:tcPr marL="3475" marR="3475" marT="3475" marB="0" anchor="b"/>
                </a:tc>
                <a:tc>
                  <a:txBody>
                    <a:bodyPr/>
                    <a:lstStyle/>
                    <a:p>
                      <a:pPr algn="r" fontAlgn="b"/>
                      <a:r>
                        <a:rPr lang="en-US" sz="600" u="none" strike="noStrike">
                          <a:effectLst/>
                        </a:rPr>
                        <a:t>0.6</a:t>
                      </a:r>
                      <a:endParaRPr lang="en-US" sz="600" b="0" i="0" u="none" strike="noStrike">
                        <a:solidFill>
                          <a:srgbClr val="000000"/>
                        </a:solidFill>
                        <a:effectLst/>
                        <a:latin typeface="Calibri" panose="020F0502020204030204" pitchFamily="34" charset="0"/>
                      </a:endParaRPr>
                    </a:p>
                  </a:txBody>
                  <a:tcPr marL="3475" marR="3475" marT="3475" marB="0" anchor="b"/>
                </a:tc>
                <a:tc>
                  <a:txBody>
                    <a:bodyPr/>
                    <a:lstStyle/>
                    <a:p>
                      <a:pPr algn="r" fontAlgn="b"/>
                      <a:r>
                        <a:rPr lang="en-US" sz="600" u="none" strike="noStrike">
                          <a:effectLst/>
                        </a:rPr>
                        <a:t>0</a:t>
                      </a:r>
                      <a:endParaRPr lang="en-US" sz="600" b="0" i="0" u="none" strike="noStrike">
                        <a:solidFill>
                          <a:srgbClr val="000000"/>
                        </a:solidFill>
                        <a:effectLst/>
                        <a:latin typeface="Calibri" panose="020F0502020204030204" pitchFamily="34" charset="0"/>
                      </a:endParaRPr>
                    </a:p>
                  </a:txBody>
                  <a:tcPr marL="3475" marR="3475" marT="3475" marB="0" anchor="b"/>
                </a:tc>
                <a:tc>
                  <a:txBody>
                    <a:bodyPr/>
                    <a:lstStyle/>
                    <a:p>
                      <a:pPr algn="r" fontAlgn="b"/>
                      <a:r>
                        <a:rPr lang="en-US" sz="600" u="none" strike="noStrike">
                          <a:effectLst/>
                        </a:rPr>
                        <a:t>0.52</a:t>
                      </a:r>
                      <a:endParaRPr lang="en-US" sz="600" b="0" i="0" u="none" strike="noStrike">
                        <a:solidFill>
                          <a:srgbClr val="000000"/>
                        </a:solidFill>
                        <a:effectLst/>
                        <a:latin typeface="Calibri" panose="020F0502020204030204" pitchFamily="34" charset="0"/>
                      </a:endParaRPr>
                    </a:p>
                  </a:txBody>
                  <a:tcPr marL="3475" marR="3475" marT="3475" marB="0" anchor="b"/>
                </a:tc>
                <a:extLst>
                  <a:ext uri="{0D108BD9-81ED-4DB2-BD59-A6C34878D82A}">
                    <a16:rowId xmlns:a16="http://schemas.microsoft.com/office/drawing/2014/main" val="998408686"/>
                  </a:ext>
                </a:extLst>
              </a:tr>
              <a:tr h="217043">
                <a:tc>
                  <a:txBody>
                    <a:bodyPr/>
                    <a:lstStyle/>
                    <a:p>
                      <a:pPr algn="r" fontAlgn="b"/>
                      <a:r>
                        <a:rPr lang="en-US" sz="600" u="none" strike="noStrike">
                          <a:effectLst/>
                        </a:rPr>
                        <a:t>62</a:t>
                      </a:r>
                      <a:endParaRPr lang="en-US" sz="600" b="0" i="0" u="none" strike="noStrike">
                        <a:solidFill>
                          <a:srgbClr val="000000"/>
                        </a:solidFill>
                        <a:effectLst/>
                        <a:latin typeface="Calibri" panose="020F0502020204030204" pitchFamily="34" charset="0"/>
                      </a:endParaRPr>
                    </a:p>
                  </a:txBody>
                  <a:tcPr marL="3475" marR="3475" marT="3475" marB="0" anchor="b"/>
                </a:tc>
                <a:tc>
                  <a:txBody>
                    <a:bodyPr/>
                    <a:lstStyle/>
                    <a:p>
                      <a:pPr algn="r" fontAlgn="b"/>
                      <a:r>
                        <a:rPr lang="en-US" sz="600" u="none" strike="noStrike">
                          <a:effectLst/>
                        </a:rPr>
                        <a:t>28</a:t>
                      </a:r>
                      <a:endParaRPr lang="en-US" sz="600" b="0" i="0" u="none" strike="noStrike">
                        <a:solidFill>
                          <a:srgbClr val="000000"/>
                        </a:solidFill>
                        <a:effectLst/>
                        <a:latin typeface="Calibri" panose="020F0502020204030204" pitchFamily="34" charset="0"/>
                      </a:endParaRPr>
                    </a:p>
                  </a:txBody>
                  <a:tcPr marL="3475" marR="3475" marT="3475" marB="0" anchor="b"/>
                </a:tc>
                <a:tc>
                  <a:txBody>
                    <a:bodyPr/>
                    <a:lstStyle/>
                    <a:p>
                      <a:pPr algn="r" fontAlgn="b"/>
                      <a:r>
                        <a:rPr lang="en-US" sz="600" u="none" strike="noStrike">
                          <a:effectLst/>
                        </a:rPr>
                        <a:t>24.08</a:t>
                      </a:r>
                      <a:endParaRPr lang="en-US" sz="600" b="0" i="0" u="none" strike="noStrike">
                        <a:solidFill>
                          <a:srgbClr val="000000"/>
                        </a:solidFill>
                        <a:effectLst/>
                        <a:latin typeface="Calibri" panose="020F0502020204030204" pitchFamily="34" charset="0"/>
                      </a:endParaRPr>
                    </a:p>
                  </a:txBody>
                  <a:tcPr marL="3475" marR="3475" marT="3475" marB="0" anchor="b"/>
                </a:tc>
                <a:tc>
                  <a:txBody>
                    <a:bodyPr/>
                    <a:lstStyle/>
                    <a:p>
                      <a:pPr algn="r" fontAlgn="b"/>
                      <a:r>
                        <a:rPr lang="en-US" sz="600" u="none" strike="noStrike">
                          <a:effectLst/>
                        </a:rPr>
                        <a:t>259</a:t>
                      </a:r>
                      <a:endParaRPr lang="en-US" sz="600" b="0" i="0" u="none" strike="noStrike">
                        <a:solidFill>
                          <a:srgbClr val="000000"/>
                        </a:solidFill>
                        <a:effectLst/>
                        <a:latin typeface="Calibri" panose="020F0502020204030204" pitchFamily="34" charset="0"/>
                      </a:endParaRPr>
                    </a:p>
                  </a:txBody>
                  <a:tcPr marL="3475" marR="3475" marT="3475" marB="0" anchor="b"/>
                </a:tc>
                <a:tc>
                  <a:txBody>
                    <a:bodyPr/>
                    <a:lstStyle/>
                    <a:p>
                      <a:pPr algn="r" fontAlgn="b"/>
                      <a:r>
                        <a:rPr lang="en-US" sz="600" u="none" strike="noStrike">
                          <a:effectLst/>
                        </a:rPr>
                        <a:t>16.5</a:t>
                      </a:r>
                      <a:endParaRPr lang="en-US" sz="600" b="0" i="0" u="none" strike="noStrike">
                        <a:solidFill>
                          <a:srgbClr val="000000"/>
                        </a:solidFill>
                        <a:effectLst/>
                        <a:latin typeface="Calibri" panose="020F0502020204030204" pitchFamily="34" charset="0"/>
                      </a:endParaRPr>
                    </a:p>
                  </a:txBody>
                  <a:tcPr marL="3475" marR="3475" marT="3475" marB="0" anchor="b"/>
                </a:tc>
                <a:tc>
                  <a:txBody>
                    <a:bodyPr/>
                    <a:lstStyle/>
                    <a:p>
                      <a:pPr algn="r" fontAlgn="b"/>
                      <a:r>
                        <a:rPr lang="en-US" sz="600" u="none" strike="noStrike">
                          <a:effectLst/>
                        </a:rPr>
                        <a:t>16.5</a:t>
                      </a:r>
                      <a:endParaRPr lang="en-US" sz="600" b="0" i="0" u="none" strike="noStrike">
                        <a:solidFill>
                          <a:srgbClr val="000000"/>
                        </a:solidFill>
                        <a:effectLst/>
                        <a:latin typeface="Calibri" panose="020F0502020204030204" pitchFamily="34" charset="0"/>
                      </a:endParaRPr>
                    </a:p>
                  </a:txBody>
                  <a:tcPr marL="3475" marR="3475" marT="3475" marB="0" anchor="b"/>
                </a:tc>
                <a:tc>
                  <a:txBody>
                    <a:bodyPr/>
                    <a:lstStyle/>
                    <a:p>
                      <a:pPr algn="r" fontAlgn="b"/>
                      <a:r>
                        <a:rPr lang="en-US" sz="600" u="none" strike="noStrike">
                          <a:effectLst/>
                        </a:rPr>
                        <a:t>0.52</a:t>
                      </a:r>
                      <a:endParaRPr lang="en-US" sz="600" b="0" i="0" u="none" strike="noStrike">
                        <a:solidFill>
                          <a:srgbClr val="000000"/>
                        </a:solidFill>
                        <a:effectLst/>
                        <a:latin typeface="Calibri" panose="020F0502020204030204" pitchFamily="34" charset="0"/>
                      </a:endParaRPr>
                    </a:p>
                  </a:txBody>
                  <a:tcPr marL="3475" marR="3475" marT="3475" marB="0" anchor="b"/>
                </a:tc>
                <a:extLst>
                  <a:ext uri="{0D108BD9-81ED-4DB2-BD59-A6C34878D82A}">
                    <a16:rowId xmlns:a16="http://schemas.microsoft.com/office/drawing/2014/main" val="2000438321"/>
                  </a:ext>
                </a:extLst>
              </a:tr>
              <a:tr h="217043">
                <a:tc>
                  <a:txBody>
                    <a:bodyPr/>
                    <a:lstStyle/>
                    <a:p>
                      <a:pPr algn="r" fontAlgn="b"/>
                      <a:r>
                        <a:rPr lang="en-US" sz="600" u="none" strike="noStrike">
                          <a:effectLst/>
                        </a:rPr>
                        <a:t>285</a:t>
                      </a:r>
                      <a:endParaRPr lang="en-US" sz="600" b="0" i="0" u="none" strike="noStrike">
                        <a:solidFill>
                          <a:srgbClr val="000000"/>
                        </a:solidFill>
                        <a:effectLst/>
                        <a:latin typeface="Calibri" panose="020F0502020204030204" pitchFamily="34" charset="0"/>
                      </a:endParaRPr>
                    </a:p>
                  </a:txBody>
                  <a:tcPr marL="3475" marR="3475" marT="3475" marB="0" anchor="b"/>
                </a:tc>
                <a:tc>
                  <a:txBody>
                    <a:bodyPr/>
                    <a:lstStyle/>
                    <a:p>
                      <a:pPr algn="r" fontAlgn="b"/>
                      <a:r>
                        <a:rPr lang="en-US" sz="600" u="none" strike="noStrike">
                          <a:effectLst/>
                        </a:rPr>
                        <a:t>73</a:t>
                      </a:r>
                      <a:endParaRPr lang="en-US" sz="600" b="0" i="0" u="none" strike="noStrike">
                        <a:solidFill>
                          <a:srgbClr val="000000"/>
                        </a:solidFill>
                        <a:effectLst/>
                        <a:latin typeface="Calibri" panose="020F0502020204030204" pitchFamily="34" charset="0"/>
                      </a:endParaRPr>
                    </a:p>
                  </a:txBody>
                  <a:tcPr marL="3475" marR="3475" marT="3475" marB="0" anchor="b"/>
                </a:tc>
                <a:tc>
                  <a:txBody>
                    <a:bodyPr/>
                    <a:lstStyle/>
                    <a:p>
                      <a:pPr algn="r" fontAlgn="b"/>
                      <a:r>
                        <a:rPr lang="en-US" sz="600" u="none" strike="noStrike">
                          <a:effectLst/>
                        </a:rPr>
                        <a:t>170.92</a:t>
                      </a:r>
                      <a:endParaRPr lang="en-US" sz="600" b="0" i="0" u="none" strike="noStrike">
                        <a:solidFill>
                          <a:srgbClr val="000000"/>
                        </a:solidFill>
                        <a:effectLst/>
                        <a:latin typeface="Calibri" panose="020F0502020204030204" pitchFamily="34" charset="0"/>
                      </a:endParaRPr>
                    </a:p>
                  </a:txBody>
                  <a:tcPr marL="3475" marR="3475" marT="3475" marB="0" anchor="b"/>
                </a:tc>
                <a:tc>
                  <a:txBody>
                    <a:bodyPr/>
                    <a:lstStyle/>
                    <a:p>
                      <a:pPr algn="r" fontAlgn="b"/>
                      <a:r>
                        <a:rPr lang="en-US" sz="600" u="none" strike="noStrike">
                          <a:effectLst/>
                        </a:rPr>
                        <a:t>640</a:t>
                      </a:r>
                      <a:endParaRPr lang="en-US" sz="600" b="0" i="0" u="none" strike="noStrike">
                        <a:solidFill>
                          <a:srgbClr val="000000"/>
                        </a:solidFill>
                        <a:effectLst/>
                        <a:latin typeface="Calibri" panose="020F0502020204030204" pitchFamily="34" charset="0"/>
                      </a:endParaRPr>
                    </a:p>
                  </a:txBody>
                  <a:tcPr marL="3475" marR="3475" marT="3475" marB="0" anchor="b"/>
                </a:tc>
                <a:tc>
                  <a:txBody>
                    <a:bodyPr/>
                    <a:lstStyle/>
                    <a:p>
                      <a:pPr algn="r" fontAlgn="b"/>
                      <a:r>
                        <a:rPr lang="en-US" sz="600" u="none" strike="noStrike">
                          <a:effectLst/>
                        </a:rPr>
                        <a:t>2.6</a:t>
                      </a:r>
                      <a:endParaRPr lang="en-US" sz="600" b="0" i="0" u="none" strike="noStrike">
                        <a:solidFill>
                          <a:srgbClr val="000000"/>
                        </a:solidFill>
                        <a:effectLst/>
                        <a:latin typeface="Calibri" panose="020F0502020204030204" pitchFamily="34" charset="0"/>
                      </a:endParaRPr>
                    </a:p>
                  </a:txBody>
                  <a:tcPr marL="3475" marR="3475" marT="3475" marB="0" anchor="b"/>
                </a:tc>
                <a:tc>
                  <a:txBody>
                    <a:bodyPr/>
                    <a:lstStyle/>
                    <a:p>
                      <a:pPr algn="r" fontAlgn="b"/>
                      <a:r>
                        <a:rPr lang="en-US" sz="600" u="none" strike="noStrike">
                          <a:effectLst/>
                        </a:rPr>
                        <a:t>49.2</a:t>
                      </a:r>
                      <a:endParaRPr lang="en-US" sz="600" b="0" i="0" u="none" strike="noStrike">
                        <a:solidFill>
                          <a:srgbClr val="000000"/>
                        </a:solidFill>
                        <a:effectLst/>
                        <a:latin typeface="Calibri" panose="020F0502020204030204" pitchFamily="34" charset="0"/>
                      </a:endParaRPr>
                    </a:p>
                  </a:txBody>
                  <a:tcPr marL="3475" marR="3475" marT="3475" marB="0" anchor="b"/>
                </a:tc>
                <a:tc>
                  <a:txBody>
                    <a:bodyPr/>
                    <a:lstStyle/>
                    <a:p>
                      <a:pPr algn="r" fontAlgn="b"/>
                      <a:r>
                        <a:rPr lang="en-US" sz="600" u="none" strike="noStrike">
                          <a:effectLst/>
                        </a:rPr>
                        <a:t>0.1</a:t>
                      </a:r>
                      <a:endParaRPr lang="en-US" sz="600" b="0" i="0" u="none" strike="noStrike">
                        <a:solidFill>
                          <a:srgbClr val="000000"/>
                        </a:solidFill>
                        <a:effectLst/>
                        <a:latin typeface="Calibri" panose="020F0502020204030204" pitchFamily="34" charset="0"/>
                      </a:endParaRPr>
                    </a:p>
                  </a:txBody>
                  <a:tcPr marL="3475" marR="3475" marT="3475" marB="0" anchor="b"/>
                </a:tc>
                <a:extLst>
                  <a:ext uri="{0D108BD9-81ED-4DB2-BD59-A6C34878D82A}">
                    <a16:rowId xmlns:a16="http://schemas.microsoft.com/office/drawing/2014/main" val="2619530434"/>
                  </a:ext>
                </a:extLst>
              </a:tr>
              <a:tr h="217043">
                <a:tc>
                  <a:txBody>
                    <a:bodyPr/>
                    <a:lstStyle/>
                    <a:p>
                      <a:pPr algn="r" fontAlgn="b"/>
                      <a:r>
                        <a:rPr lang="en-US" sz="600" u="none" strike="noStrike">
                          <a:effectLst/>
                        </a:rPr>
                        <a:t>44</a:t>
                      </a:r>
                      <a:endParaRPr lang="en-US" sz="600" b="0" i="0" u="none" strike="noStrike">
                        <a:solidFill>
                          <a:srgbClr val="000000"/>
                        </a:solidFill>
                        <a:effectLst/>
                        <a:latin typeface="Calibri" panose="020F0502020204030204" pitchFamily="34" charset="0"/>
                      </a:endParaRPr>
                    </a:p>
                  </a:txBody>
                  <a:tcPr marL="3475" marR="3475" marT="3475" marB="0" anchor="b"/>
                </a:tc>
                <a:tc>
                  <a:txBody>
                    <a:bodyPr/>
                    <a:lstStyle/>
                    <a:p>
                      <a:pPr algn="r" fontAlgn="b"/>
                      <a:r>
                        <a:rPr lang="en-US" sz="600" u="none" strike="noStrike">
                          <a:effectLst/>
                        </a:rPr>
                        <a:t>16</a:t>
                      </a:r>
                      <a:endParaRPr lang="en-US" sz="600" b="0" i="0" u="none" strike="noStrike">
                        <a:solidFill>
                          <a:srgbClr val="000000"/>
                        </a:solidFill>
                        <a:effectLst/>
                        <a:latin typeface="Calibri" panose="020F0502020204030204" pitchFamily="34" charset="0"/>
                      </a:endParaRPr>
                    </a:p>
                  </a:txBody>
                  <a:tcPr marL="3475" marR="3475" marT="3475" marB="0" anchor="b"/>
                </a:tc>
                <a:tc>
                  <a:txBody>
                    <a:bodyPr/>
                    <a:lstStyle/>
                    <a:p>
                      <a:pPr algn="r" fontAlgn="b"/>
                      <a:r>
                        <a:rPr lang="en-US" sz="600" u="none" strike="noStrike">
                          <a:effectLst/>
                        </a:rPr>
                        <a:t>1.84</a:t>
                      </a:r>
                      <a:endParaRPr lang="en-US" sz="600" b="0" i="0" u="none" strike="noStrike">
                        <a:solidFill>
                          <a:srgbClr val="000000"/>
                        </a:solidFill>
                        <a:effectLst/>
                        <a:latin typeface="Calibri" panose="020F0502020204030204" pitchFamily="34" charset="0"/>
                      </a:endParaRPr>
                    </a:p>
                  </a:txBody>
                  <a:tcPr marL="3475" marR="3475" marT="3475" marB="0" anchor="b"/>
                </a:tc>
                <a:tc>
                  <a:txBody>
                    <a:bodyPr/>
                    <a:lstStyle/>
                    <a:p>
                      <a:pPr algn="r" fontAlgn="b"/>
                      <a:r>
                        <a:rPr lang="en-US" sz="600" u="none" strike="noStrike">
                          <a:effectLst/>
                        </a:rPr>
                        <a:t>147</a:t>
                      </a:r>
                      <a:endParaRPr lang="en-US" sz="600" b="0" i="0" u="none" strike="noStrike">
                        <a:solidFill>
                          <a:srgbClr val="000000"/>
                        </a:solidFill>
                        <a:effectLst/>
                        <a:latin typeface="Calibri" panose="020F0502020204030204" pitchFamily="34" charset="0"/>
                      </a:endParaRPr>
                    </a:p>
                  </a:txBody>
                  <a:tcPr marL="3475" marR="3475" marT="3475" marB="0" anchor="b"/>
                </a:tc>
                <a:tc>
                  <a:txBody>
                    <a:bodyPr/>
                    <a:lstStyle/>
                    <a:p>
                      <a:pPr algn="r" fontAlgn="b"/>
                      <a:r>
                        <a:rPr lang="en-US" sz="600" u="none" strike="noStrike">
                          <a:effectLst/>
                        </a:rPr>
                        <a:t>0.6</a:t>
                      </a:r>
                      <a:endParaRPr lang="en-US" sz="600" b="0" i="0" u="none" strike="noStrike">
                        <a:solidFill>
                          <a:srgbClr val="000000"/>
                        </a:solidFill>
                        <a:effectLst/>
                        <a:latin typeface="Calibri" panose="020F0502020204030204" pitchFamily="34" charset="0"/>
                      </a:endParaRPr>
                    </a:p>
                  </a:txBody>
                  <a:tcPr marL="3475" marR="3475" marT="3475" marB="0" anchor="b"/>
                </a:tc>
                <a:tc>
                  <a:txBody>
                    <a:bodyPr/>
                    <a:lstStyle/>
                    <a:p>
                      <a:pPr algn="r" fontAlgn="b"/>
                      <a:r>
                        <a:rPr lang="en-US" sz="600" u="none" strike="noStrike">
                          <a:effectLst/>
                        </a:rPr>
                        <a:t>9.6</a:t>
                      </a:r>
                      <a:endParaRPr lang="en-US" sz="600" b="0" i="0" u="none" strike="noStrike">
                        <a:solidFill>
                          <a:srgbClr val="000000"/>
                        </a:solidFill>
                        <a:effectLst/>
                        <a:latin typeface="Calibri" panose="020F0502020204030204" pitchFamily="34" charset="0"/>
                      </a:endParaRPr>
                    </a:p>
                  </a:txBody>
                  <a:tcPr marL="3475" marR="3475" marT="3475" marB="0" anchor="b"/>
                </a:tc>
                <a:tc>
                  <a:txBody>
                    <a:bodyPr/>
                    <a:lstStyle/>
                    <a:p>
                      <a:pPr algn="r" fontAlgn="b"/>
                      <a:r>
                        <a:rPr lang="en-US" sz="600" u="none" strike="noStrike">
                          <a:effectLst/>
                        </a:rPr>
                        <a:t>25.09</a:t>
                      </a:r>
                      <a:endParaRPr lang="en-US" sz="600" b="0" i="0" u="none" strike="noStrike">
                        <a:solidFill>
                          <a:srgbClr val="000000"/>
                        </a:solidFill>
                        <a:effectLst/>
                        <a:latin typeface="Calibri" panose="020F0502020204030204" pitchFamily="34" charset="0"/>
                      </a:endParaRPr>
                    </a:p>
                  </a:txBody>
                  <a:tcPr marL="3475" marR="3475" marT="3475" marB="0" anchor="b"/>
                </a:tc>
                <a:extLst>
                  <a:ext uri="{0D108BD9-81ED-4DB2-BD59-A6C34878D82A}">
                    <a16:rowId xmlns:a16="http://schemas.microsoft.com/office/drawing/2014/main" val="413923716"/>
                  </a:ext>
                </a:extLst>
              </a:tr>
              <a:tr h="217043">
                <a:tc>
                  <a:txBody>
                    <a:bodyPr/>
                    <a:lstStyle/>
                    <a:p>
                      <a:pPr algn="r" fontAlgn="b"/>
                      <a:r>
                        <a:rPr lang="en-US" sz="600" u="none" strike="noStrike">
                          <a:effectLst/>
                        </a:rPr>
                        <a:t>16</a:t>
                      </a:r>
                      <a:endParaRPr lang="en-US" sz="600" b="0" i="0" u="none" strike="noStrike">
                        <a:solidFill>
                          <a:srgbClr val="000000"/>
                        </a:solidFill>
                        <a:effectLst/>
                        <a:latin typeface="Calibri" panose="020F0502020204030204" pitchFamily="34" charset="0"/>
                      </a:endParaRPr>
                    </a:p>
                  </a:txBody>
                  <a:tcPr marL="3475" marR="3475" marT="3475" marB="0" anchor="b"/>
                </a:tc>
                <a:tc>
                  <a:txBody>
                    <a:bodyPr/>
                    <a:lstStyle/>
                    <a:p>
                      <a:pPr algn="r" fontAlgn="b"/>
                      <a:r>
                        <a:rPr lang="en-US" sz="600" u="none" strike="noStrike">
                          <a:effectLst/>
                        </a:rPr>
                        <a:t>8</a:t>
                      </a:r>
                      <a:endParaRPr lang="en-US" sz="600" b="0" i="0" u="none" strike="noStrike">
                        <a:solidFill>
                          <a:srgbClr val="000000"/>
                        </a:solidFill>
                        <a:effectLst/>
                        <a:latin typeface="Calibri" panose="020F0502020204030204" pitchFamily="34" charset="0"/>
                      </a:endParaRPr>
                    </a:p>
                  </a:txBody>
                  <a:tcPr marL="3475" marR="3475" marT="3475" marB="0" anchor="b"/>
                </a:tc>
                <a:tc>
                  <a:txBody>
                    <a:bodyPr/>
                    <a:lstStyle/>
                    <a:p>
                      <a:pPr algn="r" fontAlgn="b"/>
                      <a:r>
                        <a:rPr lang="en-US" sz="600" u="none" strike="noStrike">
                          <a:effectLst/>
                        </a:rPr>
                        <a:t>1.24</a:t>
                      </a:r>
                      <a:endParaRPr lang="en-US" sz="600" b="0" i="0" u="none" strike="noStrike">
                        <a:solidFill>
                          <a:srgbClr val="000000"/>
                        </a:solidFill>
                        <a:effectLst/>
                        <a:latin typeface="Calibri" panose="020F0502020204030204" pitchFamily="34" charset="0"/>
                      </a:endParaRPr>
                    </a:p>
                  </a:txBody>
                  <a:tcPr marL="3475" marR="3475" marT="3475" marB="0" anchor="b"/>
                </a:tc>
                <a:tc>
                  <a:txBody>
                    <a:bodyPr/>
                    <a:lstStyle/>
                    <a:p>
                      <a:pPr algn="r" fontAlgn="b"/>
                      <a:r>
                        <a:rPr lang="en-US" sz="600" u="none" strike="noStrike">
                          <a:effectLst/>
                        </a:rPr>
                        <a:t>186</a:t>
                      </a:r>
                      <a:endParaRPr lang="en-US" sz="600" b="0" i="0" u="none" strike="noStrike">
                        <a:solidFill>
                          <a:srgbClr val="000000"/>
                        </a:solidFill>
                        <a:effectLst/>
                        <a:latin typeface="Calibri" panose="020F0502020204030204" pitchFamily="34" charset="0"/>
                      </a:endParaRPr>
                    </a:p>
                  </a:txBody>
                  <a:tcPr marL="3475" marR="3475" marT="3475" marB="0" anchor="b"/>
                </a:tc>
                <a:tc>
                  <a:txBody>
                    <a:bodyPr/>
                    <a:lstStyle/>
                    <a:p>
                      <a:pPr algn="r" fontAlgn="b"/>
                      <a:r>
                        <a:rPr lang="en-US" sz="600" u="none" strike="noStrike">
                          <a:effectLst/>
                        </a:rPr>
                        <a:t>6.8</a:t>
                      </a:r>
                      <a:endParaRPr lang="en-US" sz="600" b="0" i="0" u="none" strike="noStrike">
                        <a:solidFill>
                          <a:srgbClr val="000000"/>
                        </a:solidFill>
                        <a:effectLst/>
                        <a:latin typeface="Calibri" panose="020F0502020204030204" pitchFamily="34" charset="0"/>
                      </a:endParaRPr>
                    </a:p>
                  </a:txBody>
                  <a:tcPr marL="3475" marR="3475" marT="3475" marB="0" anchor="b"/>
                </a:tc>
                <a:tc>
                  <a:txBody>
                    <a:bodyPr/>
                    <a:lstStyle/>
                    <a:p>
                      <a:pPr algn="r" fontAlgn="b"/>
                      <a:r>
                        <a:rPr lang="en-US" sz="600" u="none" strike="noStrike">
                          <a:effectLst/>
                        </a:rPr>
                        <a:t>50.9</a:t>
                      </a:r>
                      <a:endParaRPr lang="en-US" sz="600" b="0" i="0" u="none" strike="noStrike">
                        <a:solidFill>
                          <a:srgbClr val="000000"/>
                        </a:solidFill>
                        <a:effectLst/>
                        <a:latin typeface="Calibri" panose="020F0502020204030204" pitchFamily="34" charset="0"/>
                      </a:endParaRPr>
                    </a:p>
                  </a:txBody>
                  <a:tcPr marL="3475" marR="3475" marT="3475" marB="0" anchor="b"/>
                </a:tc>
                <a:tc>
                  <a:txBody>
                    <a:bodyPr/>
                    <a:lstStyle/>
                    <a:p>
                      <a:pPr algn="r" fontAlgn="b"/>
                      <a:r>
                        <a:rPr lang="en-US" sz="600" u="none" strike="noStrike">
                          <a:effectLst/>
                        </a:rPr>
                        <a:t>17.95</a:t>
                      </a:r>
                      <a:endParaRPr lang="en-US" sz="600" b="0" i="0" u="none" strike="noStrike">
                        <a:solidFill>
                          <a:srgbClr val="000000"/>
                        </a:solidFill>
                        <a:effectLst/>
                        <a:latin typeface="Calibri" panose="020F0502020204030204" pitchFamily="34" charset="0"/>
                      </a:endParaRPr>
                    </a:p>
                  </a:txBody>
                  <a:tcPr marL="3475" marR="3475" marT="3475" marB="0" anchor="b"/>
                </a:tc>
                <a:extLst>
                  <a:ext uri="{0D108BD9-81ED-4DB2-BD59-A6C34878D82A}">
                    <a16:rowId xmlns:a16="http://schemas.microsoft.com/office/drawing/2014/main" val="966007868"/>
                  </a:ext>
                </a:extLst>
              </a:tr>
              <a:tr h="217043">
                <a:tc>
                  <a:txBody>
                    <a:bodyPr/>
                    <a:lstStyle/>
                    <a:p>
                      <a:pPr algn="r" fontAlgn="b"/>
                      <a:r>
                        <a:rPr lang="en-US" sz="600" u="none" strike="noStrike">
                          <a:effectLst/>
                        </a:rPr>
                        <a:t>21</a:t>
                      </a:r>
                      <a:endParaRPr lang="en-US" sz="600" b="0" i="0" u="none" strike="noStrike">
                        <a:solidFill>
                          <a:srgbClr val="000000"/>
                        </a:solidFill>
                        <a:effectLst/>
                        <a:latin typeface="Calibri" panose="020F0502020204030204" pitchFamily="34" charset="0"/>
                      </a:endParaRPr>
                    </a:p>
                  </a:txBody>
                  <a:tcPr marL="3475" marR="3475" marT="3475" marB="0" anchor="b"/>
                </a:tc>
                <a:tc>
                  <a:txBody>
                    <a:bodyPr/>
                    <a:lstStyle/>
                    <a:p>
                      <a:pPr algn="r" fontAlgn="b"/>
                      <a:r>
                        <a:rPr lang="en-US" sz="600" u="none" strike="noStrike">
                          <a:effectLst/>
                        </a:rPr>
                        <a:t>12</a:t>
                      </a:r>
                      <a:endParaRPr lang="en-US" sz="600" b="0" i="0" u="none" strike="noStrike">
                        <a:solidFill>
                          <a:srgbClr val="000000"/>
                        </a:solidFill>
                        <a:effectLst/>
                        <a:latin typeface="Calibri" panose="020F0502020204030204" pitchFamily="34" charset="0"/>
                      </a:endParaRPr>
                    </a:p>
                  </a:txBody>
                  <a:tcPr marL="3475" marR="3475" marT="3475" marB="0" anchor="b"/>
                </a:tc>
                <a:tc>
                  <a:txBody>
                    <a:bodyPr/>
                    <a:lstStyle/>
                    <a:p>
                      <a:pPr algn="r" fontAlgn="b"/>
                      <a:r>
                        <a:rPr lang="en-US" sz="600" u="none" strike="noStrike">
                          <a:effectLst/>
                        </a:rPr>
                        <a:t>2.85</a:t>
                      </a:r>
                      <a:endParaRPr lang="en-US" sz="600" b="0" i="0" u="none" strike="noStrike">
                        <a:solidFill>
                          <a:srgbClr val="000000"/>
                        </a:solidFill>
                        <a:effectLst/>
                        <a:latin typeface="Calibri" panose="020F0502020204030204" pitchFamily="34" charset="0"/>
                      </a:endParaRPr>
                    </a:p>
                  </a:txBody>
                  <a:tcPr marL="3475" marR="3475" marT="3475" marB="0" anchor="b"/>
                </a:tc>
                <a:tc>
                  <a:txBody>
                    <a:bodyPr/>
                    <a:lstStyle/>
                    <a:p>
                      <a:pPr algn="r" fontAlgn="b"/>
                      <a:r>
                        <a:rPr lang="en-US" sz="600" u="none" strike="noStrike">
                          <a:effectLst/>
                        </a:rPr>
                        <a:t>253</a:t>
                      </a:r>
                      <a:endParaRPr lang="en-US" sz="600" b="0" i="0" u="none" strike="noStrike">
                        <a:solidFill>
                          <a:srgbClr val="000000"/>
                        </a:solidFill>
                        <a:effectLst/>
                        <a:latin typeface="Calibri" panose="020F0502020204030204" pitchFamily="34" charset="0"/>
                      </a:endParaRPr>
                    </a:p>
                  </a:txBody>
                  <a:tcPr marL="3475" marR="3475" marT="3475" marB="0" anchor="b"/>
                </a:tc>
                <a:tc>
                  <a:txBody>
                    <a:bodyPr/>
                    <a:lstStyle/>
                    <a:p>
                      <a:pPr algn="r" fontAlgn="b"/>
                      <a:r>
                        <a:rPr lang="en-US" sz="600" u="none" strike="noStrike">
                          <a:effectLst/>
                        </a:rPr>
                        <a:t>34.1</a:t>
                      </a:r>
                      <a:endParaRPr lang="en-US" sz="600" b="0" i="0" u="none" strike="noStrike">
                        <a:solidFill>
                          <a:srgbClr val="000000"/>
                        </a:solidFill>
                        <a:effectLst/>
                        <a:latin typeface="Calibri" panose="020F0502020204030204" pitchFamily="34" charset="0"/>
                      </a:endParaRPr>
                    </a:p>
                  </a:txBody>
                  <a:tcPr marL="3475" marR="3475" marT="3475" marB="0" anchor="b"/>
                </a:tc>
                <a:tc>
                  <a:txBody>
                    <a:bodyPr/>
                    <a:lstStyle/>
                    <a:p>
                      <a:pPr algn="r" fontAlgn="b"/>
                      <a:r>
                        <a:rPr lang="en-US" sz="600" u="none" strike="noStrike">
                          <a:effectLst/>
                        </a:rPr>
                        <a:t>254.7</a:t>
                      </a:r>
                      <a:endParaRPr lang="en-US" sz="600" b="0" i="0" u="none" strike="noStrike">
                        <a:solidFill>
                          <a:srgbClr val="000000"/>
                        </a:solidFill>
                        <a:effectLst/>
                        <a:latin typeface="Calibri" panose="020F0502020204030204" pitchFamily="34" charset="0"/>
                      </a:endParaRPr>
                    </a:p>
                  </a:txBody>
                  <a:tcPr marL="3475" marR="3475" marT="3475" marB="0" anchor="b"/>
                </a:tc>
                <a:tc>
                  <a:txBody>
                    <a:bodyPr/>
                    <a:lstStyle/>
                    <a:p>
                      <a:pPr algn="r" fontAlgn="b"/>
                      <a:r>
                        <a:rPr lang="en-US" sz="600" u="none" strike="noStrike" dirty="0">
                          <a:effectLst/>
                        </a:rPr>
                        <a:t>2.33</a:t>
                      </a:r>
                      <a:endParaRPr lang="en-US" sz="600" b="0" i="0" u="none" strike="noStrike" dirty="0">
                        <a:solidFill>
                          <a:srgbClr val="000000"/>
                        </a:solidFill>
                        <a:effectLst/>
                        <a:latin typeface="Calibri" panose="020F0502020204030204" pitchFamily="34" charset="0"/>
                      </a:endParaRPr>
                    </a:p>
                  </a:txBody>
                  <a:tcPr marL="3475" marR="3475" marT="3475" marB="0" anchor="b"/>
                </a:tc>
                <a:extLst>
                  <a:ext uri="{0D108BD9-81ED-4DB2-BD59-A6C34878D82A}">
                    <a16:rowId xmlns:a16="http://schemas.microsoft.com/office/drawing/2014/main" val="2382684633"/>
                  </a:ext>
                </a:extLst>
              </a:tr>
            </a:tbl>
          </a:graphicData>
        </a:graphic>
      </p:graphicFrame>
    </p:spTree>
    <p:extLst>
      <p:ext uri="{BB962C8B-B14F-4D97-AF65-F5344CB8AC3E}">
        <p14:creationId xmlns:p14="http://schemas.microsoft.com/office/powerpoint/2010/main" val="234960775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852C63-A328-4CF7-BD75-BC37BF12D31F}"/>
              </a:ext>
            </a:extLst>
          </p:cNvPr>
          <p:cNvSpPr>
            <a:spLocks noGrp="1"/>
          </p:cNvSpPr>
          <p:nvPr>
            <p:ph type="title"/>
          </p:nvPr>
        </p:nvSpPr>
        <p:spPr>
          <a:xfrm>
            <a:off x="1395821" y="0"/>
            <a:ext cx="10018713" cy="592394"/>
          </a:xfrm>
        </p:spPr>
        <p:txBody>
          <a:bodyPr>
            <a:normAutofit fontScale="90000"/>
          </a:bodyPr>
          <a:lstStyle/>
          <a:p>
            <a:r>
              <a:rPr lang="en-US" dirty="0"/>
              <a:t>Analysis</a:t>
            </a:r>
          </a:p>
        </p:txBody>
      </p:sp>
      <p:sp>
        <p:nvSpPr>
          <p:cNvPr id="3" name="Content Placeholder 2">
            <a:extLst>
              <a:ext uri="{FF2B5EF4-FFF2-40B4-BE49-F238E27FC236}">
                <a16:creationId xmlns:a16="http://schemas.microsoft.com/office/drawing/2014/main" id="{23052C4F-5958-4F91-A78F-1097361177DD}"/>
              </a:ext>
            </a:extLst>
          </p:cNvPr>
          <p:cNvSpPr>
            <a:spLocks noGrp="1"/>
          </p:cNvSpPr>
          <p:nvPr>
            <p:ph idx="1"/>
          </p:nvPr>
        </p:nvSpPr>
        <p:spPr>
          <a:xfrm>
            <a:off x="1086643" y="592394"/>
            <a:ext cx="10018713" cy="1728019"/>
          </a:xfrm>
        </p:spPr>
        <p:txBody>
          <a:bodyPr>
            <a:normAutofit/>
          </a:bodyPr>
          <a:lstStyle/>
          <a:p>
            <a:r>
              <a:rPr lang="en-US" sz="2000" dirty="0"/>
              <a:t>It is always a good idea to look at the data before attempting any formal model building exercise. An exploratory analysis of the data my reveal special aspects of the data you may want to keep an eye on. In the </a:t>
            </a:r>
            <a:r>
              <a:rPr lang="en-US" sz="2000" dirty="0" err="1"/>
              <a:t>the</a:t>
            </a:r>
            <a:r>
              <a:rPr lang="en-US" sz="2000" dirty="0"/>
              <a:t> graphs below, we plot a histogram of the number of species in the various islands and of the maximum elevation in each of them.</a:t>
            </a:r>
          </a:p>
        </p:txBody>
      </p:sp>
      <p:pic>
        <p:nvPicPr>
          <p:cNvPr id="5" name="Picture 4">
            <a:extLst>
              <a:ext uri="{FF2B5EF4-FFF2-40B4-BE49-F238E27FC236}">
                <a16:creationId xmlns:a16="http://schemas.microsoft.com/office/drawing/2014/main" id="{160E5251-3785-4D1E-8093-ED1143E8B3E7}"/>
              </a:ext>
            </a:extLst>
          </p:cNvPr>
          <p:cNvPicPr>
            <a:picLocks noChangeAspect="1"/>
          </p:cNvPicPr>
          <p:nvPr/>
        </p:nvPicPr>
        <p:blipFill>
          <a:blip r:embed="rId2"/>
          <a:stretch>
            <a:fillRect/>
          </a:stretch>
        </p:blipFill>
        <p:spPr>
          <a:xfrm>
            <a:off x="3106994" y="2682878"/>
            <a:ext cx="7167715" cy="3698257"/>
          </a:xfrm>
          <a:prstGeom prst="rect">
            <a:avLst/>
          </a:prstGeom>
        </p:spPr>
      </p:pic>
    </p:spTree>
    <p:extLst>
      <p:ext uri="{BB962C8B-B14F-4D97-AF65-F5344CB8AC3E}">
        <p14:creationId xmlns:p14="http://schemas.microsoft.com/office/powerpoint/2010/main" val="85059572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BA79D9-6371-41CA-9769-62045B59202C}"/>
              </a:ext>
            </a:extLst>
          </p:cNvPr>
          <p:cNvSpPr>
            <a:spLocks noGrp="1"/>
          </p:cNvSpPr>
          <p:nvPr>
            <p:ph type="title"/>
          </p:nvPr>
        </p:nvSpPr>
        <p:spPr>
          <a:xfrm>
            <a:off x="1454814" y="0"/>
            <a:ext cx="10018713" cy="533400"/>
          </a:xfrm>
        </p:spPr>
        <p:txBody>
          <a:bodyPr>
            <a:normAutofit fontScale="90000"/>
          </a:bodyPr>
          <a:lstStyle/>
          <a:p>
            <a:r>
              <a:rPr lang="en-US" dirty="0"/>
              <a:t>Elevation </a:t>
            </a:r>
          </a:p>
        </p:txBody>
      </p:sp>
      <p:pic>
        <p:nvPicPr>
          <p:cNvPr id="5" name="Content Placeholder 4">
            <a:extLst>
              <a:ext uri="{FF2B5EF4-FFF2-40B4-BE49-F238E27FC236}">
                <a16:creationId xmlns:a16="http://schemas.microsoft.com/office/drawing/2014/main" id="{284BF6B3-395B-49FF-8C5E-68EEF1A04E34}"/>
              </a:ext>
            </a:extLst>
          </p:cNvPr>
          <p:cNvPicPr>
            <a:picLocks noGrp="1" noChangeAspect="1"/>
          </p:cNvPicPr>
          <p:nvPr>
            <p:ph idx="1"/>
          </p:nvPr>
        </p:nvPicPr>
        <p:blipFill>
          <a:blip r:embed="rId2"/>
          <a:stretch>
            <a:fillRect/>
          </a:stretch>
        </p:blipFill>
        <p:spPr>
          <a:xfrm>
            <a:off x="3106994" y="1720645"/>
            <a:ext cx="7256205" cy="3949437"/>
          </a:xfrm>
        </p:spPr>
      </p:pic>
    </p:spTree>
    <p:extLst>
      <p:ext uri="{BB962C8B-B14F-4D97-AF65-F5344CB8AC3E}">
        <p14:creationId xmlns:p14="http://schemas.microsoft.com/office/powerpoint/2010/main" val="203018752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651573-2904-4BD6-AC52-1E000AAEC554}"/>
              </a:ext>
            </a:extLst>
          </p:cNvPr>
          <p:cNvSpPr>
            <a:spLocks noGrp="1"/>
          </p:cNvSpPr>
          <p:nvPr>
            <p:ph type="title"/>
          </p:nvPr>
        </p:nvSpPr>
        <p:spPr>
          <a:xfrm>
            <a:off x="1307331" y="0"/>
            <a:ext cx="10018713" cy="648929"/>
          </a:xfrm>
        </p:spPr>
        <p:txBody>
          <a:bodyPr>
            <a:normAutofit fontScale="90000"/>
          </a:bodyPr>
          <a:lstStyle/>
          <a:p>
            <a:r>
              <a:rPr lang="en-US" dirty="0"/>
              <a:t>More Plots </a:t>
            </a:r>
          </a:p>
        </p:txBody>
      </p:sp>
      <p:pic>
        <p:nvPicPr>
          <p:cNvPr id="5" name="Content Placeholder 4">
            <a:extLst>
              <a:ext uri="{FF2B5EF4-FFF2-40B4-BE49-F238E27FC236}">
                <a16:creationId xmlns:a16="http://schemas.microsoft.com/office/drawing/2014/main" id="{EBF1948B-347A-4EDF-8C93-6393DCC5A952}"/>
              </a:ext>
            </a:extLst>
          </p:cNvPr>
          <p:cNvPicPr>
            <a:picLocks noGrp="1" noChangeAspect="1"/>
          </p:cNvPicPr>
          <p:nvPr>
            <p:ph idx="1"/>
          </p:nvPr>
        </p:nvPicPr>
        <p:blipFill>
          <a:blip r:embed="rId2"/>
          <a:stretch>
            <a:fillRect/>
          </a:stretch>
        </p:blipFill>
        <p:spPr>
          <a:xfrm>
            <a:off x="2241756" y="953729"/>
            <a:ext cx="8937522" cy="5289755"/>
          </a:xfrm>
        </p:spPr>
      </p:pic>
    </p:spTree>
    <p:extLst>
      <p:ext uri="{BB962C8B-B14F-4D97-AF65-F5344CB8AC3E}">
        <p14:creationId xmlns:p14="http://schemas.microsoft.com/office/powerpoint/2010/main" val="225069312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4FB2E1-0E3E-4D48-BA69-F99BF4BB565E}"/>
              </a:ext>
            </a:extLst>
          </p:cNvPr>
          <p:cNvSpPr>
            <a:spLocks noGrp="1"/>
          </p:cNvSpPr>
          <p:nvPr>
            <p:ph type="title"/>
          </p:nvPr>
        </p:nvSpPr>
        <p:spPr>
          <a:xfrm>
            <a:off x="1346659" y="0"/>
            <a:ext cx="10018713" cy="602226"/>
          </a:xfrm>
        </p:spPr>
        <p:txBody>
          <a:bodyPr>
            <a:normAutofit fontScale="90000"/>
          </a:bodyPr>
          <a:lstStyle/>
          <a:p>
            <a:r>
              <a:rPr lang="en-US" dirty="0"/>
              <a:t>Model Fitting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157950C-8144-4073-B103-2BD042E8B9A0}"/>
                  </a:ext>
                </a:extLst>
              </p:cNvPr>
              <p:cNvSpPr>
                <a:spLocks noGrp="1"/>
              </p:cNvSpPr>
              <p:nvPr>
                <p:ph idx="1"/>
              </p:nvPr>
            </p:nvSpPr>
            <p:spPr>
              <a:xfrm>
                <a:off x="1484310" y="1002891"/>
                <a:ext cx="10018713" cy="5855110"/>
              </a:xfrm>
            </p:spPr>
            <p:txBody>
              <a:bodyPr>
                <a:normAutofit/>
              </a:bodyPr>
              <a:lstStyle/>
              <a:p>
                <a:pPr marL="0" indent="0" algn="l">
                  <a:buNone/>
                </a:pPr>
                <a:r>
                  <a:rPr lang="en-US" sz="1800" b="0" i="0" u="none" strike="noStrike" baseline="0" dirty="0">
                    <a:latin typeface="CMR12"/>
                  </a:rPr>
                  <a:t>     </a:t>
                </a:r>
                <a:r>
                  <a:rPr lang="en-US" sz="1800" b="1" i="0" u="none" strike="noStrike" baseline="0" dirty="0">
                    <a:latin typeface="CMR12"/>
                  </a:rPr>
                  <a:t>Residuals:</a:t>
                </a:r>
              </a:p>
              <a:p>
                <a:pPr marL="0" indent="0" algn="l">
                  <a:buNone/>
                </a:pPr>
                <a:r>
                  <a:rPr lang="sv-SE" sz="1800" b="0" i="0" u="none" strike="noStrike" baseline="0" dirty="0">
                    <a:latin typeface="CMR12"/>
                  </a:rPr>
                  <a:t>             Min                 1Q                   Median                         3Q                          Max</a:t>
                </a:r>
              </a:p>
              <a:p>
                <a:pPr marL="0" indent="0" algn="l">
                  <a:buNone/>
                </a:pPr>
                <a:r>
                  <a:rPr lang="en-US" sz="1800" b="0" i="0" u="none" strike="noStrike" baseline="0" dirty="0">
                    <a:latin typeface="CMR12"/>
                  </a:rPr>
                  <a:t>        -111.679         -34.898                -7.862                      33.460                   182.584</a:t>
                </a:r>
              </a:p>
              <a:p>
                <a:pPr marL="0" indent="0" algn="l">
                  <a:buNone/>
                </a:pPr>
                <a:r>
                  <a:rPr lang="en-US" sz="1800" b="1" dirty="0">
                    <a:latin typeface="CMR12"/>
                  </a:rPr>
                  <a:t>     </a:t>
                </a:r>
                <a:r>
                  <a:rPr lang="en-US" sz="1800" b="1" i="0" u="none" strike="noStrike" baseline="0" dirty="0">
                    <a:latin typeface="CMR12"/>
                  </a:rPr>
                  <a:t>Coefficients:</a:t>
                </a:r>
              </a:p>
              <a:p>
                <a:pPr marL="0" indent="0" algn="l">
                  <a:buNone/>
                </a:pPr>
                <a:r>
                  <a:rPr lang="en-US" sz="1800" b="0" i="0" u="none" strike="noStrike" baseline="0" dirty="0">
                    <a:latin typeface="CMR12"/>
                  </a:rPr>
                  <a:t>                                                   Estimate                Std. Error            t-value              </a:t>
                </a:r>
                <a14:m>
                  <m:oMath xmlns:m="http://schemas.openxmlformats.org/officeDocument/2006/math">
                    <m:r>
                      <a:rPr lang="en-US" sz="1800" i="1" dirty="0" smtClean="0">
                        <a:latin typeface="Cambria Math" panose="02040503050406030204" pitchFamily="18" charset="0"/>
                      </a:rPr>
                      <m:t>𝑃</m:t>
                    </m:r>
                    <m:d>
                      <m:dPr>
                        <m:ctrlPr>
                          <a:rPr lang="en-US" sz="1800" i="1" dirty="0" smtClean="0">
                            <a:latin typeface="Cambria Math" panose="02040503050406030204" pitchFamily="18" charset="0"/>
                          </a:rPr>
                        </m:ctrlPr>
                      </m:dPr>
                      <m:e>
                        <m:sSub>
                          <m:sSubPr>
                            <m:ctrlPr>
                              <a:rPr lang="en-US" sz="1800" i="1" dirty="0" smtClean="0">
                                <a:latin typeface="Cambria Math" panose="02040503050406030204" pitchFamily="18" charset="0"/>
                              </a:rPr>
                            </m:ctrlPr>
                          </m:sSubPr>
                          <m:e>
                            <m:r>
                              <a:rPr lang="en-US" sz="1800" i="1" dirty="0" smtClean="0">
                                <a:latin typeface="Cambria Math" panose="02040503050406030204" pitchFamily="18" charset="0"/>
                              </a:rPr>
                              <m:t>𝑡</m:t>
                            </m:r>
                          </m:e>
                          <m:sub>
                            <m:r>
                              <a:rPr lang="en-US" sz="1800" i="1" dirty="0" smtClean="0">
                                <a:latin typeface="Cambria Math" panose="02040503050406030204" pitchFamily="18" charset="0"/>
                              </a:rPr>
                              <m:t>24</m:t>
                            </m:r>
                          </m:sub>
                        </m:sSub>
                        <m:r>
                          <a:rPr lang="en-US" sz="1800" i="1" dirty="0" smtClean="0">
                            <a:latin typeface="Cambria Math" panose="02040503050406030204" pitchFamily="18" charset="0"/>
                          </a:rPr>
                          <m:t>&gt;</m:t>
                        </m:r>
                        <m:d>
                          <m:dPr>
                            <m:begChr m:val="|"/>
                            <m:endChr m:val="|"/>
                            <m:ctrlPr>
                              <a:rPr lang="en-US" sz="1800" i="1" dirty="0" smtClean="0">
                                <a:latin typeface="Cambria Math" panose="02040503050406030204" pitchFamily="18" charset="0"/>
                              </a:rPr>
                            </m:ctrlPr>
                          </m:dPr>
                          <m:e>
                            <m:r>
                              <a:rPr lang="en-US" sz="1800" i="1" dirty="0" smtClean="0">
                                <a:latin typeface="Cambria Math" panose="02040503050406030204" pitchFamily="18" charset="0"/>
                              </a:rPr>
                              <m:t>𝑡</m:t>
                            </m:r>
                          </m:e>
                        </m:d>
                      </m:e>
                    </m:d>
                    <m:r>
                      <a:rPr lang="en-US" sz="1800" i="1" dirty="0" smtClean="0">
                        <a:latin typeface="Cambria Math" panose="02040503050406030204" pitchFamily="18" charset="0"/>
                      </a:rPr>
                      <m:t> </m:t>
                    </m:r>
                  </m:oMath>
                </a14:m>
                <a:endParaRPr lang="en-US" sz="1800" b="0" i="0" u="none" strike="noStrike" baseline="0" dirty="0">
                  <a:latin typeface="CMR12"/>
                </a:endParaRPr>
              </a:p>
              <a:p>
                <a:pPr marL="0" indent="0" algn="l">
                  <a:buNone/>
                </a:pPr>
                <a:r>
                  <a:rPr lang="en-US" sz="1800" b="0" i="0" u="none" strike="noStrike" baseline="0" dirty="0">
                    <a:latin typeface="CMR12"/>
                  </a:rPr>
                  <a:t>                    (Intercept)            7.068221              19.154198            0.369                  0.715351</a:t>
                </a:r>
              </a:p>
              <a:p>
                <a:pPr marL="0" indent="0" algn="l">
                  <a:buNone/>
                </a:pPr>
                <a:r>
                  <a:rPr lang="en-US" sz="1800" b="0" i="0" u="none" strike="noStrike" baseline="0" dirty="0">
                    <a:latin typeface="CMR12"/>
                  </a:rPr>
                  <a:t>                    Area                      -0.023938                0.022422          -1.068                  0.296318</a:t>
                </a:r>
              </a:p>
              <a:p>
                <a:pPr marL="0" indent="0" algn="l">
                  <a:buNone/>
                </a:pPr>
                <a:r>
                  <a:rPr lang="it-IT" sz="1800" b="0" i="0" u="none" strike="noStrike" baseline="0" dirty="0">
                    <a:latin typeface="CMR12"/>
                  </a:rPr>
                  <a:t>                    Elevation               0.319465                0.053663            5.953                  3.82e-06</a:t>
                </a:r>
              </a:p>
              <a:p>
                <a:pPr marL="0" indent="0" algn="l">
                  <a:buNone/>
                </a:pPr>
                <a:r>
                  <a:rPr lang="en-US" sz="1800" b="0" i="0" u="none" strike="noStrike" baseline="0" dirty="0">
                    <a:latin typeface="CMR12"/>
                  </a:rPr>
                  <a:t>                    Nearest                  0.009144               1.054136             0.009                  0.993151</a:t>
                </a:r>
              </a:p>
              <a:p>
                <a:pPr marL="0" indent="0" algn="l">
                  <a:buNone/>
                </a:pPr>
                <a:r>
                  <a:rPr lang="en-US" sz="1800" b="0" i="0" u="none" strike="noStrike" baseline="0" dirty="0">
                    <a:latin typeface="CMR12"/>
                  </a:rPr>
                  <a:t>                    </a:t>
                </a:r>
                <a:r>
                  <a:rPr lang="en-US" sz="1800" b="0" i="0" u="none" strike="noStrike" baseline="0" dirty="0" err="1">
                    <a:latin typeface="CMR12"/>
                  </a:rPr>
                  <a:t>Scruz</a:t>
                </a:r>
                <a:r>
                  <a:rPr lang="en-US" sz="1800" b="0" i="0" u="none" strike="noStrike" baseline="0" dirty="0">
                    <a:latin typeface="CMR12"/>
                  </a:rPr>
                  <a:t>                     -0.240524               0.215402            -1.117                  0.275208</a:t>
                </a:r>
              </a:p>
              <a:p>
                <a:pPr marL="0" indent="0" algn="l">
                  <a:buNone/>
                </a:pPr>
                <a:r>
                  <a:rPr lang="en-US" sz="1800" b="0" i="0" u="none" strike="noStrike" baseline="0" dirty="0">
                    <a:latin typeface="CMR12"/>
                  </a:rPr>
                  <a:t>                    Adjacent               -0.074805               0.017700           -4.226                   0.000297</a:t>
                </a:r>
              </a:p>
              <a:p>
                <a:pPr marL="0" indent="0" algn="l">
                  <a:buNone/>
                </a:pPr>
                <a:r>
                  <a:rPr lang="en-US" sz="1800" b="1" i="0" u="none" strike="noStrike" baseline="0" dirty="0">
                    <a:latin typeface="CMR12"/>
                  </a:rPr>
                  <a:t>      Residual standard error</a:t>
                </a:r>
                <a:r>
                  <a:rPr lang="en-US" sz="1800" b="0" i="0" u="none" strike="noStrike" baseline="0" dirty="0">
                    <a:latin typeface="CMR12"/>
                  </a:rPr>
                  <a:t>: 60.98 on 24 degrees of freedom            </a:t>
                </a:r>
              </a:p>
              <a:p>
                <a:pPr marL="0" indent="0" algn="l">
                  <a:buNone/>
                </a:pPr>
                <a:r>
                  <a:rPr lang="en-US" sz="1800" b="0" i="0" u="none" strike="noStrike" baseline="0" dirty="0">
                    <a:latin typeface="CMR12"/>
                  </a:rPr>
                  <a:t>      </a:t>
                </a:r>
                <a:r>
                  <a:rPr lang="en-US" sz="1800" b="1" i="0" u="none" strike="noStrike" baseline="0" dirty="0">
                    <a:latin typeface="CMR12"/>
                  </a:rPr>
                  <a:t>Multiple R-squared: </a:t>
                </a:r>
                <a:r>
                  <a:rPr lang="en-US" sz="1800" b="0" i="0" u="none" strike="noStrike" baseline="0" dirty="0">
                    <a:latin typeface="CMR12"/>
                  </a:rPr>
                  <a:t>0.7658,                            </a:t>
                </a:r>
                <a:r>
                  <a:rPr lang="en-US" sz="1800" b="1" i="0" u="none" strike="noStrike" baseline="0" dirty="0">
                    <a:latin typeface="CMR12"/>
                  </a:rPr>
                  <a:t>Adjusted R-squared: </a:t>
                </a:r>
                <a:r>
                  <a:rPr lang="en-US" sz="1800" b="0" i="0" u="none" strike="noStrike" baseline="0" dirty="0">
                    <a:latin typeface="CMR12"/>
                  </a:rPr>
                  <a:t>0.7171</a:t>
                </a:r>
              </a:p>
              <a:p>
                <a:pPr algn="l"/>
                <a:r>
                  <a:rPr lang="en-US" sz="1800" b="1" i="0" u="none" strike="noStrike" baseline="0" dirty="0">
                    <a:latin typeface="CMR12"/>
                  </a:rPr>
                  <a:t>F-statistic: </a:t>
                </a:r>
                <a:r>
                  <a:rPr lang="en-US" sz="1800" b="0" i="0" u="none" strike="noStrike" baseline="0" dirty="0">
                    <a:latin typeface="CMR12"/>
                  </a:rPr>
                  <a:t>15.7 on 5 and 24 DF, p-value: 6.838e-07   </a:t>
                </a:r>
                <a14:m>
                  <m:oMath xmlns:m="http://schemas.openxmlformats.org/officeDocument/2006/math">
                    <m:r>
                      <a:rPr lang="en-US" sz="1800" b="0" i="1" u="none" strike="noStrike" baseline="0" smtClean="0">
                        <a:latin typeface="Cambria Math" panose="02040503050406030204" pitchFamily="18" charset="0"/>
                      </a:rPr>
                      <m:t>𝑃</m:t>
                    </m:r>
                    <m:r>
                      <a:rPr lang="en-US" sz="1800" b="0" i="1" u="none" strike="noStrike" baseline="0" smtClean="0">
                        <a:latin typeface="Cambria Math" panose="02040503050406030204" pitchFamily="18" charset="0"/>
                      </a:rPr>
                      <m:t>(</m:t>
                    </m:r>
                    <m:r>
                      <a:rPr lang="en-US" sz="1800" b="0" i="1" u="none" strike="noStrike" baseline="0" smtClean="0">
                        <a:latin typeface="Cambria Math" panose="02040503050406030204" pitchFamily="18" charset="0"/>
                      </a:rPr>
                      <m:t>𝑡</m:t>
                    </m:r>
                    <m:r>
                      <a:rPr lang="en-US" sz="1800" b="0" i="1" u="none" strike="noStrike" baseline="0" smtClean="0">
                        <a:latin typeface="Cambria Math" panose="02040503050406030204" pitchFamily="18" charset="0"/>
                      </a:rPr>
                      <m:t>_{24} &gt; </m:t>
                    </m:r>
                    <m:d>
                      <m:dPr>
                        <m:begChr m:val="|"/>
                        <m:endChr m:val="|"/>
                        <m:ctrlPr>
                          <a:rPr lang="en-US" sz="1800" b="0" i="1" u="none" strike="noStrike" baseline="0" smtClean="0">
                            <a:latin typeface="Cambria Math" panose="02040503050406030204" pitchFamily="18" charset="0"/>
                          </a:rPr>
                        </m:ctrlPr>
                      </m:dPr>
                      <m:e>
                        <m:r>
                          <a:rPr lang="en-US" sz="1800" b="0" i="1" u="none" strike="noStrike" baseline="0" smtClean="0">
                            <a:latin typeface="Cambria Math" panose="02040503050406030204" pitchFamily="18" charset="0"/>
                          </a:rPr>
                          <m:t>𝑡</m:t>
                        </m:r>
                      </m:e>
                    </m:d>
                  </m:oMath>
                </a14:m>
                <a:r>
                  <a:rPr lang="en-US" dirty="0"/>
                  <a:t> </a:t>
                </a:r>
                <a14:m>
                  <m:oMath xmlns:m="http://schemas.openxmlformats.org/officeDocument/2006/math">
                    <m:r>
                      <a:rPr lang="en-US" i="1" dirty="0" smtClean="0">
                        <a:latin typeface="Cambria Math" panose="02040503050406030204" pitchFamily="18" charset="0"/>
                      </a:rPr>
                      <m:t>𝑃</m:t>
                    </m:r>
                    <m:d>
                      <m:dPr>
                        <m:ctrlPr>
                          <a:rPr lang="en-US" i="1" dirty="0" smtClean="0">
                            <a:latin typeface="Cambria Math" panose="02040503050406030204" pitchFamily="18" charset="0"/>
                          </a:rPr>
                        </m:ctrlPr>
                      </m:dPr>
                      <m:e>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𝑡</m:t>
                            </m:r>
                          </m:e>
                          <m:sub>
                            <m:r>
                              <a:rPr lang="en-US" i="1" dirty="0" smtClean="0">
                                <a:latin typeface="Cambria Math" panose="02040503050406030204" pitchFamily="18" charset="0"/>
                              </a:rPr>
                              <m:t>24</m:t>
                            </m:r>
                          </m:sub>
                        </m:sSub>
                        <m:r>
                          <a:rPr lang="en-US" i="1" dirty="0" smtClean="0">
                            <a:latin typeface="Cambria Math" panose="02040503050406030204" pitchFamily="18" charset="0"/>
                          </a:rPr>
                          <m:t>&gt;</m:t>
                        </m:r>
                        <m:d>
                          <m:dPr>
                            <m:begChr m:val="|"/>
                            <m:endChr m:val="|"/>
                            <m:ctrlPr>
                              <a:rPr lang="en-US" i="1" dirty="0" smtClean="0">
                                <a:latin typeface="Cambria Math" panose="02040503050406030204" pitchFamily="18" charset="0"/>
                              </a:rPr>
                            </m:ctrlPr>
                          </m:dPr>
                          <m:e>
                            <m:r>
                              <a:rPr lang="en-US" i="1" dirty="0" smtClean="0">
                                <a:latin typeface="Cambria Math" panose="02040503050406030204" pitchFamily="18" charset="0"/>
                              </a:rPr>
                              <m:t>𝑡</m:t>
                            </m:r>
                          </m:e>
                        </m:d>
                      </m:e>
                    </m:d>
                  </m:oMath>
                </a14:m>
                <a:endParaRPr lang="en-US" dirty="0"/>
              </a:p>
            </p:txBody>
          </p:sp>
        </mc:Choice>
        <mc:Fallback xmlns="">
          <p:sp>
            <p:nvSpPr>
              <p:cNvPr id="3" name="Content Placeholder 2">
                <a:extLst>
                  <a:ext uri="{FF2B5EF4-FFF2-40B4-BE49-F238E27FC236}">
                    <a16:creationId xmlns:a16="http://schemas.microsoft.com/office/drawing/2014/main" id="{6157950C-8144-4073-B103-2BD042E8B9A0}"/>
                  </a:ext>
                </a:extLst>
              </p:cNvPr>
              <p:cNvSpPr>
                <a:spLocks noGrp="1" noRot="1" noChangeAspect="1" noMove="1" noResize="1" noEditPoints="1" noAdjustHandles="1" noChangeArrowheads="1" noChangeShapeType="1" noTextEdit="1"/>
              </p:cNvSpPr>
              <p:nvPr>
                <p:ph idx="1"/>
              </p:nvPr>
            </p:nvSpPr>
            <p:spPr>
              <a:xfrm>
                <a:off x="1484310" y="1002891"/>
                <a:ext cx="10018713" cy="5855110"/>
              </a:xfrm>
              <a:blipFill>
                <a:blip r:embed="rId2"/>
                <a:stretch>
                  <a:fillRect l="-912" b="-1250"/>
                </a:stretch>
              </a:blipFill>
            </p:spPr>
            <p:txBody>
              <a:bodyPr/>
              <a:lstStyle/>
              <a:p>
                <a:r>
                  <a:rPr lang="en-US">
                    <a:noFill/>
                  </a:rPr>
                  <a:t> </a:t>
                </a:r>
              </a:p>
            </p:txBody>
          </p:sp>
        </mc:Fallback>
      </mc:AlternateContent>
    </p:spTree>
    <p:extLst>
      <p:ext uri="{BB962C8B-B14F-4D97-AF65-F5344CB8AC3E}">
        <p14:creationId xmlns:p14="http://schemas.microsoft.com/office/powerpoint/2010/main" val="208989055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B3EC78-B825-4DE3-8F58-552089735C43}"/>
              </a:ext>
            </a:extLst>
          </p:cNvPr>
          <p:cNvSpPr>
            <a:spLocks noGrp="1"/>
          </p:cNvSpPr>
          <p:nvPr>
            <p:ph type="title"/>
          </p:nvPr>
        </p:nvSpPr>
        <p:spPr>
          <a:xfrm>
            <a:off x="1376157" y="0"/>
            <a:ext cx="10018713" cy="651387"/>
          </a:xfrm>
        </p:spPr>
        <p:txBody>
          <a:bodyPr>
            <a:normAutofit fontScale="90000"/>
          </a:bodyPr>
          <a:lstStyle/>
          <a:p>
            <a:r>
              <a:rPr lang="en-US" dirty="0"/>
              <a:t>Analysis </a:t>
            </a:r>
          </a:p>
        </p:txBody>
      </p:sp>
      <p:sp>
        <p:nvSpPr>
          <p:cNvPr id="3" name="Content Placeholder 2">
            <a:extLst>
              <a:ext uri="{FF2B5EF4-FFF2-40B4-BE49-F238E27FC236}">
                <a16:creationId xmlns:a16="http://schemas.microsoft.com/office/drawing/2014/main" id="{73E1B49C-C06E-42E5-90FF-51EC27ADE5A1}"/>
              </a:ext>
            </a:extLst>
          </p:cNvPr>
          <p:cNvSpPr>
            <a:spLocks noGrp="1"/>
          </p:cNvSpPr>
          <p:nvPr>
            <p:ph idx="1"/>
          </p:nvPr>
        </p:nvSpPr>
        <p:spPr>
          <a:xfrm>
            <a:off x="1376157" y="651387"/>
            <a:ext cx="10018713" cy="796412"/>
          </a:xfrm>
        </p:spPr>
        <p:txBody>
          <a:bodyPr>
            <a:normAutofit fontScale="92500"/>
          </a:bodyPr>
          <a:lstStyle/>
          <a:p>
            <a:r>
              <a:rPr lang="en-US" dirty="0"/>
              <a:t>The first thing one may want to do is to look at the residuals. There are several ways to do this. Are they normally distributed? We can plot their histogram:</a:t>
            </a:r>
          </a:p>
        </p:txBody>
      </p:sp>
      <p:pic>
        <p:nvPicPr>
          <p:cNvPr id="5" name="Picture 4">
            <a:extLst>
              <a:ext uri="{FF2B5EF4-FFF2-40B4-BE49-F238E27FC236}">
                <a16:creationId xmlns:a16="http://schemas.microsoft.com/office/drawing/2014/main" id="{9A46FF5F-EC8E-4A6B-8E6B-492105C27983}"/>
              </a:ext>
            </a:extLst>
          </p:cNvPr>
          <p:cNvPicPr>
            <a:picLocks noChangeAspect="1"/>
          </p:cNvPicPr>
          <p:nvPr/>
        </p:nvPicPr>
        <p:blipFill>
          <a:blip r:embed="rId2"/>
          <a:stretch>
            <a:fillRect/>
          </a:stretch>
        </p:blipFill>
        <p:spPr>
          <a:xfrm>
            <a:off x="2684206" y="2155165"/>
            <a:ext cx="7531510" cy="4501273"/>
          </a:xfrm>
          <a:prstGeom prst="rect">
            <a:avLst/>
          </a:prstGeom>
        </p:spPr>
      </p:pic>
    </p:spTree>
    <p:extLst>
      <p:ext uri="{BB962C8B-B14F-4D97-AF65-F5344CB8AC3E}">
        <p14:creationId xmlns:p14="http://schemas.microsoft.com/office/powerpoint/2010/main" val="96651380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65D989-363D-4E77-A138-6CE7B9F004D8}"/>
              </a:ext>
            </a:extLst>
          </p:cNvPr>
          <p:cNvSpPr>
            <a:spLocks noGrp="1"/>
          </p:cNvSpPr>
          <p:nvPr>
            <p:ph type="title"/>
          </p:nvPr>
        </p:nvSpPr>
        <p:spPr>
          <a:xfrm>
            <a:off x="1484310" y="0"/>
            <a:ext cx="10018713" cy="381000"/>
          </a:xfrm>
        </p:spPr>
        <p:txBody>
          <a:bodyPr>
            <a:normAutofit fontScale="90000"/>
          </a:bodyPr>
          <a:lstStyle/>
          <a:p>
            <a:r>
              <a:rPr lang="en-US" dirty="0"/>
              <a:t>Analysis </a:t>
            </a:r>
          </a:p>
        </p:txBody>
      </p:sp>
      <p:sp>
        <p:nvSpPr>
          <p:cNvPr id="3" name="Content Placeholder 2">
            <a:extLst>
              <a:ext uri="{FF2B5EF4-FFF2-40B4-BE49-F238E27FC236}">
                <a16:creationId xmlns:a16="http://schemas.microsoft.com/office/drawing/2014/main" id="{BC644C1D-DFA5-4564-8F02-72ABCAE57DED}"/>
              </a:ext>
            </a:extLst>
          </p:cNvPr>
          <p:cNvSpPr>
            <a:spLocks noGrp="1"/>
          </p:cNvSpPr>
          <p:nvPr>
            <p:ph idx="1"/>
          </p:nvPr>
        </p:nvSpPr>
        <p:spPr>
          <a:xfrm>
            <a:off x="1484310" y="570271"/>
            <a:ext cx="10018713" cy="589935"/>
          </a:xfrm>
        </p:spPr>
        <p:txBody>
          <a:bodyPr>
            <a:normAutofit/>
          </a:bodyPr>
          <a:lstStyle/>
          <a:p>
            <a:pPr marL="0" indent="0">
              <a:buNone/>
            </a:pPr>
            <a:r>
              <a:rPr lang="en-US" dirty="0"/>
              <a:t>Or look at the Q-Q plot</a:t>
            </a:r>
          </a:p>
        </p:txBody>
      </p:sp>
      <p:pic>
        <p:nvPicPr>
          <p:cNvPr id="5" name="Picture 4">
            <a:extLst>
              <a:ext uri="{FF2B5EF4-FFF2-40B4-BE49-F238E27FC236}">
                <a16:creationId xmlns:a16="http://schemas.microsoft.com/office/drawing/2014/main" id="{1A21E363-3ECE-4527-8CAF-65A8B977B5AF}"/>
              </a:ext>
            </a:extLst>
          </p:cNvPr>
          <p:cNvPicPr>
            <a:picLocks noChangeAspect="1"/>
          </p:cNvPicPr>
          <p:nvPr/>
        </p:nvPicPr>
        <p:blipFill>
          <a:blip r:embed="rId2"/>
          <a:stretch>
            <a:fillRect/>
          </a:stretch>
        </p:blipFill>
        <p:spPr>
          <a:xfrm>
            <a:off x="2723535" y="2155165"/>
            <a:ext cx="6646607" cy="4132564"/>
          </a:xfrm>
          <a:prstGeom prst="rect">
            <a:avLst/>
          </a:prstGeom>
        </p:spPr>
      </p:pic>
    </p:spTree>
    <p:extLst>
      <p:ext uri="{BB962C8B-B14F-4D97-AF65-F5344CB8AC3E}">
        <p14:creationId xmlns:p14="http://schemas.microsoft.com/office/powerpoint/2010/main" val="96801168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29E84A-6DB7-43CF-AC82-68469502CD83}"/>
              </a:ext>
            </a:extLst>
          </p:cNvPr>
          <p:cNvSpPr>
            <a:spLocks noGrp="1"/>
          </p:cNvSpPr>
          <p:nvPr>
            <p:ph type="title"/>
          </p:nvPr>
        </p:nvSpPr>
        <p:spPr>
          <a:xfrm>
            <a:off x="1484310" y="0"/>
            <a:ext cx="10018713" cy="553065"/>
          </a:xfrm>
        </p:spPr>
        <p:txBody>
          <a:bodyPr>
            <a:normAutofit fontScale="90000"/>
          </a:bodyPr>
          <a:lstStyle/>
          <a:p>
            <a:r>
              <a:rPr lang="en-US" dirty="0"/>
              <a:t>Analysis</a:t>
            </a:r>
          </a:p>
        </p:txBody>
      </p:sp>
      <p:sp>
        <p:nvSpPr>
          <p:cNvPr id="3" name="Content Placeholder 2">
            <a:extLst>
              <a:ext uri="{FF2B5EF4-FFF2-40B4-BE49-F238E27FC236}">
                <a16:creationId xmlns:a16="http://schemas.microsoft.com/office/drawing/2014/main" id="{B0595922-0624-4793-B06B-3A5680E06A05}"/>
              </a:ext>
            </a:extLst>
          </p:cNvPr>
          <p:cNvSpPr>
            <a:spLocks noGrp="1"/>
          </p:cNvSpPr>
          <p:nvPr>
            <p:ph idx="1"/>
          </p:nvPr>
        </p:nvSpPr>
        <p:spPr>
          <a:xfrm>
            <a:off x="1405652" y="553065"/>
            <a:ext cx="10018713" cy="351504"/>
          </a:xfrm>
        </p:spPr>
        <p:txBody>
          <a:bodyPr>
            <a:normAutofit lnSpcReduction="10000"/>
          </a:bodyPr>
          <a:lstStyle/>
          <a:p>
            <a:r>
              <a:rPr lang="en-US" sz="1800" b="0" i="0" u="none" strike="noStrike" baseline="0" dirty="0">
                <a:latin typeface="CMR12"/>
              </a:rPr>
              <a:t>and always plot them against the fitted values:</a:t>
            </a:r>
            <a:endParaRPr lang="en-US" dirty="0"/>
          </a:p>
        </p:txBody>
      </p:sp>
      <p:pic>
        <p:nvPicPr>
          <p:cNvPr id="5" name="Picture 4">
            <a:extLst>
              <a:ext uri="{FF2B5EF4-FFF2-40B4-BE49-F238E27FC236}">
                <a16:creationId xmlns:a16="http://schemas.microsoft.com/office/drawing/2014/main" id="{EE371995-40CE-468C-A644-CCEFB8B50777}"/>
              </a:ext>
            </a:extLst>
          </p:cNvPr>
          <p:cNvPicPr>
            <a:picLocks noChangeAspect="1"/>
          </p:cNvPicPr>
          <p:nvPr/>
        </p:nvPicPr>
        <p:blipFill>
          <a:blip r:embed="rId2"/>
          <a:stretch>
            <a:fillRect/>
          </a:stretch>
        </p:blipFill>
        <p:spPr>
          <a:xfrm>
            <a:off x="1976284" y="1809135"/>
            <a:ext cx="8465574" cy="4689988"/>
          </a:xfrm>
          <a:prstGeom prst="rect">
            <a:avLst/>
          </a:prstGeom>
        </p:spPr>
      </p:pic>
    </p:spTree>
    <p:extLst>
      <p:ext uri="{BB962C8B-B14F-4D97-AF65-F5344CB8AC3E}">
        <p14:creationId xmlns:p14="http://schemas.microsoft.com/office/powerpoint/2010/main" val="8140590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E878AE-58F9-4B1A-8499-F2517340A9E9}"/>
              </a:ext>
            </a:extLst>
          </p:cNvPr>
          <p:cNvSpPr>
            <a:spLocks noGrp="1"/>
          </p:cNvSpPr>
          <p:nvPr>
            <p:ph type="title"/>
          </p:nvPr>
        </p:nvSpPr>
        <p:spPr>
          <a:xfrm>
            <a:off x="1484310" y="0"/>
            <a:ext cx="10018713" cy="582561"/>
          </a:xfrm>
        </p:spPr>
        <p:txBody>
          <a:bodyPr>
            <a:normAutofit fontScale="90000"/>
          </a:bodyPr>
          <a:lstStyle/>
          <a:p>
            <a:r>
              <a:rPr lang="en-US" dirty="0"/>
              <a:t>The Simple Linear Regression Model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B2AA38F-EF1C-45BA-9A89-5FD6A545722B}"/>
                  </a:ext>
                </a:extLst>
              </p:cNvPr>
              <p:cNvSpPr>
                <a:spLocks noGrp="1"/>
              </p:cNvSpPr>
              <p:nvPr>
                <p:ph idx="1"/>
              </p:nvPr>
            </p:nvSpPr>
            <p:spPr>
              <a:xfrm>
                <a:off x="1484310" y="658761"/>
                <a:ext cx="10018713" cy="5938684"/>
              </a:xfrm>
            </p:spPr>
            <p:txBody>
              <a:bodyPr>
                <a:normAutofit fontScale="92500"/>
              </a:bodyPr>
              <a:lstStyle/>
              <a:p>
                <a:pPr marL="0" indent="0">
                  <a:buNone/>
                </a:pPr>
                <a:endParaRPr lang="en-US" dirty="0"/>
              </a:p>
              <a:p>
                <a:r>
                  <a:rPr lang="en-US" dirty="0"/>
                  <a:t>The parameters first two terms on the right side of the expression  </a:t>
                </a:r>
              </a:p>
              <a:p>
                <a:pPr marL="0" indent="0">
                  <a:buNone/>
                </a:pPr>
                <a14:m>
                  <m:oMathPara xmlns:m="http://schemas.openxmlformats.org/officeDocument/2006/math">
                    <m:oMathParaPr>
                      <m:jc m:val="centerGroup"/>
                    </m:oMathParaPr>
                    <m:oMath xmlns:m="http://schemas.openxmlformats.org/officeDocument/2006/math">
                      <m:r>
                        <a:rPr lang="sv-SE" i="1" smtClean="0">
                          <a:latin typeface="Cambria Math" panose="02040503050406030204" pitchFamily="18" charset="0"/>
                        </a:rPr>
                        <m:t>𝑦</m:t>
                      </m:r>
                      <m:r>
                        <a:rPr lang="sv-SE" i="1" smtClean="0">
                          <a:latin typeface="Cambria Math" panose="02040503050406030204" pitchFamily="18" charset="0"/>
                        </a:rPr>
                        <m:t>=</m:t>
                      </m:r>
                      <m:sSub>
                        <m:sSubPr>
                          <m:ctrlPr>
                            <a:rPr lang="sv-SE" i="1" smtClean="0">
                              <a:latin typeface="Cambria Math" panose="02040503050406030204" pitchFamily="18" charset="0"/>
                            </a:rPr>
                          </m:ctrlPr>
                        </m:sSubPr>
                        <m:e>
                          <m:r>
                            <a:rPr lang="sv-SE" i="1" smtClean="0">
                              <a:latin typeface="Cambria Math" panose="02040503050406030204" pitchFamily="18" charset="0"/>
                            </a:rPr>
                            <m:t>𝛽</m:t>
                          </m:r>
                        </m:e>
                        <m:sub>
                          <m:r>
                            <a:rPr lang="sv-SE" i="1" smtClean="0">
                              <a:latin typeface="Cambria Math" panose="02040503050406030204" pitchFamily="18" charset="0"/>
                            </a:rPr>
                            <m:t>0</m:t>
                          </m:r>
                        </m:sub>
                      </m:sSub>
                      <m:r>
                        <a:rPr lang="sv-SE" i="1" smtClean="0">
                          <a:latin typeface="Cambria Math" panose="02040503050406030204" pitchFamily="18" charset="0"/>
                        </a:rPr>
                        <m:t>+</m:t>
                      </m:r>
                      <m:sSub>
                        <m:sSubPr>
                          <m:ctrlPr>
                            <a:rPr lang="sv-SE" i="1" smtClean="0">
                              <a:latin typeface="Cambria Math" panose="02040503050406030204" pitchFamily="18" charset="0"/>
                            </a:rPr>
                          </m:ctrlPr>
                        </m:sSubPr>
                        <m:e>
                          <m:r>
                            <a:rPr lang="sv-SE" i="1" smtClean="0">
                              <a:latin typeface="Cambria Math" panose="02040503050406030204" pitchFamily="18" charset="0"/>
                            </a:rPr>
                            <m:t>𝛽</m:t>
                          </m:r>
                        </m:e>
                        <m:sub>
                          <m:r>
                            <a:rPr lang="sv-SE" i="1" smtClean="0">
                              <a:latin typeface="Cambria Math" panose="02040503050406030204" pitchFamily="18" charset="0"/>
                            </a:rPr>
                            <m:t>1</m:t>
                          </m:r>
                        </m:sub>
                      </m:sSub>
                      <m:r>
                        <a:rPr lang="sv-SE" i="1" smtClean="0">
                          <a:latin typeface="Cambria Math" panose="02040503050406030204" pitchFamily="18" charset="0"/>
                        </a:rPr>
                        <m:t>𝑥</m:t>
                      </m:r>
                      <m:r>
                        <a:rPr lang="sv-SE" i="1" smtClean="0">
                          <a:latin typeface="Cambria Math" panose="02040503050406030204" pitchFamily="18" charset="0"/>
                        </a:rPr>
                        <m:t>+</m:t>
                      </m:r>
                      <m:r>
                        <a:rPr lang="sv-SE" i="1" smtClean="0">
                          <a:latin typeface="Cambria Math" panose="02040503050406030204" pitchFamily="18" charset="0"/>
                        </a:rPr>
                        <m:t>𝜖</m:t>
                      </m:r>
                    </m:oMath>
                  </m:oMathPara>
                </a14:m>
                <a:endParaRPr lang="en-US" dirty="0"/>
              </a:p>
              <a:p>
                <a:pPr marL="457200" lvl="1" indent="0">
                  <a:buNone/>
                </a:pPr>
                <a:r>
                  <a:rPr lang="en-US" sz="2400" dirty="0"/>
                  <a:t>define a straight line; </a:t>
                </a:r>
                <a14:m>
                  <m:oMath xmlns:m="http://schemas.openxmlformats.org/officeDocument/2006/math">
                    <m:sSub>
                      <m:sSubPr>
                        <m:ctrlPr>
                          <a:rPr lang="sv-SE" sz="2400" i="1" smtClean="0">
                            <a:latin typeface="Cambria Math" panose="02040503050406030204" pitchFamily="18" charset="0"/>
                          </a:rPr>
                        </m:ctrlPr>
                      </m:sSubPr>
                      <m:e>
                        <m:r>
                          <a:rPr lang="sv-SE" sz="2400" i="1" smtClean="0">
                            <a:latin typeface="Cambria Math" panose="02040503050406030204" pitchFamily="18" charset="0"/>
                          </a:rPr>
                          <m:t>𝛽</m:t>
                        </m:r>
                      </m:e>
                      <m:sub>
                        <m:r>
                          <a:rPr lang="sv-SE" sz="2400" i="1" smtClean="0">
                            <a:latin typeface="Cambria Math" panose="02040503050406030204" pitchFamily="18" charset="0"/>
                          </a:rPr>
                          <m:t>0</m:t>
                        </m:r>
                      </m:sub>
                    </m:sSub>
                  </m:oMath>
                </a14:m>
                <a:r>
                  <a:rPr lang="en-US" sz="2400" dirty="0"/>
                  <a:t> and </a:t>
                </a:r>
                <a14:m>
                  <m:oMath xmlns:m="http://schemas.openxmlformats.org/officeDocument/2006/math">
                    <m:sSub>
                      <m:sSubPr>
                        <m:ctrlPr>
                          <a:rPr lang="sv-SE" sz="2400" i="1">
                            <a:latin typeface="Cambria Math" panose="02040503050406030204" pitchFamily="18" charset="0"/>
                          </a:rPr>
                        </m:ctrlPr>
                      </m:sSubPr>
                      <m:e>
                        <m:r>
                          <a:rPr lang="sv-SE" sz="2400" i="1">
                            <a:latin typeface="Cambria Math" panose="02040503050406030204" pitchFamily="18" charset="0"/>
                          </a:rPr>
                          <m:t>𝛽</m:t>
                        </m:r>
                      </m:e>
                      <m:sub>
                        <m:r>
                          <a:rPr lang="sv-SE" sz="2400" i="1">
                            <a:latin typeface="Cambria Math" panose="02040503050406030204" pitchFamily="18" charset="0"/>
                          </a:rPr>
                          <m:t>1</m:t>
                        </m:r>
                      </m:sub>
                    </m:sSub>
                  </m:oMath>
                </a14:m>
                <a:r>
                  <a:rPr lang="en-US" sz="2400" dirty="0"/>
                  <a:t> are the intercept and slope of such line. The inclusion of a random term </a:t>
                </a:r>
                <a14:m>
                  <m:oMath xmlns:m="http://schemas.openxmlformats.org/officeDocument/2006/math">
                    <m:r>
                      <a:rPr lang="sv-SE" sz="2400" i="1">
                        <a:latin typeface="Cambria Math" panose="02040503050406030204" pitchFamily="18" charset="0"/>
                      </a:rPr>
                      <m:t>𝜖</m:t>
                    </m:r>
                  </m:oMath>
                </a14:m>
                <a:r>
                  <a:rPr lang="en-US" sz="2400" dirty="0"/>
                  <a:t> is necessary as the relationship between </a:t>
                </a:r>
                <a:r>
                  <a:rPr lang="en-US" sz="2400" i="1" dirty="0"/>
                  <a:t>y</a:t>
                </a:r>
                <a:r>
                  <a:rPr lang="en-US" sz="2400" dirty="0"/>
                  <a:t> and</a:t>
                </a:r>
                <a:r>
                  <a:rPr lang="en-US" sz="2400" i="1" dirty="0"/>
                  <a:t> x </a:t>
                </a:r>
                <a:r>
                  <a:rPr lang="en-US" sz="2400" dirty="0"/>
                  <a:t>is not exactly deterministic; this inclusion makes the model </a:t>
                </a:r>
                <a:r>
                  <a:rPr lang="en-US" sz="2400" b="1" dirty="0"/>
                  <a:t>probabilistic. </a:t>
                </a:r>
                <a:r>
                  <a:rPr lang="en-US" sz="2400" dirty="0"/>
                  <a:t>It should be noted that, in the context of model above, </a:t>
                </a:r>
                <a:r>
                  <a:rPr lang="en-US" sz="2400" i="1" dirty="0"/>
                  <a:t>y</a:t>
                </a:r>
                <a:r>
                  <a:rPr lang="en-US" sz="2400" dirty="0"/>
                  <a:t> and  </a:t>
                </a:r>
                <a14:m>
                  <m:oMath xmlns:m="http://schemas.openxmlformats.org/officeDocument/2006/math">
                    <m:r>
                      <a:rPr lang="sv-SE" sz="2400" i="1">
                        <a:latin typeface="Cambria Math" panose="02040503050406030204" pitchFamily="18" charset="0"/>
                      </a:rPr>
                      <m:t>𝜖</m:t>
                    </m:r>
                  </m:oMath>
                </a14:m>
                <a:r>
                  <a:rPr lang="en-US" sz="2400" dirty="0"/>
                  <a:t> are random variables, </a:t>
                </a:r>
                <a:r>
                  <a:rPr lang="en-US" sz="2400" i="1" dirty="0"/>
                  <a:t>x</a:t>
                </a:r>
                <a:r>
                  <a:rPr lang="en-US" sz="2400" dirty="0"/>
                  <a:t> is a non-stochastic variable and both </a:t>
                </a:r>
                <a14:m>
                  <m:oMath xmlns:m="http://schemas.openxmlformats.org/officeDocument/2006/math">
                    <m:sSub>
                      <m:sSubPr>
                        <m:ctrlPr>
                          <a:rPr lang="sv-SE" sz="2400" i="1">
                            <a:latin typeface="Cambria Math" panose="02040503050406030204" pitchFamily="18" charset="0"/>
                          </a:rPr>
                        </m:ctrlPr>
                      </m:sSubPr>
                      <m:e>
                        <m:r>
                          <a:rPr lang="sv-SE" sz="2400" i="1">
                            <a:latin typeface="Cambria Math" panose="02040503050406030204" pitchFamily="18" charset="0"/>
                          </a:rPr>
                          <m:t>𝛽</m:t>
                        </m:r>
                      </m:e>
                      <m:sub>
                        <m:r>
                          <a:rPr lang="sv-SE" sz="2400" i="1">
                            <a:latin typeface="Cambria Math" panose="02040503050406030204" pitchFamily="18" charset="0"/>
                          </a:rPr>
                          <m:t>0</m:t>
                        </m:r>
                      </m:sub>
                    </m:sSub>
                  </m:oMath>
                </a14:m>
                <a:r>
                  <a:rPr lang="en-US" sz="2400" dirty="0"/>
                  <a:t> are </a:t>
                </a:r>
                <a14:m>
                  <m:oMath xmlns:m="http://schemas.openxmlformats.org/officeDocument/2006/math">
                    <m:sSub>
                      <m:sSubPr>
                        <m:ctrlPr>
                          <a:rPr lang="sv-SE" sz="2400" i="1">
                            <a:latin typeface="Cambria Math" panose="02040503050406030204" pitchFamily="18" charset="0"/>
                          </a:rPr>
                        </m:ctrlPr>
                      </m:sSubPr>
                      <m:e>
                        <m:r>
                          <a:rPr lang="sv-SE" sz="2400" i="1">
                            <a:latin typeface="Cambria Math" panose="02040503050406030204" pitchFamily="18" charset="0"/>
                          </a:rPr>
                          <m:t>𝛽</m:t>
                        </m:r>
                      </m:e>
                      <m:sub>
                        <m:r>
                          <a:rPr lang="sv-SE" sz="2400" i="1">
                            <a:latin typeface="Cambria Math" panose="02040503050406030204" pitchFamily="18" charset="0"/>
                          </a:rPr>
                          <m:t>1</m:t>
                        </m:r>
                      </m:sub>
                    </m:sSub>
                    <m:r>
                      <a:rPr lang="sv-SE" sz="2400" i="1">
                        <a:latin typeface="Cambria Math" panose="02040503050406030204" pitchFamily="18" charset="0"/>
                      </a:rPr>
                      <m:t> </m:t>
                    </m:r>
                  </m:oMath>
                </a14:m>
                <a:r>
                  <a:rPr lang="en-US" sz="2400" dirty="0"/>
                  <a:t>fixed but unknown parameters.</a:t>
                </a:r>
              </a:p>
              <a:p>
                <a:r>
                  <a:rPr lang="en-US" b="1" dirty="0"/>
                  <a:t>What is the Best Line</a:t>
                </a:r>
                <a:r>
                  <a:rPr lang="en-US" dirty="0"/>
                  <a:t> to represent the relationship? There are an infinite number of choices for</a:t>
                </a:r>
                <a:r>
                  <a:rPr lang="sv-SE" dirty="0"/>
                  <a:t> </a:t>
                </a:r>
                <a14:m>
                  <m:oMath xmlns:m="http://schemas.openxmlformats.org/officeDocument/2006/math">
                    <m:sSub>
                      <m:sSubPr>
                        <m:ctrlPr>
                          <a:rPr lang="sv-SE" i="1">
                            <a:latin typeface="Cambria Math" panose="02040503050406030204" pitchFamily="18" charset="0"/>
                          </a:rPr>
                        </m:ctrlPr>
                      </m:sSubPr>
                      <m:e>
                        <m:r>
                          <a:rPr lang="sv-SE" i="1">
                            <a:latin typeface="Cambria Math" panose="02040503050406030204" pitchFamily="18" charset="0"/>
                          </a:rPr>
                          <m:t>𝛽</m:t>
                        </m:r>
                      </m:e>
                      <m:sub>
                        <m:r>
                          <a:rPr lang="sv-SE" i="1">
                            <a:latin typeface="Cambria Math" panose="02040503050406030204" pitchFamily="18" charset="0"/>
                          </a:rPr>
                          <m:t>0</m:t>
                        </m:r>
                      </m:sub>
                    </m:sSub>
                  </m:oMath>
                </a14:m>
                <a:r>
                  <a:rPr lang="en-US" dirty="0"/>
                  <a:t> are </a:t>
                </a:r>
                <a14:m>
                  <m:oMath xmlns:m="http://schemas.openxmlformats.org/officeDocument/2006/math">
                    <m:sSub>
                      <m:sSubPr>
                        <m:ctrlPr>
                          <a:rPr lang="sv-SE" i="1">
                            <a:latin typeface="Cambria Math" panose="02040503050406030204" pitchFamily="18" charset="0"/>
                          </a:rPr>
                        </m:ctrlPr>
                      </m:sSubPr>
                      <m:e>
                        <m:r>
                          <a:rPr lang="sv-SE" i="1">
                            <a:latin typeface="Cambria Math" panose="02040503050406030204" pitchFamily="18" charset="0"/>
                          </a:rPr>
                          <m:t>𝛽</m:t>
                        </m:r>
                      </m:e>
                      <m:sub>
                        <m:r>
                          <a:rPr lang="sv-SE" i="1">
                            <a:latin typeface="Cambria Math" panose="02040503050406030204" pitchFamily="18" charset="0"/>
                          </a:rPr>
                          <m:t>1</m:t>
                        </m:r>
                      </m:sub>
                    </m:sSub>
                  </m:oMath>
                </a14:m>
                <a:r>
                  <a:rPr lang="en-US" dirty="0"/>
                  <a:t> , each combination defining a different line. Which one should use? We need a criterion to make the choice.</a:t>
                </a:r>
              </a:p>
              <a:p>
                <a:r>
                  <a:rPr lang="en-US" dirty="0"/>
                  <a:t>We would like the model to have some desirable properties: hopefully the model would not systematically underestimate or overestimate the values of the response. We would like to have predictions that deviate little from the observed values. </a:t>
                </a:r>
              </a:p>
            </p:txBody>
          </p:sp>
        </mc:Choice>
        <mc:Fallback xmlns="">
          <p:sp>
            <p:nvSpPr>
              <p:cNvPr id="3" name="Content Placeholder 2">
                <a:extLst>
                  <a:ext uri="{FF2B5EF4-FFF2-40B4-BE49-F238E27FC236}">
                    <a16:creationId xmlns:a16="http://schemas.microsoft.com/office/drawing/2014/main" id="{EB2AA38F-EF1C-45BA-9A89-5FD6A545722B}"/>
                  </a:ext>
                </a:extLst>
              </p:cNvPr>
              <p:cNvSpPr>
                <a:spLocks noGrp="1" noRot="1" noChangeAspect="1" noMove="1" noResize="1" noEditPoints="1" noAdjustHandles="1" noChangeArrowheads="1" noChangeShapeType="1" noTextEdit="1"/>
              </p:cNvSpPr>
              <p:nvPr>
                <p:ph idx="1"/>
              </p:nvPr>
            </p:nvSpPr>
            <p:spPr>
              <a:xfrm>
                <a:off x="1484310" y="658761"/>
                <a:ext cx="10018713" cy="5938684"/>
              </a:xfrm>
              <a:blipFill>
                <a:blip r:embed="rId2"/>
                <a:stretch>
                  <a:fillRect l="-1338" r="-304" b="-616"/>
                </a:stretch>
              </a:blipFill>
            </p:spPr>
            <p:txBody>
              <a:bodyPr/>
              <a:lstStyle/>
              <a:p>
                <a:r>
                  <a:rPr lang="en-US">
                    <a:noFill/>
                  </a:rPr>
                  <a:t> </a:t>
                </a:r>
              </a:p>
            </p:txBody>
          </p:sp>
        </mc:Fallback>
      </mc:AlternateContent>
    </p:spTree>
    <p:extLst>
      <p:ext uri="{BB962C8B-B14F-4D97-AF65-F5344CB8AC3E}">
        <p14:creationId xmlns:p14="http://schemas.microsoft.com/office/powerpoint/2010/main" val="353336678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218139-9AAC-4E5D-B42B-6EE504ADC225}"/>
              </a:ext>
            </a:extLst>
          </p:cNvPr>
          <p:cNvSpPr>
            <a:spLocks noGrp="1"/>
          </p:cNvSpPr>
          <p:nvPr>
            <p:ph type="title"/>
          </p:nvPr>
        </p:nvSpPr>
        <p:spPr>
          <a:xfrm>
            <a:off x="1484310" y="154859"/>
            <a:ext cx="10018713" cy="592394"/>
          </a:xfrm>
        </p:spPr>
        <p:txBody>
          <a:bodyPr>
            <a:normAutofit fontScale="90000"/>
          </a:bodyPr>
          <a:lstStyle/>
          <a:p>
            <a:r>
              <a:rPr lang="en-US" dirty="0"/>
              <a:t>A Simpler Model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9AE7B08-602D-416D-AEBF-6A932F96E42B}"/>
                  </a:ext>
                </a:extLst>
              </p:cNvPr>
              <p:cNvSpPr>
                <a:spLocks noGrp="1"/>
              </p:cNvSpPr>
              <p:nvPr>
                <p:ph idx="1"/>
              </p:nvPr>
            </p:nvSpPr>
            <p:spPr>
              <a:xfrm>
                <a:off x="1484310" y="875071"/>
                <a:ext cx="10018713" cy="4916129"/>
              </a:xfrm>
            </p:spPr>
            <p:txBody>
              <a:bodyPr>
                <a:normAutofit/>
              </a:bodyPr>
              <a:lstStyle/>
              <a:p>
                <a:pPr algn="l"/>
                <a:r>
                  <a:rPr lang="en-US" sz="1800" b="0" i="0" u="none" strike="noStrike" baseline="0" dirty="0">
                    <a:latin typeface="CMBX12"/>
                  </a:rPr>
                  <a:t>A Simpler Model </a:t>
                </a:r>
                <a:r>
                  <a:rPr lang="en-US" sz="1800" b="0" i="0" u="none" strike="noStrike" baseline="0" dirty="0">
                    <a:latin typeface="CMR12"/>
                  </a:rPr>
                  <a:t>- We could consider a simpler model, perhaps using only one predictor. Elevation appears to be the best candidate. The summary of the fit is given below:</a:t>
                </a:r>
              </a:p>
              <a:p>
                <a:pPr marL="0" indent="0" algn="l">
                  <a:buNone/>
                </a:pPr>
                <a:r>
                  <a:rPr lang="en-US" sz="1800" b="1" i="0" u="none" strike="noStrike" baseline="0" dirty="0">
                    <a:latin typeface="CMR12"/>
                  </a:rPr>
                  <a:t>      Residuals:</a:t>
                </a:r>
              </a:p>
              <a:p>
                <a:pPr marL="0" indent="0" algn="l">
                  <a:buNone/>
                </a:pPr>
                <a:r>
                  <a:rPr lang="sv-SE" sz="1800" b="0" i="0" u="none" strike="noStrike" baseline="0" dirty="0">
                    <a:latin typeface="CMR12"/>
                  </a:rPr>
                  <a:t>                      Min              1Q                Median                    3Q                Max</a:t>
                </a:r>
              </a:p>
              <a:p>
                <a:pPr marL="0" indent="0" algn="l">
                  <a:buNone/>
                </a:pPr>
                <a:r>
                  <a:rPr lang="en-US" sz="1800" b="0" i="0" u="none" strike="noStrike" baseline="0" dirty="0">
                    <a:latin typeface="CMR12"/>
                  </a:rPr>
                  <a:t>                 -218.319     -30.721            -14.690                   4.634           259.180</a:t>
                </a:r>
              </a:p>
              <a:p>
                <a:pPr algn="l"/>
                <a:r>
                  <a:rPr lang="en-US" sz="1800" b="1" i="0" u="none" strike="noStrike" baseline="0" dirty="0">
                    <a:latin typeface="CMR12"/>
                  </a:rPr>
                  <a:t>Coefficients:</a:t>
                </a:r>
              </a:p>
              <a:p>
                <a:pPr marL="0" indent="0" algn="l">
                  <a:buNone/>
                </a:pPr>
                <a:r>
                  <a:rPr lang="en-US" sz="1800" b="0" i="0" u="none" strike="noStrike" baseline="0" dirty="0">
                    <a:latin typeface="CMR12"/>
                  </a:rPr>
                  <a:t>                                                        Estimate               Std. Error          t-value            </a:t>
                </a:r>
                <a14:m>
                  <m:oMath xmlns:m="http://schemas.openxmlformats.org/officeDocument/2006/math">
                    <m:r>
                      <a:rPr lang="en-US" sz="1800" i="1" dirty="0" smtClean="0">
                        <a:latin typeface="Cambria Math" panose="02040503050406030204" pitchFamily="18" charset="0"/>
                      </a:rPr>
                      <m:t>𝑃</m:t>
                    </m:r>
                    <m:d>
                      <m:dPr>
                        <m:ctrlPr>
                          <a:rPr lang="en-US" sz="1800" i="1" dirty="0" smtClean="0">
                            <a:latin typeface="Cambria Math" panose="02040503050406030204" pitchFamily="18" charset="0"/>
                          </a:rPr>
                        </m:ctrlPr>
                      </m:dPr>
                      <m:e>
                        <m:sSub>
                          <m:sSubPr>
                            <m:ctrlPr>
                              <a:rPr lang="en-US" sz="1800" i="1" dirty="0" smtClean="0">
                                <a:latin typeface="Cambria Math" panose="02040503050406030204" pitchFamily="18" charset="0"/>
                              </a:rPr>
                            </m:ctrlPr>
                          </m:sSubPr>
                          <m:e>
                            <m:r>
                              <a:rPr lang="en-US" sz="1800" i="1" dirty="0" smtClean="0">
                                <a:latin typeface="Cambria Math" panose="02040503050406030204" pitchFamily="18" charset="0"/>
                              </a:rPr>
                              <m:t>𝑡</m:t>
                            </m:r>
                          </m:e>
                          <m:sub>
                            <m:r>
                              <a:rPr lang="en-US" sz="1800" i="1" dirty="0" smtClean="0">
                                <a:latin typeface="Cambria Math" panose="02040503050406030204" pitchFamily="18" charset="0"/>
                              </a:rPr>
                              <m:t>2</m:t>
                            </m:r>
                            <m:r>
                              <a:rPr lang="en-US" sz="1800" b="0" i="1" dirty="0" smtClean="0">
                                <a:latin typeface="Cambria Math" panose="02040503050406030204" pitchFamily="18" charset="0"/>
                              </a:rPr>
                              <m:t>8</m:t>
                            </m:r>
                          </m:sub>
                        </m:sSub>
                        <m:r>
                          <a:rPr lang="en-US" sz="1800" i="1" dirty="0" smtClean="0">
                            <a:latin typeface="Cambria Math" panose="02040503050406030204" pitchFamily="18" charset="0"/>
                          </a:rPr>
                          <m:t>&gt;</m:t>
                        </m:r>
                        <m:d>
                          <m:dPr>
                            <m:begChr m:val="|"/>
                            <m:endChr m:val="|"/>
                            <m:ctrlPr>
                              <a:rPr lang="en-US" sz="1800" i="1" dirty="0" smtClean="0">
                                <a:latin typeface="Cambria Math" panose="02040503050406030204" pitchFamily="18" charset="0"/>
                              </a:rPr>
                            </m:ctrlPr>
                          </m:dPr>
                          <m:e>
                            <m:r>
                              <a:rPr lang="en-US" sz="1800" i="1" dirty="0" smtClean="0">
                                <a:latin typeface="Cambria Math" panose="02040503050406030204" pitchFamily="18" charset="0"/>
                              </a:rPr>
                              <m:t>𝑡</m:t>
                            </m:r>
                          </m:e>
                        </m:d>
                      </m:e>
                    </m:d>
                  </m:oMath>
                </a14:m>
                <a:r>
                  <a:rPr lang="en-US" sz="1800" b="0" i="0" u="none" strike="noStrike" baseline="0" dirty="0">
                    <a:latin typeface="CMR12"/>
                  </a:rPr>
                  <a:t>            </a:t>
                </a:r>
              </a:p>
              <a:p>
                <a:pPr marL="0" indent="0" algn="l">
                  <a:buNone/>
                </a:pPr>
                <a:r>
                  <a:rPr lang="en-US" sz="1800" b="0" i="0" u="none" strike="noStrike" baseline="0" dirty="0">
                    <a:latin typeface="CMR12"/>
                  </a:rPr>
                  <a:t>                         (Intercept)            11.33511              19.20529          0.590                     0.56</a:t>
                </a:r>
              </a:p>
              <a:p>
                <a:pPr marL="0" indent="0" algn="l">
                  <a:buNone/>
                </a:pPr>
                <a:r>
                  <a:rPr lang="it-IT" sz="1800" b="0" i="0" u="none" strike="noStrike" baseline="0" dirty="0">
                    <a:latin typeface="CMR12"/>
                  </a:rPr>
                  <a:t>                         Elevation                 0.20079               0.03465           5.795                     3.18e-06</a:t>
                </a:r>
              </a:p>
              <a:p>
                <a:pPr algn="l"/>
                <a:r>
                  <a:rPr lang="en-US" sz="1800" b="1" i="0" u="none" strike="noStrike" baseline="0" dirty="0">
                    <a:latin typeface="CMR12"/>
                  </a:rPr>
                  <a:t>Residual standard error: 78.66 on 28 degrees of freedom</a:t>
                </a:r>
                <a:endParaRPr lang="en-US" sz="1800" b="0" i="0" u="none" strike="noStrike" baseline="0" dirty="0">
                  <a:latin typeface="CMR10"/>
                </a:endParaRPr>
              </a:p>
              <a:p>
                <a:pPr algn="l"/>
                <a:r>
                  <a:rPr lang="en-US" sz="1800" b="1" i="0" u="none" strike="noStrike" baseline="0" dirty="0">
                    <a:latin typeface="CMR12"/>
                  </a:rPr>
                  <a:t>Multiple R-squared</a:t>
                </a:r>
                <a:r>
                  <a:rPr lang="en-US" sz="1800" b="0" i="0" u="none" strike="noStrike" baseline="0" dirty="0">
                    <a:latin typeface="CMR12"/>
                  </a:rPr>
                  <a:t>: 0.5454,                   </a:t>
                </a:r>
                <a:r>
                  <a:rPr lang="en-US" sz="1800" b="1" i="0" u="none" strike="noStrike" baseline="0" dirty="0">
                    <a:latin typeface="CMR12"/>
                  </a:rPr>
                  <a:t>Adjusted R-squared</a:t>
                </a:r>
                <a:r>
                  <a:rPr lang="en-US" sz="1800" b="0" i="0" u="none" strike="noStrike" baseline="0" dirty="0">
                    <a:latin typeface="CMR12"/>
                  </a:rPr>
                  <a:t>: 0.5291</a:t>
                </a:r>
              </a:p>
              <a:p>
                <a:pPr algn="l"/>
                <a:r>
                  <a:rPr lang="en-US" sz="1800" b="1" i="0" u="none" strike="noStrike" baseline="0" dirty="0">
                    <a:latin typeface="CMR12"/>
                  </a:rPr>
                  <a:t>F-statistic</a:t>
                </a:r>
                <a:r>
                  <a:rPr lang="en-US" sz="1800" b="0" i="0" u="none" strike="noStrike" baseline="0" dirty="0">
                    <a:latin typeface="CMR12"/>
                  </a:rPr>
                  <a:t>: 33.59 on 1 and 28 DF, p-value: 3.177e-06</a:t>
                </a:r>
                <a:endParaRPr lang="en-US" dirty="0"/>
              </a:p>
            </p:txBody>
          </p:sp>
        </mc:Choice>
        <mc:Fallback xmlns="">
          <p:sp>
            <p:nvSpPr>
              <p:cNvPr id="3" name="Content Placeholder 2">
                <a:extLst>
                  <a:ext uri="{FF2B5EF4-FFF2-40B4-BE49-F238E27FC236}">
                    <a16:creationId xmlns:a16="http://schemas.microsoft.com/office/drawing/2014/main" id="{69AE7B08-602D-416D-AEBF-6A932F96E42B}"/>
                  </a:ext>
                </a:extLst>
              </p:cNvPr>
              <p:cNvSpPr>
                <a:spLocks noGrp="1" noRot="1" noChangeAspect="1" noMove="1" noResize="1" noEditPoints="1" noAdjustHandles="1" noChangeArrowheads="1" noChangeShapeType="1" noTextEdit="1"/>
              </p:cNvSpPr>
              <p:nvPr>
                <p:ph idx="1"/>
              </p:nvPr>
            </p:nvSpPr>
            <p:spPr>
              <a:xfrm>
                <a:off x="1484310" y="875071"/>
                <a:ext cx="10018713" cy="4916129"/>
              </a:xfrm>
              <a:blipFill>
                <a:blip r:embed="rId2"/>
                <a:stretch>
                  <a:fillRect l="-912" t="-496" b="-744"/>
                </a:stretch>
              </a:blipFill>
            </p:spPr>
            <p:txBody>
              <a:bodyPr/>
              <a:lstStyle/>
              <a:p>
                <a:r>
                  <a:rPr lang="en-US">
                    <a:noFill/>
                  </a:rPr>
                  <a:t> </a:t>
                </a:r>
              </a:p>
            </p:txBody>
          </p:sp>
        </mc:Fallback>
      </mc:AlternateContent>
    </p:spTree>
    <p:extLst>
      <p:ext uri="{BB962C8B-B14F-4D97-AF65-F5344CB8AC3E}">
        <p14:creationId xmlns:p14="http://schemas.microsoft.com/office/powerpoint/2010/main" val="117684818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F8C472-7F9F-4F4A-A5DB-9F09E85B2E38}"/>
              </a:ext>
            </a:extLst>
          </p:cNvPr>
          <p:cNvSpPr>
            <a:spLocks noGrp="1"/>
          </p:cNvSpPr>
          <p:nvPr>
            <p:ph type="title"/>
          </p:nvPr>
        </p:nvSpPr>
        <p:spPr>
          <a:xfrm>
            <a:off x="1366324" y="0"/>
            <a:ext cx="10018713" cy="669266"/>
          </a:xfrm>
        </p:spPr>
        <p:txBody>
          <a:bodyPr>
            <a:normAutofit fontScale="90000"/>
          </a:bodyPr>
          <a:lstStyle/>
          <a:p>
            <a:r>
              <a:rPr lang="en-US" dirty="0"/>
              <a:t>Analysis of Residuals</a:t>
            </a:r>
          </a:p>
        </p:txBody>
      </p:sp>
      <p:pic>
        <p:nvPicPr>
          <p:cNvPr id="5" name="Content Placeholder 4">
            <a:extLst>
              <a:ext uri="{FF2B5EF4-FFF2-40B4-BE49-F238E27FC236}">
                <a16:creationId xmlns:a16="http://schemas.microsoft.com/office/drawing/2014/main" id="{0DF455DF-EA3A-4FA5-88B9-9CC6924323A2}"/>
              </a:ext>
            </a:extLst>
          </p:cNvPr>
          <p:cNvPicPr>
            <a:picLocks noGrp="1" noChangeAspect="1"/>
          </p:cNvPicPr>
          <p:nvPr>
            <p:ph idx="1"/>
          </p:nvPr>
        </p:nvPicPr>
        <p:blipFill>
          <a:blip r:embed="rId2"/>
          <a:stretch>
            <a:fillRect/>
          </a:stretch>
        </p:blipFill>
        <p:spPr>
          <a:xfrm>
            <a:off x="2329705" y="1162664"/>
            <a:ext cx="8091949" cy="4532671"/>
          </a:xfrm>
        </p:spPr>
      </p:pic>
    </p:spTree>
    <p:extLst>
      <p:ext uri="{BB962C8B-B14F-4D97-AF65-F5344CB8AC3E}">
        <p14:creationId xmlns:p14="http://schemas.microsoft.com/office/powerpoint/2010/main" val="410379869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EAAF3F-10EE-4513-9FF0-264562AC59B0}"/>
              </a:ext>
            </a:extLst>
          </p:cNvPr>
          <p:cNvSpPr>
            <a:spLocks noGrp="1"/>
          </p:cNvSpPr>
          <p:nvPr>
            <p:ph type="title"/>
          </p:nvPr>
        </p:nvSpPr>
        <p:spPr>
          <a:xfrm>
            <a:off x="1484310" y="0"/>
            <a:ext cx="10018713" cy="494071"/>
          </a:xfrm>
        </p:spPr>
        <p:txBody>
          <a:bodyPr>
            <a:normAutofit fontScale="90000"/>
          </a:bodyPr>
          <a:lstStyle/>
          <a:p>
            <a:r>
              <a:rPr lang="en-US" dirty="0"/>
              <a:t>Q-Q Plot</a:t>
            </a:r>
          </a:p>
        </p:txBody>
      </p:sp>
      <p:pic>
        <p:nvPicPr>
          <p:cNvPr id="5" name="Content Placeholder 4">
            <a:extLst>
              <a:ext uri="{FF2B5EF4-FFF2-40B4-BE49-F238E27FC236}">
                <a16:creationId xmlns:a16="http://schemas.microsoft.com/office/drawing/2014/main" id="{6BCA02B7-111B-4DCF-9FBB-71FDB479361E}"/>
              </a:ext>
            </a:extLst>
          </p:cNvPr>
          <p:cNvPicPr>
            <a:picLocks noGrp="1" noChangeAspect="1"/>
          </p:cNvPicPr>
          <p:nvPr>
            <p:ph idx="1"/>
          </p:nvPr>
        </p:nvPicPr>
        <p:blipFill>
          <a:blip r:embed="rId2"/>
          <a:stretch>
            <a:fillRect/>
          </a:stretch>
        </p:blipFill>
        <p:spPr>
          <a:xfrm>
            <a:off x="3136490" y="1425677"/>
            <a:ext cx="6656439" cy="3903407"/>
          </a:xfrm>
        </p:spPr>
      </p:pic>
    </p:spTree>
    <p:extLst>
      <p:ext uri="{BB962C8B-B14F-4D97-AF65-F5344CB8AC3E}">
        <p14:creationId xmlns:p14="http://schemas.microsoft.com/office/powerpoint/2010/main" val="115157282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C87D58-40EA-4070-8756-0C9312FDDC08}"/>
              </a:ext>
            </a:extLst>
          </p:cNvPr>
          <p:cNvSpPr>
            <a:spLocks noGrp="1"/>
          </p:cNvSpPr>
          <p:nvPr>
            <p:ph type="title"/>
          </p:nvPr>
        </p:nvSpPr>
        <p:spPr>
          <a:xfrm>
            <a:off x="1484311" y="685800"/>
            <a:ext cx="10018713" cy="914399"/>
          </a:xfrm>
        </p:spPr>
        <p:txBody>
          <a:bodyPr/>
          <a:lstStyle/>
          <a:p>
            <a:r>
              <a:rPr lang="en-US" dirty="0"/>
              <a:t>Residuals Plot</a:t>
            </a:r>
          </a:p>
        </p:txBody>
      </p:sp>
      <p:sp>
        <p:nvSpPr>
          <p:cNvPr id="3" name="Content Placeholder 2">
            <a:extLst>
              <a:ext uri="{FF2B5EF4-FFF2-40B4-BE49-F238E27FC236}">
                <a16:creationId xmlns:a16="http://schemas.microsoft.com/office/drawing/2014/main" id="{81CAC671-A19A-4D2F-9698-FEE13A620C55}"/>
              </a:ext>
            </a:extLst>
          </p:cNvPr>
          <p:cNvSpPr>
            <a:spLocks noGrp="1"/>
          </p:cNvSpPr>
          <p:nvPr>
            <p:ph idx="1"/>
          </p:nvPr>
        </p:nvSpPr>
        <p:spPr>
          <a:xfrm>
            <a:off x="1484310" y="1504335"/>
            <a:ext cx="10018713" cy="688259"/>
          </a:xfrm>
        </p:spPr>
        <p:txBody>
          <a:bodyPr/>
          <a:lstStyle/>
          <a:p>
            <a:r>
              <a:rPr lang="en-US" dirty="0"/>
              <a:t>As usual, we plot the residuals against the fitted values:</a:t>
            </a:r>
          </a:p>
        </p:txBody>
      </p:sp>
      <p:pic>
        <p:nvPicPr>
          <p:cNvPr id="5" name="Picture 4">
            <a:extLst>
              <a:ext uri="{FF2B5EF4-FFF2-40B4-BE49-F238E27FC236}">
                <a16:creationId xmlns:a16="http://schemas.microsoft.com/office/drawing/2014/main" id="{62609789-F294-47EE-9429-66F2384F1C21}"/>
              </a:ext>
            </a:extLst>
          </p:cNvPr>
          <p:cNvPicPr>
            <a:picLocks noChangeAspect="1"/>
          </p:cNvPicPr>
          <p:nvPr/>
        </p:nvPicPr>
        <p:blipFill>
          <a:blip r:embed="rId2"/>
          <a:stretch>
            <a:fillRect/>
          </a:stretch>
        </p:blipFill>
        <p:spPr>
          <a:xfrm>
            <a:off x="2792361" y="2617839"/>
            <a:ext cx="6843252" cy="3554361"/>
          </a:xfrm>
          <a:prstGeom prst="rect">
            <a:avLst/>
          </a:prstGeom>
        </p:spPr>
      </p:pic>
    </p:spTree>
    <p:extLst>
      <p:ext uri="{BB962C8B-B14F-4D97-AF65-F5344CB8AC3E}">
        <p14:creationId xmlns:p14="http://schemas.microsoft.com/office/powerpoint/2010/main" val="133779984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B1A36A-A915-4935-9AD0-44B71DEC6443}"/>
              </a:ext>
            </a:extLst>
          </p:cNvPr>
          <p:cNvSpPr>
            <a:spLocks noGrp="1"/>
          </p:cNvSpPr>
          <p:nvPr>
            <p:ph type="title"/>
          </p:nvPr>
        </p:nvSpPr>
        <p:spPr>
          <a:xfrm>
            <a:off x="1484310" y="0"/>
            <a:ext cx="10018713" cy="381000"/>
          </a:xfrm>
        </p:spPr>
        <p:txBody>
          <a:bodyPr>
            <a:normAutofit fontScale="90000"/>
          </a:bodyPr>
          <a:lstStyle/>
          <a:p>
            <a:r>
              <a:rPr lang="en-US" dirty="0"/>
              <a:t>The F-test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7241564-FB5D-4C57-BBF3-B6ABB38C5325}"/>
                  </a:ext>
                </a:extLst>
              </p:cNvPr>
              <p:cNvSpPr>
                <a:spLocks noGrp="1"/>
              </p:cNvSpPr>
              <p:nvPr>
                <p:ph idx="1"/>
              </p:nvPr>
            </p:nvSpPr>
            <p:spPr>
              <a:xfrm>
                <a:off x="1484310" y="668594"/>
                <a:ext cx="10018713" cy="5722373"/>
              </a:xfrm>
            </p:spPr>
            <p:txBody>
              <a:bodyPr>
                <a:normAutofit fontScale="92500" lnSpcReduction="20000"/>
              </a:bodyPr>
              <a:lstStyle/>
              <a:p>
                <a:endParaRPr lang="en-US" dirty="0"/>
              </a:p>
              <a:p>
                <a:endParaRPr lang="en-US" dirty="0"/>
              </a:p>
              <a:p>
                <a:endParaRPr lang="en-US" dirty="0"/>
              </a:p>
              <a:p>
                <a:r>
                  <a:rPr lang="en-US" dirty="0"/>
                  <a:t>Given several predictors for a response, we might wonder whether all are needed. Consider a larger model, </a:t>
                </a:r>
                <a14:m>
                  <m:oMath xmlns:m="http://schemas.openxmlformats.org/officeDocument/2006/math">
                    <m:r>
                      <m:rPr>
                        <m:sty m:val="p"/>
                      </m:rPr>
                      <a:rPr lang="en-US" i="0" smtClean="0">
                        <a:latin typeface="Cambria Math" panose="02040503050406030204" pitchFamily="18" charset="0"/>
                      </a:rPr>
                      <m:t>Ω</m:t>
                    </m:r>
                  </m:oMath>
                </a14:m>
                <a:r>
                  <a:rPr lang="en-US" dirty="0"/>
                  <a:t> and a smaller model, </a:t>
                </a:r>
                <a14:m>
                  <m:oMath xmlns:m="http://schemas.openxmlformats.org/officeDocument/2006/math">
                    <m:r>
                      <a:rPr lang="en-US" i="1" dirty="0">
                        <a:latin typeface="Cambria Math" panose="02040503050406030204" pitchFamily="18" charset="0"/>
                      </a:rPr>
                      <m:t>𝜔</m:t>
                    </m:r>
                  </m:oMath>
                </a14:m>
                <a:r>
                  <a:rPr lang="en-US" dirty="0"/>
                  <a:t>, which consists of a subset of the predictors that are in </a:t>
                </a:r>
                <a14:m>
                  <m:oMath xmlns:m="http://schemas.openxmlformats.org/officeDocument/2006/math">
                    <m:r>
                      <m:rPr>
                        <m:sty m:val="p"/>
                      </m:rPr>
                      <a:rPr lang="en-US">
                        <a:latin typeface="Cambria Math" panose="02040503050406030204" pitchFamily="18" charset="0"/>
                      </a:rPr>
                      <m:t>Ω</m:t>
                    </m:r>
                  </m:oMath>
                </a14:m>
                <a:r>
                  <a:rPr lang="en-US" dirty="0"/>
                  <a:t>  . If there is not much difference in the fit, we would prefer the smaller model on the principle that simpler explanations are preferred. On the other hand, if the fit of the larger model is appreciably better, we will prefer it. We will take </a:t>
                </a:r>
                <a14:m>
                  <m:oMath xmlns:m="http://schemas.openxmlformats.org/officeDocument/2006/math">
                    <m:r>
                      <a:rPr lang="en-US" i="1" dirty="0">
                        <a:latin typeface="Cambria Math" panose="02040503050406030204" pitchFamily="18" charset="0"/>
                      </a:rPr>
                      <m:t>𝜔</m:t>
                    </m:r>
                  </m:oMath>
                </a14:m>
                <a:r>
                  <a:rPr lang="en-US" dirty="0"/>
                  <a:t>  to represent the null hypothesis and </a:t>
                </a:r>
                <a14:m>
                  <m:oMath xmlns:m="http://schemas.openxmlformats.org/officeDocument/2006/math">
                    <m:r>
                      <m:rPr>
                        <m:sty m:val="p"/>
                      </m:rPr>
                      <a:rPr lang="en-US">
                        <a:latin typeface="Cambria Math" panose="02040503050406030204" pitchFamily="18" charset="0"/>
                      </a:rPr>
                      <m:t>Ω</m:t>
                    </m:r>
                  </m:oMath>
                </a14:m>
                <a:r>
                  <a:rPr lang="en-US" dirty="0"/>
                  <a:t>  to represent the alternative. A geometrical   view of the problem may be seen in diagram below. If </a:t>
                </a:r>
                <a14:m>
                  <m:oMath xmlns:m="http://schemas.openxmlformats.org/officeDocument/2006/math">
                    <m:r>
                      <a:rPr lang="en-US" i="1" dirty="0">
                        <a:latin typeface="Cambria Math" panose="02040503050406030204" pitchFamily="18" charset="0"/>
                      </a:rPr>
                      <m:t>𝑆𝑆</m:t>
                    </m:r>
                    <m:sSub>
                      <m:sSubPr>
                        <m:ctrlPr>
                          <a:rPr lang="en-US" i="1" dirty="0">
                            <a:latin typeface="Cambria Math" panose="02040503050406030204" pitchFamily="18" charset="0"/>
                          </a:rPr>
                        </m:ctrlPr>
                      </m:sSubPr>
                      <m:e>
                        <m:r>
                          <a:rPr lang="en-US" i="1" dirty="0">
                            <a:latin typeface="Cambria Math" panose="02040503050406030204" pitchFamily="18" charset="0"/>
                          </a:rPr>
                          <m:t>𝐸</m:t>
                        </m:r>
                      </m:e>
                      <m:sub>
                        <m:r>
                          <a:rPr lang="en-US" i="1" dirty="0">
                            <a:latin typeface="Cambria Math" panose="02040503050406030204" pitchFamily="18" charset="0"/>
                          </a:rPr>
                          <m:t>𝜔</m:t>
                        </m:r>
                      </m:sub>
                    </m:sSub>
                    <m:r>
                      <a:rPr lang="en-US" i="1" dirty="0">
                        <a:latin typeface="Cambria Math" panose="02040503050406030204" pitchFamily="18" charset="0"/>
                      </a:rPr>
                      <m:t>−</m:t>
                    </m:r>
                    <m:r>
                      <a:rPr lang="en-US" i="1" dirty="0">
                        <a:latin typeface="Cambria Math" panose="02040503050406030204" pitchFamily="18" charset="0"/>
                      </a:rPr>
                      <m:t>𝑆𝑆</m:t>
                    </m:r>
                    <m:sSub>
                      <m:sSubPr>
                        <m:ctrlPr>
                          <a:rPr lang="en-US" i="1" dirty="0">
                            <a:latin typeface="Cambria Math" panose="02040503050406030204" pitchFamily="18" charset="0"/>
                          </a:rPr>
                        </m:ctrlPr>
                      </m:sSubPr>
                      <m:e>
                        <m:r>
                          <a:rPr lang="en-US" i="1" dirty="0">
                            <a:latin typeface="Cambria Math" panose="02040503050406030204" pitchFamily="18" charset="0"/>
                          </a:rPr>
                          <m:t>𝐸</m:t>
                        </m:r>
                      </m:e>
                      <m:sub>
                        <m:r>
                          <m:rPr>
                            <m:sty m:val="p"/>
                          </m:rPr>
                          <a:rPr lang="en-US" dirty="0">
                            <a:latin typeface="Cambria Math" panose="02040503050406030204" pitchFamily="18" charset="0"/>
                          </a:rPr>
                          <m:t>Ω</m:t>
                        </m:r>
                      </m:sub>
                    </m:sSub>
                    <m:r>
                      <a:rPr lang="en-US" i="1" dirty="0">
                        <a:latin typeface="Cambria Math" panose="02040503050406030204" pitchFamily="18" charset="0"/>
                      </a:rPr>
                      <m:t> </m:t>
                    </m:r>
                  </m:oMath>
                </a14:m>
                <a:r>
                  <a:rPr lang="en-US" dirty="0"/>
                  <a:t> is small, then the fit of the smaller model is almost as good as the larger model and so we would prefer the smaller model on the grounds of simplicity. On the other hand, if the difference is large, then the superior fit of the larger model would be preferred. This suggests that something like: </a:t>
                </a:r>
                <a14:m>
                  <m:oMath xmlns:m="http://schemas.openxmlformats.org/officeDocument/2006/math">
                    <m:f>
                      <m:fPr>
                        <m:ctrlPr>
                          <a:rPr lang="en-US" i="1" dirty="0" smtClean="0">
                            <a:latin typeface="Cambria Math" panose="02040503050406030204" pitchFamily="18" charset="0"/>
                          </a:rPr>
                        </m:ctrlPr>
                      </m:fPr>
                      <m:num>
                        <m:r>
                          <a:rPr lang="en-US" i="1" dirty="0" smtClean="0">
                            <a:latin typeface="Cambria Math" panose="02040503050406030204" pitchFamily="18" charset="0"/>
                          </a:rPr>
                          <m:t>𝑆𝑆</m:t>
                        </m:r>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𝐸</m:t>
                            </m:r>
                          </m:e>
                          <m:sub>
                            <m:r>
                              <a:rPr lang="en-US" i="1" dirty="0" smtClean="0">
                                <a:latin typeface="Cambria Math" panose="02040503050406030204" pitchFamily="18" charset="0"/>
                              </a:rPr>
                              <m:t>𝜔</m:t>
                            </m:r>
                          </m:sub>
                        </m:sSub>
                        <m:r>
                          <a:rPr lang="en-US" i="1" dirty="0" smtClean="0">
                            <a:latin typeface="Cambria Math" panose="02040503050406030204" pitchFamily="18" charset="0"/>
                          </a:rPr>
                          <m:t>−</m:t>
                        </m:r>
                        <m:r>
                          <a:rPr lang="en-US" i="1" dirty="0" smtClean="0">
                            <a:latin typeface="Cambria Math" panose="02040503050406030204" pitchFamily="18" charset="0"/>
                          </a:rPr>
                          <m:t>𝑆𝑆</m:t>
                        </m:r>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𝐸</m:t>
                            </m:r>
                          </m:e>
                          <m:sub>
                            <m:r>
                              <m:rPr>
                                <m:sty m:val="p"/>
                              </m:rPr>
                              <a:rPr lang="en-US" i="0" dirty="0" smtClean="0">
                                <a:latin typeface="Cambria Math" panose="02040503050406030204" pitchFamily="18" charset="0"/>
                              </a:rPr>
                              <m:t>Ω</m:t>
                            </m:r>
                          </m:sub>
                        </m:sSub>
                      </m:num>
                      <m:den>
                        <m:r>
                          <a:rPr lang="en-US" i="1" dirty="0" smtClean="0">
                            <a:latin typeface="Cambria Math" panose="02040503050406030204" pitchFamily="18" charset="0"/>
                          </a:rPr>
                          <m:t>𝑆𝑆</m:t>
                        </m:r>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𝐸</m:t>
                            </m:r>
                          </m:e>
                          <m:sub>
                            <m:r>
                              <m:rPr>
                                <m:sty m:val="p"/>
                              </m:rPr>
                              <a:rPr lang="en-US" i="0" dirty="0" smtClean="0">
                                <a:latin typeface="Cambria Math" panose="02040503050406030204" pitchFamily="18" charset="0"/>
                              </a:rPr>
                              <m:t>Ω</m:t>
                            </m:r>
                          </m:sub>
                        </m:sSub>
                      </m:den>
                    </m:f>
                  </m:oMath>
                </a14:m>
                <a:r>
                  <a:rPr lang="en-US" dirty="0"/>
                  <a:t>would be a potentially good test statistic where the denominator is used for scaling  purposes. The test would reject the null hypothesis if the above ratio is large,</a:t>
                </a:r>
              </a:p>
              <a:p>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37241564-FB5D-4C57-BBF3-B6ABB38C5325}"/>
                  </a:ext>
                </a:extLst>
              </p:cNvPr>
              <p:cNvSpPr>
                <a:spLocks noGrp="1" noRot="1" noChangeAspect="1" noMove="1" noResize="1" noEditPoints="1" noAdjustHandles="1" noChangeArrowheads="1" noChangeShapeType="1" noTextEdit="1"/>
              </p:cNvSpPr>
              <p:nvPr>
                <p:ph idx="1"/>
              </p:nvPr>
            </p:nvSpPr>
            <p:spPr>
              <a:xfrm>
                <a:off x="1484310" y="668594"/>
                <a:ext cx="10018713" cy="5722373"/>
              </a:xfrm>
              <a:blipFill>
                <a:blip r:embed="rId2"/>
                <a:stretch>
                  <a:fillRect l="-1338" r="-426"/>
                </a:stretch>
              </a:blipFill>
            </p:spPr>
            <p:txBody>
              <a:bodyPr/>
              <a:lstStyle/>
              <a:p>
                <a:r>
                  <a:rPr lang="en-US">
                    <a:noFill/>
                  </a:rPr>
                  <a:t> </a:t>
                </a:r>
              </a:p>
            </p:txBody>
          </p:sp>
        </mc:Fallback>
      </mc:AlternateContent>
    </p:spTree>
    <p:extLst>
      <p:ext uri="{BB962C8B-B14F-4D97-AF65-F5344CB8AC3E}">
        <p14:creationId xmlns:p14="http://schemas.microsoft.com/office/powerpoint/2010/main" val="76655862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1477FB-CDE3-4105-93F3-A0F35AC9A440}"/>
              </a:ext>
            </a:extLst>
          </p:cNvPr>
          <p:cNvSpPr>
            <a:spLocks noGrp="1"/>
          </p:cNvSpPr>
          <p:nvPr>
            <p:ph type="title"/>
          </p:nvPr>
        </p:nvSpPr>
        <p:spPr>
          <a:xfrm>
            <a:off x="1361481" y="-1415955"/>
            <a:ext cx="10018713" cy="870045"/>
          </a:xfrm>
        </p:spPr>
        <p:txBody>
          <a:bodyPr/>
          <a:lstStyle/>
          <a:p>
            <a:r>
              <a:rPr lang="en-US" dirty="0"/>
              <a:t>The F-test (continued)</a:t>
            </a:r>
          </a:p>
        </p:txBody>
      </p:sp>
      <p:pic>
        <p:nvPicPr>
          <p:cNvPr id="5" name="Content Placeholder 4">
            <a:extLst>
              <a:ext uri="{FF2B5EF4-FFF2-40B4-BE49-F238E27FC236}">
                <a16:creationId xmlns:a16="http://schemas.microsoft.com/office/drawing/2014/main" id="{96CA2A1E-777B-4128-B1A6-6079AD97A3D2}"/>
              </a:ext>
            </a:extLst>
          </p:cNvPr>
          <p:cNvPicPr>
            <a:picLocks noGrp="1" noChangeAspect="1"/>
          </p:cNvPicPr>
          <p:nvPr>
            <p:ph idx="1"/>
          </p:nvPr>
        </p:nvPicPr>
        <p:blipFill>
          <a:blip r:embed="rId3"/>
          <a:stretch>
            <a:fillRect/>
          </a:stretch>
        </p:blipFill>
        <p:spPr>
          <a:xfrm>
            <a:off x="2580717" y="1044678"/>
            <a:ext cx="7216303" cy="3124200"/>
          </a:xfrm>
        </p:spPr>
      </p:pic>
    </p:spTree>
    <p:extLst>
      <p:ext uri="{BB962C8B-B14F-4D97-AF65-F5344CB8AC3E}">
        <p14:creationId xmlns:p14="http://schemas.microsoft.com/office/powerpoint/2010/main" val="335435369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709D59-BE55-46B0-8CE9-48D47282613E}"/>
              </a:ext>
            </a:extLst>
          </p:cNvPr>
          <p:cNvSpPr>
            <a:spLocks noGrp="1"/>
          </p:cNvSpPr>
          <p:nvPr>
            <p:ph type="title"/>
          </p:nvPr>
        </p:nvSpPr>
        <p:spPr>
          <a:xfrm>
            <a:off x="1484310" y="0"/>
            <a:ext cx="10018713" cy="651387"/>
          </a:xfrm>
        </p:spPr>
        <p:txBody>
          <a:bodyPr>
            <a:normAutofit fontScale="90000"/>
          </a:bodyPr>
          <a:lstStyle/>
          <a:p>
            <a:r>
              <a:rPr lang="en-US" dirty="0"/>
              <a:t>The F-test (Continued)</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9763972-E286-4294-82BC-2C7ECB8065AD}"/>
                  </a:ext>
                </a:extLst>
              </p:cNvPr>
              <p:cNvSpPr>
                <a:spLocks noGrp="1"/>
              </p:cNvSpPr>
              <p:nvPr>
                <p:ph idx="1"/>
              </p:nvPr>
            </p:nvSpPr>
            <p:spPr>
              <a:xfrm>
                <a:off x="1484310" y="776748"/>
                <a:ext cx="10018713" cy="6081251"/>
              </a:xfrm>
            </p:spPr>
            <p:txBody>
              <a:bodyPr>
                <a:normAutofit fontScale="77500" lnSpcReduction="20000"/>
              </a:bodyPr>
              <a:lstStyle/>
              <a:p>
                <a:r>
                  <a:rPr lang="en-US" dirty="0"/>
                  <a:t>Now suppose that the dimension (or number of parameters) of </a:t>
                </a:r>
                <a14:m>
                  <m:oMath xmlns:m="http://schemas.openxmlformats.org/officeDocument/2006/math">
                    <m:r>
                      <m:rPr>
                        <m:sty m:val="p"/>
                      </m:rPr>
                      <a:rPr lang="en-US" i="0" smtClean="0">
                        <a:latin typeface="Cambria Math" panose="02040503050406030204" pitchFamily="18" charset="0"/>
                      </a:rPr>
                      <m:t>Ω</m:t>
                    </m:r>
                    <m:r>
                      <a:rPr lang="en-US" i="1" smtClean="0">
                        <a:latin typeface="Cambria Math" panose="02040503050406030204" pitchFamily="18" charset="0"/>
                      </a:rPr>
                      <m:t> </m:t>
                    </m:r>
                  </m:oMath>
                </a14:m>
                <a:r>
                  <a:rPr lang="en-US" dirty="0"/>
                  <a:t> is </a:t>
                </a:r>
                <a14:m>
                  <m:oMath xmlns:m="http://schemas.openxmlformats.org/officeDocument/2006/math">
                    <m:r>
                      <a:rPr lang="en-US" i="1">
                        <a:latin typeface="Cambria Math" panose="02040503050406030204" pitchFamily="18" charset="0"/>
                      </a:rPr>
                      <m:t>𝑝</m:t>
                    </m:r>
                  </m:oMath>
                </a14:m>
                <a:r>
                  <a:rPr lang="en-US" dirty="0"/>
                  <a:t> (the predictors are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𝑝</m:t>
                        </m:r>
                      </m:sub>
                    </m:sSub>
                  </m:oMath>
                </a14:m>
                <a:r>
                  <a:rPr lang="en-US" dirty="0"/>
                  <a:t>)   and the dimension of </a:t>
                </a:r>
                <a14:m>
                  <m:oMath xmlns:m="http://schemas.openxmlformats.org/officeDocument/2006/math">
                    <m:r>
                      <a:rPr lang="en-US" i="1">
                        <a:latin typeface="Cambria Math" panose="02040503050406030204" pitchFamily="18" charset="0"/>
                      </a:rPr>
                      <m:t>𝜔</m:t>
                    </m:r>
                    <m:r>
                      <a:rPr lang="en-US" i="1">
                        <a:latin typeface="Cambria Math" panose="02040503050406030204" pitchFamily="18" charset="0"/>
                      </a:rPr>
                      <m:t> </m:t>
                    </m:r>
                  </m:oMath>
                </a14:m>
                <a:r>
                  <a:rPr lang="en-US" dirty="0"/>
                  <a:t>is </a:t>
                </a:r>
                <a14:m>
                  <m:oMath xmlns:m="http://schemas.openxmlformats.org/officeDocument/2006/math">
                    <m:r>
                      <a:rPr lang="en-US" i="1" dirty="0">
                        <a:latin typeface="Cambria Math" panose="02040503050406030204" pitchFamily="18" charset="0"/>
                      </a:rPr>
                      <m:t>𝑞</m:t>
                    </m:r>
                  </m:oMath>
                </a14:m>
                <a:r>
                  <a:rPr lang="en-US" dirty="0"/>
                  <a:t> (the predictors are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𝑞</m:t>
                        </m:r>
                      </m:sub>
                    </m:sSub>
                  </m:oMath>
                </a14:m>
                <a:r>
                  <a:rPr lang="en-US" dirty="0"/>
                  <a:t>), </a:t>
                </a:r>
                <a14:m>
                  <m:oMath xmlns:m="http://schemas.openxmlformats.org/officeDocument/2006/math">
                    <m:r>
                      <a:rPr lang="en-US" i="1" dirty="0">
                        <a:latin typeface="Cambria Math" panose="02040503050406030204" pitchFamily="18" charset="0"/>
                      </a:rPr>
                      <m:t>𝑞</m:t>
                    </m:r>
                    <m:r>
                      <a:rPr lang="en-US" i="1" dirty="0">
                        <a:latin typeface="Cambria Math" panose="02040503050406030204" pitchFamily="18" charset="0"/>
                      </a:rPr>
                      <m:t>&lt;</m:t>
                    </m:r>
                    <m:r>
                      <a:rPr lang="en-US" i="1" dirty="0">
                        <a:latin typeface="Cambria Math" panose="02040503050406030204" pitchFamily="18" charset="0"/>
                      </a:rPr>
                      <m:t>𝑝</m:t>
                    </m:r>
                    <m:r>
                      <a:rPr lang="en-US" b="0" i="1" dirty="0" smtClean="0">
                        <a:latin typeface="Cambria Math" panose="02040503050406030204" pitchFamily="18" charset="0"/>
                      </a:rPr>
                      <m:t>,</m:t>
                    </m:r>
                  </m:oMath>
                </a14:m>
                <a:r>
                  <a:rPr lang="en-US" dirty="0"/>
                  <a:t> then we  can use some more scaling to get an F-statistic which has an F-distribution under the null hypothesis:</a:t>
                </a:r>
              </a:p>
              <a:p>
                <a:pPr marL="0" indent="0">
                  <a:buNone/>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𝐹</m:t>
                      </m:r>
                      <m:r>
                        <a:rPr lang="en-US" i="1" dirty="0" smtClean="0">
                          <a:latin typeface="Cambria Math" panose="02040503050406030204" pitchFamily="18" charset="0"/>
                        </a:rPr>
                        <m:t>=</m:t>
                      </m:r>
                      <m:f>
                        <m:fPr>
                          <m:ctrlPr>
                            <a:rPr lang="en-US" i="1" dirty="0" smtClean="0">
                              <a:latin typeface="Cambria Math" panose="02040503050406030204" pitchFamily="18" charset="0"/>
                            </a:rPr>
                          </m:ctrlPr>
                        </m:fPr>
                        <m:num>
                          <m:f>
                            <m:fPr>
                              <m:ctrlPr>
                                <a:rPr lang="en-US" i="1" dirty="0" smtClean="0">
                                  <a:latin typeface="Cambria Math" panose="02040503050406030204" pitchFamily="18" charset="0"/>
                                </a:rPr>
                              </m:ctrlPr>
                            </m:fPr>
                            <m:num>
                              <m:r>
                                <a:rPr lang="en-US" i="1" dirty="0" smtClean="0">
                                  <a:latin typeface="Cambria Math" panose="02040503050406030204" pitchFamily="18" charset="0"/>
                                </a:rPr>
                                <m:t>𝑆𝑆</m:t>
                              </m:r>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𝐸</m:t>
                                  </m:r>
                                </m:e>
                                <m:sub>
                                  <m:r>
                                    <a:rPr lang="en-US" i="1" dirty="0" smtClean="0">
                                      <a:latin typeface="Cambria Math" panose="02040503050406030204" pitchFamily="18" charset="0"/>
                                    </a:rPr>
                                    <m:t>𝜔</m:t>
                                  </m:r>
                                </m:sub>
                              </m:sSub>
                              <m:r>
                                <a:rPr lang="en-US" i="1" dirty="0" smtClean="0">
                                  <a:latin typeface="Cambria Math" panose="02040503050406030204" pitchFamily="18" charset="0"/>
                                </a:rPr>
                                <m:t>−</m:t>
                              </m:r>
                              <m:r>
                                <a:rPr lang="en-US" i="1" dirty="0" smtClean="0">
                                  <a:latin typeface="Cambria Math" panose="02040503050406030204" pitchFamily="18" charset="0"/>
                                </a:rPr>
                                <m:t>𝑆𝑆</m:t>
                              </m:r>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𝐸</m:t>
                                  </m:r>
                                </m:e>
                                <m:sub>
                                  <m:r>
                                    <m:rPr>
                                      <m:sty m:val="p"/>
                                    </m:rPr>
                                    <a:rPr lang="en-US" i="0" dirty="0" smtClean="0">
                                      <a:latin typeface="Cambria Math" panose="02040503050406030204" pitchFamily="18" charset="0"/>
                                    </a:rPr>
                                    <m:t>Ω</m:t>
                                  </m:r>
                                </m:sub>
                              </m:sSub>
                            </m:num>
                            <m:den>
                              <m:r>
                                <a:rPr lang="en-US" i="1" dirty="0" smtClean="0">
                                  <a:latin typeface="Cambria Math" panose="02040503050406030204" pitchFamily="18" charset="0"/>
                                </a:rPr>
                                <m:t>𝑝</m:t>
                              </m:r>
                              <m:r>
                                <a:rPr lang="en-US" i="1" dirty="0" smtClean="0">
                                  <a:latin typeface="Cambria Math" panose="02040503050406030204" pitchFamily="18" charset="0"/>
                                </a:rPr>
                                <m:t>−</m:t>
                              </m:r>
                              <m:r>
                                <a:rPr lang="en-US" i="1" dirty="0" smtClean="0">
                                  <a:latin typeface="Cambria Math" panose="02040503050406030204" pitchFamily="18" charset="0"/>
                                </a:rPr>
                                <m:t>𝑞</m:t>
                              </m:r>
                            </m:den>
                          </m:f>
                        </m:num>
                        <m:den>
                          <m:f>
                            <m:fPr>
                              <m:ctrlPr>
                                <a:rPr lang="en-US" i="1" dirty="0" smtClean="0">
                                  <a:latin typeface="Cambria Math" panose="02040503050406030204" pitchFamily="18" charset="0"/>
                                </a:rPr>
                              </m:ctrlPr>
                            </m:fPr>
                            <m:num>
                              <m:r>
                                <a:rPr lang="en-US" i="1" dirty="0" smtClean="0">
                                  <a:latin typeface="Cambria Math" panose="02040503050406030204" pitchFamily="18" charset="0"/>
                                </a:rPr>
                                <m:t>𝑆𝑆</m:t>
                              </m:r>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𝐸</m:t>
                                  </m:r>
                                </m:e>
                                <m:sub>
                                  <m:r>
                                    <m:rPr>
                                      <m:sty m:val="p"/>
                                    </m:rPr>
                                    <a:rPr lang="en-US" i="0" dirty="0" smtClean="0">
                                      <a:latin typeface="Cambria Math" panose="02040503050406030204" pitchFamily="18" charset="0"/>
                                    </a:rPr>
                                    <m:t>Ω</m:t>
                                  </m:r>
                                </m:sub>
                              </m:sSub>
                            </m:num>
                            <m:den>
                              <m:r>
                                <a:rPr lang="en-US" i="1" dirty="0" smtClean="0">
                                  <a:latin typeface="Cambria Math" panose="02040503050406030204" pitchFamily="18" charset="0"/>
                                </a:rPr>
                                <m:t>𝑛</m:t>
                              </m:r>
                              <m:r>
                                <a:rPr lang="en-US" i="1" dirty="0" smtClean="0">
                                  <a:latin typeface="Cambria Math" panose="02040503050406030204" pitchFamily="18" charset="0"/>
                                </a:rPr>
                                <m:t>−</m:t>
                              </m:r>
                              <m:r>
                                <a:rPr lang="en-US" i="1" dirty="0" smtClean="0">
                                  <a:latin typeface="Cambria Math" panose="02040503050406030204" pitchFamily="18" charset="0"/>
                                </a:rPr>
                                <m:t>𝑝</m:t>
                              </m:r>
                              <m:r>
                                <a:rPr lang="en-US" b="0" i="1" dirty="0" smtClean="0">
                                  <a:latin typeface="Cambria Math" panose="02040503050406030204" pitchFamily="18" charset="0"/>
                                </a:rPr>
                                <m:t>−1</m:t>
                              </m:r>
                            </m:den>
                          </m:f>
                        </m:den>
                      </m:f>
                      <m:r>
                        <a:rPr lang="en-US" i="1" dirty="0" smtClean="0">
                          <a:latin typeface="Cambria Math" panose="02040503050406030204" pitchFamily="18" charset="0"/>
                        </a:rPr>
                        <m:t>∼</m:t>
                      </m:r>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𝐹</m:t>
                          </m:r>
                        </m:e>
                        <m:sub>
                          <m:r>
                            <a:rPr lang="en-US" i="1" dirty="0" smtClean="0">
                              <a:latin typeface="Cambria Math" panose="02040503050406030204" pitchFamily="18" charset="0"/>
                            </a:rPr>
                            <m:t>𝑝</m:t>
                          </m:r>
                          <m:r>
                            <a:rPr lang="en-US" i="1" dirty="0" smtClean="0">
                              <a:latin typeface="Cambria Math" panose="02040503050406030204" pitchFamily="18" charset="0"/>
                            </a:rPr>
                            <m:t>−</m:t>
                          </m:r>
                          <m:r>
                            <a:rPr lang="en-US" i="1" dirty="0" smtClean="0">
                              <a:latin typeface="Cambria Math" panose="02040503050406030204" pitchFamily="18" charset="0"/>
                            </a:rPr>
                            <m:t>𝑞</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r>
                            <a:rPr lang="en-US" i="1" dirty="0" smtClean="0">
                              <a:latin typeface="Cambria Math" panose="02040503050406030204" pitchFamily="18" charset="0"/>
                            </a:rPr>
                            <m:t>𝑝</m:t>
                          </m:r>
                        </m:sub>
                      </m:sSub>
                    </m:oMath>
                  </m:oMathPara>
                </a14:m>
                <a:endParaRPr lang="en-US" dirty="0"/>
              </a:p>
              <a:p>
                <a:r>
                  <a:rPr lang="en-US" b="1" dirty="0"/>
                  <a:t>Example - Galapagos Revisited - </a:t>
                </a:r>
                <a:r>
                  <a:rPr lang="en-US" dirty="0"/>
                  <a:t>The simpler model, using only elevation as predictor, produces an </a:t>
                </a:r>
                <a14:m>
                  <m:oMath xmlns:m="http://schemas.openxmlformats.org/officeDocument/2006/math">
                    <m:sSup>
                      <m:sSupPr>
                        <m:ctrlPr>
                          <a:rPr lang="en-US" i="1" dirty="0" smtClean="0">
                            <a:latin typeface="Cambria Math" panose="02040503050406030204" pitchFamily="18" charset="0"/>
                          </a:rPr>
                        </m:ctrlPr>
                      </m:sSupPr>
                      <m:e>
                        <m:r>
                          <a:rPr lang="en-US" i="1" dirty="0" smtClean="0">
                            <a:latin typeface="Cambria Math" panose="02040503050406030204" pitchFamily="18" charset="0"/>
                          </a:rPr>
                          <m:t>𝑅</m:t>
                        </m:r>
                      </m:e>
                      <m:sup>
                        <m:r>
                          <a:rPr lang="en-US" i="1" dirty="0" smtClean="0">
                            <a:latin typeface="Cambria Math" panose="02040503050406030204" pitchFamily="18" charset="0"/>
                          </a:rPr>
                          <m:t>2</m:t>
                        </m:r>
                      </m:sup>
                    </m:sSup>
                    <m:r>
                      <a:rPr lang="en-US" i="1" dirty="0" smtClean="0">
                        <a:latin typeface="Cambria Math" panose="02040503050406030204" pitchFamily="18" charset="0"/>
                      </a:rPr>
                      <m:t> </m:t>
                    </m:r>
                  </m:oMath>
                </a14:m>
                <a:r>
                  <a:rPr lang="en-US" dirty="0"/>
                  <a:t> equal to 0.5454. Should we introduce the additional four predictors and obtain an </a:t>
                </a:r>
                <a14:m>
                  <m:oMath xmlns:m="http://schemas.openxmlformats.org/officeDocument/2006/math">
                    <m:sSup>
                      <m:sSupPr>
                        <m:ctrlPr>
                          <a:rPr lang="en-US" i="1" dirty="0">
                            <a:latin typeface="Cambria Math" panose="02040503050406030204" pitchFamily="18" charset="0"/>
                          </a:rPr>
                        </m:ctrlPr>
                      </m:sSupPr>
                      <m:e>
                        <m:r>
                          <a:rPr lang="en-US" i="1" dirty="0">
                            <a:latin typeface="Cambria Math" panose="02040503050406030204" pitchFamily="18" charset="0"/>
                          </a:rPr>
                          <m:t>𝑅</m:t>
                        </m:r>
                      </m:e>
                      <m:sup>
                        <m:r>
                          <a:rPr lang="en-US" i="1" dirty="0">
                            <a:latin typeface="Cambria Math" panose="02040503050406030204" pitchFamily="18" charset="0"/>
                          </a:rPr>
                          <m:t>2</m:t>
                        </m:r>
                      </m:sup>
                    </m:sSup>
                    <m:r>
                      <a:rPr lang="en-US" i="1" dirty="0">
                        <a:latin typeface="Cambria Math" panose="02040503050406030204" pitchFamily="18" charset="0"/>
                      </a:rPr>
                      <m:t> </m:t>
                    </m:r>
                  </m:oMath>
                </a14:m>
                <a:r>
                  <a:rPr lang="en-US" dirty="0"/>
                  <a:t> of 0.7658?</a:t>
                </a:r>
              </a:p>
              <a:p>
                <a:pPr marL="0" indent="0">
                  <a:buNone/>
                </a:pPr>
                <a:r>
                  <a:rPr lang="en-US" dirty="0"/>
                  <a:t>The null hypothesis is </a:t>
                </a:r>
                <a14:m>
                  <m:oMath xmlns:m="http://schemas.openxmlformats.org/officeDocument/2006/math">
                    <m:sSub>
                      <m:sSubPr>
                        <m:ctrlPr>
                          <a:rPr lang="sv-SE" i="1" dirty="0" smtClean="0">
                            <a:latin typeface="Cambria Math" panose="02040503050406030204" pitchFamily="18" charset="0"/>
                          </a:rPr>
                        </m:ctrlPr>
                      </m:sSubPr>
                      <m:e>
                        <m:r>
                          <a:rPr lang="sv-SE" i="1" dirty="0" smtClean="0">
                            <a:latin typeface="Cambria Math" panose="02040503050406030204" pitchFamily="18" charset="0"/>
                          </a:rPr>
                          <m:t>𝐻</m:t>
                        </m:r>
                      </m:e>
                      <m:sub>
                        <m:r>
                          <a:rPr lang="sv-SE" i="1" dirty="0" smtClean="0">
                            <a:latin typeface="Cambria Math" panose="02040503050406030204" pitchFamily="18" charset="0"/>
                          </a:rPr>
                          <m:t>0</m:t>
                        </m:r>
                      </m:sub>
                    </m:sSub>
                    <m:r>
                      <a:rPr lang="sv-SE" i="1" dirty="0" smtClean="0">
                        <a:latin typeface="Cambria Math" panose="02040503050406030204" pitchFamily="18" charset="0"/>
                      </a:rPr>
                      <m:t>:</m:t>
                    </m:r>
                    <m:sSub>
                      <m:sSubPr>
                        <m:ctrlPr>
                          <a:rPr lang="sv-SE" i="1" dirty="0" smtClean="0">
                            <a:latin typeface="Cambria Math" panose="02040503050406030204" pitchFamily="18" charset="0"/>
                          </a:rPr>
                        </m:ctrlPr>
                      </m:sSubPr>
                      <m:e>
                        <m:r>
                          <a:rPr lang="sv-SE" i="1" dirty="0" smtClean="0">
                            <a:latin typeface="Cambria Math" panose="02040503050406030204" pitchFamily="18" charset="0"/>
                          </a:rPr>
                          <m:t>𝛽</m:t>
                        </m:r>
                      </m:e>
                      <m:sub>
                        <m:r>
                          <a:rPr lang="sv-SE" i="1" dirty="0" smtClean="0">
                            <a:latin typeface="Cambria Math" panose="02040503050406030204" pitchFamily="18" charset="0"/>
                          </a:rPr>
                          <m:t>2</m:t>
                        </m:r>
                      </m:sub>
                    </m:sSub>
                    <m:r>
                      <a:rPr lang="sv-SE" i="1" dirty="0" smtClean="0">
                        <a:latin typeface="Cambria Math" panose="02040503050406030204" pitchFamily="18" charset="0"/>
                      </a:rPr>
                      <m:t>=</m:t>
                    </m:r>
                    <m:sSub>
                      <m:sSubPr>
                        <m:ctrlPr>
                          <a:rPr lang="sv-SE" i="1" dirty="0" smtClean="0">
                            <a:latin typeface="Cambria Math" panose="02040503050406030204" pitchFamily="18" charset="0"/>
                          </a:rPr>
                        </m:ctrlPr>
                      </m:sSubPr>
                      <m:e>
                        <m:r>
                          <a:rPr lang="sv-SE" i="1" dirty="0" smtClean="0">
                            <a:latin typeface="Cambria Math" panose="02040503050406030204" pitchFamily="18" charset="0"/>
                          </a:rPr>
                          <m:t>𝛽</m:t>
                        </m:r>
                      </m:e>
                      <m:sub>
                        <m:r>
                          <a:rPr lang="sv-SE" i="1" dirty="0" smtClean="0">
                            <a:latin typeface="Cambria Math" panose="02040503050406030204" pitchFamily="18" charset="0"/>
                          </a:rPr>
                          <m:t>3</m:t>
                        </m:r>
                      </m:sub>
                    </m:sSub>
                    <m:r>
                      <a:rPr lang="sv-SE" i="1" dirty="0" smtClean="0">
                        <a:latin typeface="Cambria Math" panose="02040503050406030204" pitchFamily="18" charset="0"/>
                      </a:rPr>
                      <m:t>=</m:t>
                    </m:r>
                    <m:sSub>
                      <m:sSubPr>
                        <m:ctrlPr>
                          <a:rPr lang="sv-SE" i="1" dirty="0" smtClean="0">
                            <a:latin typeface="Cambria Math" panose="02040503050406030204" pitchFamily="18" charset="0"/>
                          </a:rPr>
                        </m:ctrlPr>
                      </m:sSubPr>
                      <m:e>
                        <m:r>
                          <a:rPr lang="sv-SE" i="1" dirty="0" smtClean="0">
                            <a:latin typeface="Cambria Math" panose="02040503050406030204" pitchFamily="18" charset="0"/>
                          </a:rPr>
                          <m:t>𝛽</m:t>
                        </m:r>
                      </m:e>
                      <m:sub>
                        <m:r>
                          <a:rPr lang="sv-SE" i="1" dirty="0" smtClean="0">
                            <a:latin typeface="Cambria Math" panose="02040503050406030204" pitchFamily="18" charset="0"/>
                          </a:rPr>
                          <m:t>4</m:t>
                        </m:r>
                      </m:sub>
                    </m:sSub>
                    <m:r>
                      <a:rPr lang="sv-SE" i="1" dirty="0" smtClean="0">
                        <a:latin typeface="Cambria Math" panose="02040503050406030204" pitchFamily="18" charset="0"/>
                      </a:rPr>
                      <m:t>=</m:t>
                    </m:r>
                    <m:sSub>
                      <m:sSubPr>
                        <m:ctrlPr>
                          <a:rPr lang="sv-SE" i="1" dirty="0" smtClean="0">
                            <a:latin typeface="Cambria Math" panose="02040503050406030204" pitchFamily="18" charset="0"/>
                          </a:rPr>
                        </m:ctrlPr>
                      </m:sSubPr>
                      <m:e>
                        <m:r>
                          <a:rPr lang="sv-SE" i="1" dirty="0" smtClean="0">
                            <a:latin typeface="Cambria Math" panose="02040503050406030204" pitchFamily="18" charset="0"/>
                          </a:rPr>
                          <m:t>𝛽</m:t>
                        </m:r>
                      </m:e>
                      <m:sub>
                        <m:r>
                          <a:rPr lang="sv-SE" i="1" dirty="0" smtClean="0">
                            <a:latin typeface="Cambria Math" panose="02040503050406030204" pitchFamily="18" charset="0"/>
                          </a:rPr>
                          <m:t>5</m:t>
                        </m:r>
                      </m:sub>
                    </m:sSub>
                    <m:r>
                      <a:rPr lang="sv-SE" i="1" dirty="0" smtClean="0">
                        <a:latin typeface="Cambria Math" panose="02040503050406030204" pitchFamily="18" charset="0"/>
                      </a:rPr>
                      <m:t>=0 </m:t>
                    </m:r>
                  </m:oMath>
                </a14:m>
                <a:r>
                  <a:rPr lang="en-US" dirty="0"/>
                  <a:t>.The test statistic is the F-ratio. </a:t>
                </a:r>
              </a:p>
              <a:p>
                <a:pPr marL="0" indent="0">
                  <a:buNone/>
                </a:pPr>
                <a:r>
                  <a:rPr lang="en-US" dirty="0"/>
                  <a:t>The sum of squares for error in the simpler model is </a:t>
                </a:r>
                <a14:m>
                  <m:oMath xmlns:m="http://schemas.openxmlformats.org/officeDocument/2006/math">
                    <m:r>
                      <a:rPr lang="en-US" i="1" smtClean="0">
                        <a:latin typeface="Cambria Math" panose="02040503050406030204" pitchFamily="18" charset="0"/>
                      </a:rPr>
                      <m:t>𝑆𝑆</m:t>
                    </m:r>
                    <m:sSub>
                      <m:sSubPr>
                        <m:ctrlPr>
                          <a:rPr lang="en-US" i="1" smtClean="0">
                            <a:latin typeface="Cambria Math" panose="02040503050406030204" pitchFamily="18" charset="0"/>
                          </a:rPr>
                        </m:ctrlPr>
                      </m:sSubPr>
                      <m:e>
                        <m:r>
                          <a:rPr lang="en-US" i="1" smtClean="0">
                            <a:latin typeface="Cambria Math" panose="02040503050406030204" pitchFamily="18" charset="0"/>
                          </a:rPr>
                          <m:t>𝐸</m:t>
                        </m:r>
                      </m:e>
                      <m:sub>
                        <m:r>
                          <a:rPr lang="en-US" i="1" smtClean="0">
                            <a:latin typeface="Cambria Math" panose="02040503050406030204" pitchFamily="18" charset="0"/>
                          </a:rPr>
                          <m:t>𝜔</m:t>
                        </m:r>
                      </m:sub>
                    </m:sSub>
                    <m:r>
                      <a:rPr lang="en-US" i="1" smtClean="0">
                        <a:latin typeface="Cambria Math" panose="02040503050406030204" pitchFamily="18" charset="0"/>
                      </a:rPr>
                      <m:t>=173,254</m:t>
                    </m:r>
                  </m:oMath>
                </a14:m>
                <a:r>
                  <a:rPr lang="en-US" dirty="0"/>
                  <a:t>;  </a:t>
                </a:r>
              </a:p>
              <a:p>
                <a:pPr marL="0" indent="0">
                  <a:buNone/>
                </a:pPr>
                <a:r>
                  <a:rPr lang="en-US" dirty="0"/>
                  <a:t>The sum of squares for error in the larger model is </a:t>
                </a:r>
                <a14:m>
                  <m:oMath xmlns:m="http://schemas.openxmlformats.org/officeDocument/2006/math">
                    <m:r>
                      <a:rPr lang="en-US" i="1" dirty="0" smtClean="0">
                        <a:latin typeface="Cambria Math" panose="02040503050406030204" pitchFamily="18" charset="0"/>
                      </a:rPr>
                      <m:t>𝑆𝑆</m:t>
                    </m:r>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𝐸</m:t>
                        </m:r>
                      </m:e>
                      <m:sub>
                        <m:r>
                          <m:rPr>
                            <m:sty m:val="p"/>
                          </m:rPr>
                          <a:rPr lang="en-US" i="0" dirty="0" smtClean="0">
                            <a:latin typeface="Cambria Math" panose="02040503050406030204" pitchFamily="18" charset="0"/>
                          </a:rPr>
                          <m:t>Ω</m:t>
                        </m:r>
                      </m:sub>
                    </m:sSub>
                    <m:r>
                      <a:rPr lang="en-US" i="1" dirty="0" smtClean="0">
                        <a:latin typeface="Cambria Math" panose="02040503050406030204" pitchFamily="18" charset="0"/>
                      </a:rPr>
                      <m:t>=89,231 </m:t>
                    </m:r>
                  </m:oMath>
                </a14:m>
                <a:r>
                  <a:rPr lang="en-US" dirty="0"/>
                  <a:t>The difference is the number of degrees of freedom is 5 - 1 = 4;  in consequence</a:t>
                </a:r>
              </a:p>
              <a:p>
                <a:pPr marL="0" indent="0">
                  <a:buNone/>
                </a:pPr>
                <a14:m>
                  <m:oMathPara xmlns:m="http://schemas.openxmlformats.org/officeDocument/2006/math">
                    <m:oMathParaPr>
                      <m:jc m:val="center"/>
                    </m:oMathParaPr>
                    <m:oMath xmlns:m="http://schemas.openxmlformats.org/officeDocument/2006/math">
                      <m:r>
                        <a:rPr lang="en-US" i="1" dirty="0" smtClean="0">
                          <a:latin typeface="Cambria Math" panose="02040503050406030204" pitchFamily="18" charset="0"/>
                        </a:rPr>
                        <m:t>𝐹</m:t>
                      </m:r>
                      <m:r>
                        <a:rPr lang="en-US" i="1" dirty="0" smtClean="0">
                          <a:latin typeface="Cambria Math" panose="02040503050406030204" pitchFamily="18" charset="0"/>
                        </a:rPr>
                        <m:t>=</m:t>
                      </m:r>
                      <m:f>
                        <m:fPr>
                          <m:ctrlPr>
                            <a:rPr lang="en-US" i="1" dirty="0" smtClean="0">
                              <a:latin typeface="Cambria Math" panose="02040503050406030204" pitchFamily="18" charset="0"/>
                            </a:rPr>
                          </m:ctrlPr>
                        </m:fPr>
                        <m:num>
                          <m:f>
                            <m:fPr>
                              <m:ctrlPr>
                                <a:rPr lang="en-US" i="1" dirty="0" smtClean="0">
                                  <a:latin typeface="Cambria Math" panose="02040503050406030204" pitchFamily="18" charset="0"/>
                                </a:rPr>
                              </m:ctrlPr>
                            </m:fPr>
                            <m:num>
                              <m:r>
                                <a:rPr lang="en-US" i="1" dirty="0" smtClean="0">
                                  <a:latin typeface="Cambria Math" panose="02040503050406030204" pitchFamily="18" charset="0"/>
                                </a:rPr>
                                <m:t>𝑆𝑆</m:t>
                              </m:r>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𝐸</m:t>
                                  </m:r>
                                </m:e>
                                <m:sub>
                                  <m:r>
                                    <a:rPr lang="en-US" i="1" dirty="0" smtClean="0">
                                      <a:latin typeface="Cambria Math" panose="02040503050406030204" pitchFamily="18" charset="0"/>
                                    </a:rPr>
                                    <m:t>𝜔</m:t>
                                  </m:r>
                                </m:sub>
                              </m:sSub>
                              <m:r>
                                <a:rPr lang="en-US" i="1" dirty="0" smtClean="0">
                                  <a:latin typeface="Cambria Math" panose="02040503050406030204" pitchFamily="18" charset="0"/>
                                </a:rPr>
                                <m:t>−</m:t>
                              </m:r>
                              <m:r>
                                <a:rPr lang="en-US" i="1" dirty="0" smtClean="0">
                                  <a:latin typeface="Cambria Math" panose="02040503050406030204" pitchFamily="18" charset="0"/>
                                </a:rPr>
                                <m:t>𝑆𝑆</m:t>
                              </m:r>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𝐸</m:t>
                                  </m:r>
                                </m:e>
                                <m:sub>
                                  <m:r>
                                    <m:rPr>
                                      <m:sty m:val="p"/>
                                    </m:rPr>
                                    <a:rPr lang="en-US" i="0" dirty="0" smtClean="0">
                                      <a:latin typeface="Cambria Math" panose="02040503050406030204" pitchFamily="18" charset="0"/>
                                    </a:rPr>
                                    <m:t>Ω</m:t>
                                  </m:r>
                                </m:sub>
                              </m:sSub>
                            </m:num>
                            <m:den>
                              <m:r>
                                <a:rPr lang="en-US" i="1" dirty="0" smtClean="0">
                                  <a:latin typeface="Cambria Math" panose="02040503050406030204" pitchFamily="18" charset="0"/>
                                </a:rPr>
                                <m:t>𝑝</m:t>
                              </m:r>
                              <m:r>
                                <a:rPr lang="en-US" i="1" dirty="0" smtClean="0">
                                  <a:latin typeface="Cambria Math" panose="02040503050406030204" pitchFamily="18" charset="0"/>
                                </a:rPr>
                                <m:t>−</m:t>
                              </m:r>
                              <m:r>
                                <a:rPr lang="en-US" i="1" dirty="0" smtClean="0">
                                  <a:latin typeface="Cambria Math" panose="02040503050406030204" pitchFamily="18" charset="0"/>
                                </a:rPr>
                                <m:t>𝑞</m:t>
                              </m:r>
                            </m:den>
                          </m:f>
                        </m:num>
                        <m:den>
                          <m:f>
                            <m:fPr>
                              <m:ctrlPr>
                                <a:rPr lang="en-US" i="1" dirty="0" smtClean="0">
                                  <a:latin typeface="Cambria Math" panose="02040503050406030204" pitchFamily="18" charset="0"/>
                                </a:rPr>
                              </m:ctrlPr>
                            </m:fPr>
                            <m:num>
                              <m:r>
                                <a:rPr lang="en-US" i="1" dirty="0" smtClean="0">
                                  <a:latin typeface="Cambria Math" panose="02040503050406030204" pitchFamily="18" charset="0"/>
                                </a:rPr>
                                <m:t>𝑆𝑆</m:t>
                              </m:r>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𝐸</m:t>
                                  </m:r>
                                </m:e>
                                <m:sub>
                                  <m:r>
                                    <m:rPr>
                                      <m:sty m:val="p"/>
                                    </m:rPr>
                                    <a:rPr lang="en-US" i="0" dirty="0" smtClean="0">
                                      <a:latin typeface="Cambria Math" panose="02040503050406030204" pitchFamily="18" charset="0"/>
                                    </a:rPr>
                                    <m:t>Ω</m:t>
                                  </m:r>
                                </m:sub>
                              </m:sSub>
                            </m:num>
                            <m:den>
                              <m:r>
                                <a:rPr lang="en-US" i="1" dirty="0" smtClean="0">
                                  <a:latin typeface="Cambria Math" panose="02040503050406030204" pitchFamily="18" charset="0"/>
                                </a:rPr>
                                <m:t>𝑛</m:t>
                              </m:r>
                              <m:r>
                                <a:rPr lang="en-US" i="1" dirty="0" smtClean="0">
                                  <a:latin typeface="Cambria Math" panose="02040503050406030204" pitchFamily="18" charset="0"/>
                                </a:rPr>
                                <m:t>−</m:t>
                              </m:r>
                              <m:r>
                                <a:rPr lang="en-US" i="1" dirty="0" smtClean="0">
                                  <a:latin typeface="Cambria Math" panose="02040503050406030204" pitchFamily="18" charset="0"/>
                                </a:rPr>
                                <m:t>𝑝</m:t>
                              </m:r>
                              <m:r>
                                <a:rPr lang="en-US" b="0" i="1" dirty="0" smtClean="0">
                                  <a:latin typeface="Cambria Math" panose="02040503050406030204" pitchFamily="18" charset="0"/>
                                </a:rPr>
                                <m:t>−1</m:t>
                              </m:r>
                            </m:den>
                          </m:f>
                        </m:den>
                      </m:f>
                      <m:r>
                        <a:rPr lang="en-US" i="1" dirty="0" smtClean="0">
                          <a:latin typeface="Cambria Math" panose="02040503050406030204" pitchFamily="18" charset="0"/>
                        </a:rPr>
                        <m:t>=</m:t>
                      </m:r>
                      <m:f>
                        <m:fPr>
                          <m:ctrlPr>
                            <a:rPr lang="en-US" i="1" dirty="0" smtClean="0">
                              <a:latin typeface="Cambria Math" panose="02040503050406030204" pitchFamily="18" charset="0"/>
                            </a:rPr>
                          </m:ctrlPr>
                        </m:fPr>
                        <m:num>
                          <m:f>
                            <m:fPr>
                              <m:ctrlPr>
                                <a:rPr lang="en-US" i="1" dirty="0" smtClean="0">
                                  <a:latin typeface="Cambria Math" panose="02040503050406030204" pitchFamily="18" charset="0"/>
                                </a:rPr>
                              </m:ctrlPr>
                            </m:fPr>
                            <m:num>
                              <m:r>
                                <a:rPr lang="en-US" i="1" dirty="0" smtClean="0">
                                  <a:latin typeface="Cambria Math" panose="02040503050406030204" pitchFamily="18" charset="0"/>
                                </a:rPr>
                                <m:t>173,254−89,231</m:t>
                              </m:r>
                            </m:num>
                            <m:den>
                              <m:r>
                                <a:rPr lang="en-US" i="1" dirty="0" smtClean="0">
                                  <a:latin typeface="Cambria Math" panose="02040503050406030204" pitchFamily="18" charset="0"/>
                                </a:rPr>
                                <m:t>4</m:t>
                              </m:r>
                            </m:den>
                          </m:f>
                        </m:num>
                        <m:den>
                          <m:f>
                            <m:fPr>
                              <m:ctrlPr>
                                <a:rPr lang="en-US" i="1" dirty="0" smtClean="0">
                                  <a:latin typeface="Cambria Math" panose="02040503050406030204" pitchFamily="18" charset="0"/>
                                </a:rPr>
                              </m:ctrlPr>
                            </m:fPr>
                            <m:num>
                              <m:r>
                                <a:rPr lang="en-US" i="1" dirty="0" smtClean="0">
                                  <a:latin typeface="Cambria Math" panose="02040503050406030204" pitchFamily="18" charset="0"/>
                                </a:rPr>
                                <m:t>89,231</m:t>
                              </m:r>
                            </m:num>
                            <m:den>
                              <m:r>
                                <a:rPr lang="en-US" i="1" dirty="0" smtClean="0">
                                  <a:latin typeface="Cambria Math" panose="02040503050406030204" pitchFamily="18" charset="0"/>
                                </a:rPr>
                                <m:t>24</m:t>
                              </m:r>
                            </m:den>
                          </m:f>
                        </m:den>
                      </m:f>
                      <m:r>
                        <a:rPr lang="en-US" i="1" dirty="0" smtClean="0">
                          <a:latin typeface="Cambria Math" panose="02040503050406030204" pitchFamily="18" charset="0"/>
                        </a:rPr>
                        <m:t>=</m:t>
                      </m:r>
                      <m:f>
                        <m:fPr>
                          <m:ctrlPr>
                            <a:rPr lang="en-US" i="1" dirty="0" smtClean="0">
                              <a:latin typeface="Cambria Math" panose="02040503050406030204" pitchFamily="18" charset="0"/>
                            </a:rPr>
                          </m:ctrlPr>
                        </m:fPr>
                        <m:num>
                          <m:r>
                            <a:rPr lang="en-US" i="1" dirty="0" smtClean="0">
                              <a:latin typeface="Cambria Math" panose="02040503050406030204" pitchFamily="18" charset="0"/>
                            </a:rPr>
                            <m:t>21,005</m:t>
                          </m:r>
                        </m:num>
                        <m:den>
                          <m:r>
                            <a:rPr lang="en-US" i="1" dirty="0" smtClean="0">
                              <a:latin typeface="Cambria Math" panose="02040503050406030204" pitchFamily="18" charset="0"/>
                            </a:rPr>
                            <m:t>3,717</m:t>
                          </m:r>
                        </m:den>
                      </m:f>
                      <m:r>
                        <a:rPr lang="en-US" i="1" dirty="0" smtClean="0">
                          <a:latin typeface="Cambria Math" panose="02040503050406030204" pitchFamily="18" charset="0"/>
                        </a:rPr>
                        <m:t>=5.65</m:t>
                      </m:r>
                    </m:oMath>
                  </m:oMathPara>
                </a14:m>
                <a:endParaRPr lang="en-US" dirty="0"/>
              </a:p>
              <a:p>
                <a:r>
                  <a:rPr lang="en-US" dirty="0"/>
                  <a:t>The p-value is 0.002376. The larger model is preferable to the one only using elevation as predictor.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rPr>
                          <m:t>𝑥</m:t>
                        </m:r>
                      </m:e>
                      <m:sub>
                        <m:r>
                          <a:rPr lang="en-US" i="1" smtClean="0">
                            <a:latin typeface="Cambria Math" panose="02040503050406030204" pitchFamily="18" charset="0"/>
                          </a:rPr>
                          <m:t>1</m:t>
                        </m:r>
                      </m:sub>
                    </m:sSub>
                    <m:r>
                      <a:rPr lang="en-US" i="1" smtClean="0">
                        <a:latin typeface="Cambria Math" panose="02040503050406030204" pitchFamily="18" charset="0"/>
                      </a:rPr>
                      <m:t>,…,</m:t>
                    </m:r>
                    <m:sSub>
                      <m:sSubPr>
                        <m:ctrlPr>
                          <a:rPr lang="en-US" i="1" smtClean="0">
                            <a:latin typeface="Cambria Math" panose="02040503050406030204" pitchFamily="18" charset="0"/>
                          </a:rPr>
                        </m:ctrlPr>
                      </m:sSubPr>
                      <m:e>
                        <m:r>
                          <a:rPr lang="en-US" i="1" smtClean="0">
                            <a:latin typeface="Cambria Math" panose="02040503050406030204" pitchFamily="18" charset="0"/>
                          </a:rPr>
                          <m:t>𝑥</m:t>
                        </m:r>
                      </m:e>
                      <m:sub>
                        <m:r>
                          <a:rPr lang="en-US" b="0" i="1" smtClean="0">
                            <a:latin typeface="Cambria Math" panose="02040503050406030204" pitchFamily="18" charset="0"/>
                          </a:rPr>
                          <m:t>𝑞</m:t>
                        </m:r>
                      </m:sub>
                    </m:sSub>
                  </m:oMath>
                </a14:m>
                <a:r>
                  <a:rPr lang="en-US" dirty="0"/>
                  <a:t> </a:t>
                </a:r>
                <a14:m>
                  <m:oMath xmlns:m="http://schemas.openxmlformats.org/officeDocument/2006/math">
                    <m:r>
                      <a:rPr lang="en-US" i="1" dirty="0" smtClean="0">
                        <a:latin typeface="Cambria Math" panose="02040503050406030204" pitchFamily="18" charset="0"/>
                      </a:rPr>
                      <m:t>𝑞</m:t>
                    </m:r>
                    <m:r>
                      <a:rPr lang="en-US" i="1" dirty="0" smtClean="0">
                        <a:latin typeface="Cambria Math" panose="02040503050406030204" pitchFamily="18" charset="0"/>
                      </a:rPr>
                      <m:t>&lt;</m:t>
                    </m:r>
                    <m:r>
                      <a:rPr lang="en-US" i="1" dirty="0" smtClean="0">
                        <a:latin typeface="Cambria Math" panose="02040503050406030204" pitchFamily="18" charset="0"/>
                      </a:rPr>
                      <m:t>𝑝</m:t>
                    </m:r>
                  </m:oMath>
                </a14:m>
                <a:endParaRPr lang="en-US" dirty="0"/>
              </a:p>
            </p:txBody>
          </p:sp>
        </mc:Choice>
        <mc:Fallback xmlns="">
          <p:sp>
            <p:nvSpPr>
              <p:cNvPr id="3" name="Content Placeholder 2">
                <a:extLst>
                  <a:ext uri="{FF2B5EF4-FFF2-40B4-BE49-F238E27FC236}">
                    <a16:creationId xmlns:a16="http://schemas.microsoft.com/office/drawing/2014/main" id="{89763972-E286-4294-82BC-2C7ECB8065AD}"/>
                  </a:ext>
                </a:extLst>
              </p:cNvPr>
              <p:cNvSpPr>
                <a:spLocks noGrp="1" noRot="1" noChangeAspect="1" noMove="1" noResize="1" noEditPoints="1" noAdjustHandles="1" noChangeArrowheads="1" noChangeShapeType="1" noTextEdit="1"/>
              </p:cNvSpPr>
              <p:nvPr>
                <p:ph idx="1"/>
              </p:nvPr>
            </p:nvSpPr>
            <p:spPr>
              <a:xfrm>
                <a:off x="1484310" y="776748"/>
                <a:ext cx="10018713" cy="6081251"/>
              </a:xfrm>
              <a:blipFill>
                <a:blip r:embed="rId3"/>
                <a:stretch>
                  <a:fillRect l="-1034" t="-1503" r="-973"/>
                </a:stretch>
              </a:blipFill>
            </p:spPr>
            <p:txBody>
              <a:bodyPr/>
              <a:lstStyle/>
              <a:p>
                <a:r>
                  <a:rPr lang="en-US">
                    <a:noFill/>
                  </a:rPr>
                  <a:t> </a:t>
                </a:r>
              </a:p>
            </p:txBody>
          </p:sp>
        </mc:Fallback>
      </mc:AlternateContent>
    </p:spTree>
    <p:extLst>
      <p:ext uri="{BB962C8B-B14F-4D97-AF65-F5344CB8AC3E}">
        <p14:creationId xmlns:p14="http://schemas.microsoft.com/office/powerpoint/2010/main" val="275066596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783CFB-538F-473B-85B6-5190A5D19925}"/>
              </a:ext>
            </a:extLst>
          </p:cNvPr>
          <p:cNvSpPr>
            <a:spLocks noGrp="1"/>
          </p:cNvSpPr>
          <p:nvPr>
            <p:ph type="title"/>
          </p:nvPr>
        </p:nvSpPr>
        <p:spPr>
          <a:xfrm>
            <a:off x="1459598" y="0"/>
            <a:ext cx="10018713" cy="648730"/>
          </a:xfrm>
        </p:spPr>
        <p:txBody>
          <a:bodyPr>
            <a:normAutofit fontScale="90000"/>
          </a:bodyPr>
          <a:lstStyle/>
          <a:p>
            <a:r>
              <a:rPr lang="en-US" dirty="0"/>
              <a:t>The F-Distribution</a:t>
            </a:r>
          </a:p>
        </p:txBody>
      </p:sp>
      <p:pic>
        <p:nvPicPr>
          <p:cNvPr id="5" name="Content Placeholder 4" descr="Chart, line chart&#10;&#10;Description automatically generated">
            <a:extLst>
              <a:ext uri="{FF2B5EF4-FFF2-40B4-BE49-F238E27FC236}">
                <a16:creationId xmlns:a16="http://schemas.microsoft.com/office/drawing/2014/main" id="{59A45D48-44DE-4DB7-9896-9D318625EEF7}"/>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865871" y="951471"/>
            <a:ext cx="9428206" cy="4942702"/>
          </a:xfrm>
        </p:spPr>
      </p:pic>
      <p:sp>
        <p:nvSpPr>
          <p:cNvPr id="3" name="TextBox 2">
            <a:extLst>
              <a:ext uri="{FF2B5EF4-FFF2-40B4-BE49-F238E27FC236}">
                <a16:creationId xmlns:a16="http://schemas.microsoft.com/office/drawing/2014/main" id="{BC63FB80-0078-ECAD-A2E1-068BB625C10F}"/>
              </a:ext>
            </a:extLst>
          </p:cNvPr>
          <p:cNvSpPr txBox="1"/>
          <p:nvPr/>
        </p:nvSpPr>
        <p:spPr>
          <a:xfrm>
            <a:off x="9639466" y="594495"/>
            <a:ext cx="1373325" cy="369332"/>
          </a:xfrm>
          <a:prstGeom prst="rect">
            <a:avLst/>
          </a:prstGeom>
          <a:noFill/>
        </p:spPr>
        <p:txBody>
          <a:bodyPr wrap="none" rtlCol="0">
            <a:spAutoFit/>
          </a:bodyPr>
          <a:lstStyle/>
          <a:p>
            <a:r>
              <a:rPr lang="en-US" dirty="0"/>
              <a:t>F(p-q, n-p-1)</a:t>
            </a:r>
          </a:p>
        </p:txBody>
      </p:sp>
    </p:spTree>
    <p:extLst>
      <p:ext uri="{BB962C8B-B14F-4D97-AF65-F5344CB8AC3E}">
        <p14:creationId xmlns:p14="http://schemas.microsoft.com/office/powerpoint/2010/main" val="132270930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0C9F60-38BD-45F0-9AC1-3BEFEE7EBB50}"/>
              </a:ext>
            </a:extLst>
          </p:cNvPr>
          <p:cNvSpPr>
            <a:spLocks noGrp="1"/>
          </p:cNvSpPr>
          <p:nvPr>
            <p:ph type="title"/>
          </p:nvPr>
        </p:nvSpPr>
        <p:spPr>
          <a:xfrm>
            <a:off x="1373100" y="92676"/>
            <a:ext cx="10018713" cy="1130643"/>
          </a:xfrm>
        </p:spPr>
        <p:txBody>
          <a:bodyPr>
            <a:normAutofit fontScale="90000"/>
          </a:bodyPr>
          <a:lstStyle/>
          <a:p>
            <a:r>
              <a:rPr lang="en-US" dirty="0"/>
              <a:t>The relationship between the F and  t distributions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8F4AA02-96DC-4AD6-BE02-FC1FF3E482C3}"/>
                  </a:ext>
                </a:extLst>
              </p:cNvPr>
              <p:cNvSpPr>
                <a:spLocks noGrp="1"/>
              </p:cNvSpPr>
              <p:nvPr>
                <p:ph idx="1"/>
              </p:nvPr>
            </p:nvSpPr>
            <p:spPr>
              <a:xfrm>
                <a:off x="1521381" y="1332469"/>
                <a:ext cx="10018713" cy="4561704"/>
              </a:xfrm>
            </p:spPr>
            <p:txBody>
              <a:bodyPr/>
              <a:lstStyle/>
              <a:p>
                <a:r>
                  <a:rPr lang="en-US" dirty="0"/>
                  <a:t>How should we proceed if the difference between p and q is equal to 1? In this case we are testing if a single predictor is useful in the model, i.e., we would be considering the null hypothesis </a:t>
                </a:r>
                <a14:m>
                  <m:oMath xmlns:m="http://schemas.openxmlformats.org/officeDocument/2006/math">
                    <m:sSub>
                      <m:sSubPr>
                        <m:ctrlPr>
                          <a:rPr lang="pt-BR" i="1" smtClean="0">
                            <a:latin typeface="Cambria Math" panose="02040503050406030204" pitchFamily="18" charset="0"/>
                          </a:rPr>
                        </m:ctrlPr>
                      </m:sSubPr>
                      <m:e>
                        <m:r>
                          <a:rPr lang="pt-BR" i="1" smtClean="0">
                            <a:latin typeface="Cambria Math" panose="02040503050406030204" pitchFamily="18" charset="0"/>
                          </a:rPr>
                          <m:t>𝐻</m:t>
                        </m:r>
                      </m:e>
                      <m:sub>
                        <m:r>
                          <a:rPr lang="pt-BR" i="1" smtClean="0">
                            <a:latin typeface="Cambria Math" panose="02040503050406030204" pitchFamily="18" charset="0"/>
                          </a:rPr>
                          <m:t>0</m:t>
                        </m:r>
                      </m:sub>
                    </m:sSub>
                    <m:r>
                      <a:rPr lang="pt-BR" i="1" smtClean="0">
                        <a:latin typeface="Cambria Math" panose="02040503050406030204" pitchFamily="18" charset="0"/>
                      </a:rPr>
                      <m:t>:</m:t>
                    </m:r>
                    <m:sSub>
                      <m:sSubPr>
                        <m:ctrlPr>
                          <a:rPr lang="pt-BR" i="1" smtClean="0">
                            <a:latin typeface="Cambria Math" panose="02040503050406030204" pitchFamily="18" charset="0"/>
                          </a:rPr>
                        </m:ctrlPr>
                      </m:sSubPr>
                      <m:e>
                        <m:r>
                          <a:rPr lang="pt-BR" i="1" smtClean="0">
                            <a:latin typeface="Cambria Math" panose="02040503050406030204" pitchFamily="18" charset="0"/>
                          </a:rPr>
                          <m:t>𝛽</m:t>
                        </m:r>
                      </m:e>
                      <m:sub>
                        <m:r>
                          <a:rPr lang="pt-BR" i="1" smtClean="0">
                            <a:latin typeface="Cambria Math" panose="02040503050406030204" pitchFamily="18" charset="0"/>
                          </a:rPr>
                          <m:t>𝑗</m:t>
                        </m:r>
                      </m:sub>
                    </m:sSub>
                    <m:r>
                      <a:rPr lang="pt-BR" i="1" smtClean="0">
                        <a:latin typeface="Cambria Math" panose="02040503050406030204" pitchFamily="18" charset="0"/>
                      </a:rPr>
                      <m:t>=0</m:t>
                    </m:r>
                  </m:oMath>
                </a14:m>
                <a:r>
                  <a:rPr lang="en-US" dirty="0"/>
                  <a:t>. </a:t>
                </a:r>
              </a:p>
              <a:p>
                <a:pPr marL="0" indent="0">
                  <a:buNone/>
                </a:pPr>
                <a:r>
                  <a:rPr lang="en-US" dirty="0"/>
                  <a:t> We have seen earlier that we can use the t-ratio as a test statistic and now, we have seen that the F test can also be used to test the same null hypothesis.</a:t>
                </a:r>
              </a:p>
              <a:p>
                <a:pPr marL="0" indent="0">
                  <a:buNone/>
                </a:pPr>
                <a:r>
                  <a:rPr lang="en-US" dirty="0"/>
                  <a:t>Which test should we use?</a:t>
                </a:r>
              </a:p>
            </p:txBody>
          </p:sp>
        </mc:Choice>
        <mc:Fallback xmlns="">
          <p:sp>
            <p:nvSpPr>
              <p:cNvPr id="3" name="Content Placeholder 2">
                <a:extLst>
                  <a:ext uri="{FF2B5EF4-FFF2-40B4-BE49-F238E27FC236}">
                    <a16:creationId xmlns:a16="http://schemas.microsoft.com/office/drawing/2014/main" id="{88F4AA02-96DC-4AD6-BE02-FC1FF3E482C3}"/>
                  </a:ext>
                </a:extLst>
              </p:cNvPr>
              <p:cNvSpPr>
                <a:spLocks noGrp="1" noRot="1" noChangeAspect="1" noMove="1" noResize="1" noEditPoints="1" noAdjustHandles="1" noChangeArrowheads="1" noChangeShapeType="1" noTextEdit="1"/>
              </p:cNvSpPr>
              <p:nvPr>
                <p:ph idx="1"/>
              </p:nvPr>
            </p:nvSpPr>
            <p:spPr>
              <a:xfrm>
                <a:off x="1521381" y="1332469"/>
                <a:ext cx="10018713" cy="4561704"/>
              </a:xfrm>
              <a:blipFill>
                <a:blip r:embed="rId2"/>
                <a:stretch>
                  <a:fillRect l="-1582" r="-791"/>
                </a:stretch>
              </a:blipFill>
            </p:spPr>
            <p:txBody>
              <a:bodyPr/>
              <a:lstStyle/>
              <a:p>
                <a:r>
                  <a:rPr lang="en-US">
                    <a:noFill/>
                  </a:rPr>
                  <a:t> </a:t>
                </a:r>
              </a:p>
            </p:txBody>
          </p:sp>
        </mc:Fallback>
      </mc:AlternateContent>
    </p:spTree>
    <p:extLst>
      <p:ext uri="{BB962C8B-B14F-4D97-AF65-F5344CB8AC3E}">
        <p14:creationId xmlns:p14="http://schemas.microsoft.com/office/powerpoint/2010/main" val="302292577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9C8F8F-CBE8-4F76-A93E-1C153A8BEC69}"/>
              </a:ext>
            </a:extLst>
          </p:cNvPr>
          <p:cNvSpPr>
            <a:spLocks noGrp="1"/>
          </p:cNvSpPr>
          <p:nvPr>
            <p:ph type="title"/>
          </p:nvPr>
        </p:nvSpPr>
        <p:spPr>
          <a:xfrm>
            <a:off x="1237176" y="0"/>
            <a:ext cx="10018713" cy="661086"/>
          </a:xfrm>
        </p:spPr>
        <p:txBody>
          <a:bodyPr>
            <a:normAutofit fontScale="90000"/>
          </a:bodyPr>
          <a:lstStyle/>
          <a:p>
            <a:r>
              <a:rPr lang="en-US" dirty="0"/>
              <a:t>The relationship between the F and  t distributions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CA7CBF6-7444-4C3B-8989-D891576A6516}"/>
                  </a:ext>
                </a:extLst>
              </p:cNvPr>
              <p:cNvSpPr>
                <a:spLocks noGrp="1"/>
              </p:cNvSpPr>
              <p:nvPr>
                <p:ph idx="1"/>
              </p:nvPr>
            </p:nvSpPr>
            <p:spPr>
              <a:xfrm>
                <a:off x="1669662" y="1155357"/>
                <a:ext cx="10018713" cy="5393725"/>
              </a:xfrm>
            </p:spPr>
            <p:txBody>
              <a:bodyPr/>
              <a:lstStyle/>
              <a:p>
                <a:r>
                  <a:rPr lang="en-US" dirty="0"/>
                  <a:t>Either one because they are equivalent.</a:t>
                </a:r>
              </a:p>
              <a:p>
                <a:r>
                  <a:rPr lang="en-US" dirty="0"/>
                  <a:t>It can be shown that </a:t>
                </a:r>
                <a:endParaRPr lang="en-US"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rPr>
                            <m:t>𝑡</m:t>
                          </m:r>
                        </m:e>
                        <m:sub>
                          <m:r>
                            <a:rPr lang="en-US" i="1" smtClean="0">
                              <a:latin typeface="Cambria Math" panose="02040503050406030204" pitchFamily="18" charset="0"/>
                            </a:rPr>
                            <m:t>𝑛</m:t>
                          </m:r>
                          <m:r>
                            <a:rPr lang="en-US" i="1" smtClean="0">
                              <a:latin typeface="Cambria Math" panose="02040503050406030204" pitchFamily="18" charset="0"/>
                            </a:rPr>
                            <m:t>,</m:t>
                          </m:r>
                          <m:f>
                            <m:fPr>
                              <m:ctrlPr>
                                <a:rPr lang="en-US" i="1" smtClean="0">
                                  <a:latin typeface="Cambria Math" panose="02040503050406030204" pitchFamily="18" charset="0"/>
                                </a:rPr>
                              </m:ctrlPr>
                            </m:fPr>
                            <m:num>
                              <m:r>
                                <a:rPr lang="en-US" i="1" smtClean="0">
                                  <a:latin typeface="Cambria Math" panose="02040503050406030204" pitchFamily="18" charset="0"/>
                                </a:rPr>
                                <m:t>𝛼</m:t>
                              </m:r>
                            </m:num>
                            <m:den>
                              <m:r>
                                <a:rPr lang="en-US" i="1" smtClean="0">
                                  <a:latin typeface="Cambria Math" panose="02040503050406030204" pitchFamily="18" charset="0"/>
                                </a:rPr>
                                <m:t>2</m:t>
                              </m:r>
                            </m:den>
                          </m:f>
                        </m:sub>
                      </m:sSub>
                      <m:r>
                        <a:rPr lang="en-US" i="1" smtClean="0">
                          <a:latin typeface="Cambria Math" panose="02040503050406030204" pitchFamily="18" charset="0"/>
                        </a:rPr>
                        <m:t>=</m:t>
                      </m:r>
                      <m:sSub>
                        <m:sSubPr>
                          <m:ctrlPr>
                            <a:rPr lang="en-US" i="1" smtClean="0">
                              <a:latin typeface="Cambria Math" panose="02040503050406030204" pitchFamily="18" charset="0"/>
                            </a:rPr>
                          </m:ctrlPr>
                        </m:sSubPr>
                        <m:e>
                          <m:r>
                            <a:rPr lang="en-US" i="1" smtClean="0">
                              <a:latin typeface="Cambria Math" panose="02040503050406030204" pitchFamily="18" charset="0"/>
                            </a:rPr>
                            <m:t>𝐹</m:t>
                          </m:r>
                        </m:e>
                        <m:sub>
                          <m:r>
                            <a:rPr lang="en-US" i="1" smtClean="0">
                              <a:latin typeface="Cambria Math" panose="02040503050406030204" pitchFamily="18" charset="0"/>
                            </a:rPr>
                            <m:t>1,</m:t>
                          </m:r>
                          <m:r>
                            <a:rPr lang="en-US" i="1" smtClean="0">
                              <a:latin typeface="Cambria Math" panose="02040503050406030204" pitchFamily="18" charset="0"/>
                            </a:rPr>
                            <m:t>𝑛</m:t>
                          </m:r>
                          <m:r>
                            <a:rPr lang="en-US" i="1" smtClean="0">
                              <a:latin typeface="Cambria Math" panose="02040503050406030204" pitchFamily="18" charset="0"/>
                            </a:rPr>
                            <m:t>,</m:t>
                          </m:r>
                          <m:r>
                            <a:rPr lang="en-US" i="1" smtClean="0">
                              <a:latin typeface="Cambria Math" panose="02040503050406030204" pitchFamily="18" charset="0"/>
                            </a:rPr>
                            <m:t>𝛼</m:t>
                          </m:r>
                        </m:sub>
                      </m:sSub>
                    </m:oMath>
                  </m:oMathPara>
                </a14:m>
                <a:endParaRPr lang="en-US" dirty="0"/>
              </a:p>
              <a:p>
                <a:pPr marL="0" indent="0">
                  <a:buNone/>
                </a:pPr>
                <a:r>
                  <a:rPr lang="en-US" dirty="0"/>
                  <a:t>   If you consult the t and F tables you will note, for example, that  for </a:t>
                </a:r>
                <a14:m>
                  <m:oMath xmlns:m="http://schemas.openxmlformats.org/officeDocument/2006/math">
                    <m:r>
                      <a:rPr lang="en-US" i="1" dirty="0" smtClean="0">
                        <a:latin typeface="Cambria Math" panose="02040503050406030204" pitchFamily="18" charset="0"/>
                      </a:rPr>
                      <m:t>𝛼</m:t>
                    </m:r>
                    <m:r>
                      <a:rPr lang="en-US" i="1" dirty="0" smtClean="0">
                        <a:latin typeface="Cambria Math" panose="02040503050406030204" pitchFamily="18" charset="0"/>
                      </a:rPr>
                      <m:t>= 0.05</m:t>
                    </m:r>
                  </m:oMath>
                </a14:m>
                <a:endParaRPr lang="en-US" dirty="0"/>
              </a:p>
              <a:p>
                <a:pPr marL="0" indent="0">
                  <a:buNone/>
                </a:pPr>
                <a:r>
                  <a:rPr lang="en-US" dirty="0"/>
                  <a:t>                          n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rPr>
                          <m:t>𝑡</m:t>
                        </m:r>
                      </m:e>
                      <m:sub>
                        <m:r>
                          <a:rPr lang="en-US" i="1" smtClean="0">
                            <a:latin typeface="Cambria Math" panose="02040503050406030204" pitchFamily="18" charset="0"/>
                          </a:rPr>
                          <m:t>𝑛</m:t>
                        </m:r>
                        <m:r>
                          <a:rPr lang="en-US" i="1" smtClean="0">
                            <a:latin typeface="Cambria Math" panose="02040503050406030204" pitchFamily="18" charset="0"/>
                          </a:rPr>
                          <m:t>,</m:t>
                        </m:r>
                        <m:f>
                          <m:fPr>
                            <m:ctrlPr>
                              <a:rPr lang="en-US" i="1" smtClean="0">
                                <a:latin typeface="Cambria Math" panose="02040503050406030204" pitchFamily="18" charset="0"/>
                              </a:rPr>
                            </m:ctrlPr>
                          </m:fPr>
                          <m:num>
                            <m:r>
                              <a:rPr lang="en-US" i="1" smtClean="0">
                                <a:latin typeface="Cambria Math" panose="02040503050406030204" pitchFamily="18" charset="0"/>
                              </a:rPr>
                              <m:t>𝛼</m:t>
                            </m:r>
                          </m:num>
                          <m:den>
                            <m:r>
                              <a:rPr lang="en-US" i="1" smtClean="0">
                                <a:latin typeface="Cambria Math" panose="02040503050406030204" pitchFamily="18" charset="0"/>
                              </a:rPr>
                              <m:t>2</m:t>
                            </m:r>
                          </m:den>
                        </m:f>
                      </m:sub>
                    </m:sSub>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𝐹</m:t>
                        </m:r>
                      </m:e>
                      <m:sub>
                        <m:r>
                          <a:rPr lang="en-US" i="1">
                            <a:latin typeface="Cambria Math" panose="02040503050406030204" pitchFamily="18" charset="0"/>
                          </a:rPr>
                          <m:t>1,</m:t>
                        </m:r>
                        <m:r>
                          <a:rPr lang="en-US" i="1">
                            <a:latin typeface="Cambria Math" panose="02040503050406030204" pitchFamily="18" charset="0"/>
                          </a:rPr>
                          <m:t>𝑛</m:t>
                        </m:r>
                        <m:r>
                          <a:rPr lang="en-US" i="1">
                            <a:latin typeface="Cambria Math" panose="02040503050406030204" pitchFamily="18" charset="0"/>
                          </a:rPr>
                          <m:t>,</m:t>
                        </m:r>
                        <m:r>
                          <a:rPr lang="en-US" i="1">
                            <a:latin typeface="Cambria Math" panose="02040503050406030204" pitchFamily="18" charset="0"/>
                          </a:rPr>
                          <m:t>𝛼</m:t>
                        </m:r>
                      </m:sub>
                    </m:sSub>
                  </m:oMath>
                </a14:m>
                <a:endParaRPr lang="en-US" dirty="0"/>
              </a:p>
              <a:p>
                <a:pPr marL="0" marR="0" lvl="0" indent="0">
                  <a:lnSpc>
                    <a:spcPct val="115000"/>
                  </a:lnSpc>
                  <a:spcBef>
                    <a:spcPts val="0"/>
                  </a:spcBef>
                  <a:spcAft>
                    <a:spcPts val="0"/>
                  </a:spcAft>
                  <a:buNone/>
                </a:pPr>
                <a:r>
                  <a:rPr lang="en-US" dirty="0"/>
                  <a:t>	 		   1</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pt-BR" sz="1800" dirty="0">
                    <a:effectLst/>
                    <a:latin typeface="Calibri" panose="020F0502020204030204" pitchFamily="34" charset="0"/>
                    <a:ea typeface="Calibri" panose="020F0502020204030204" pitchFamily="34" charset="0"/>
                    <a:cs typeface="Times New Roman" panose="02020603050405020304" pitchFamily="18" charset="0"/>
                  </a:rPr>
                  <a:t>	                          12.706    	                 161.45</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15000"/>
                  </a:lnSpc>
                  <a:spcBef>
                    <a:spcPts val="0"/>
                  </a:spcBef>
                  <a:spcAft>
                    <a:spcPts val="0"/>
                  </a:spcAft>
                  <a:buNone/>
                </a:pPr>
                <a:r>
                  <a:rPr lang="pt-BR" sz="1800" dirty="0">
                    <a:effectLst/>
                    <a:latin typeface="Calibri" panose="020F0502020204030204" pitchFamily="34" charset="0"/>
                    <a:ea typeface="Calibri" panose="020F0502020204030204" pitchFamily="34" charset="0"/>
                    <a:cs typeface="Times New Roman" panose="02020603050405020304" pitchFamily="18" charset="0"/>
                  </a:rPr>
                  <a:t>			    5       			  2.571		            6.61</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15000"/>
                  </a:lnSpc>
                  <a:spcBef>
                    <a:spcPts val="0"/>
                  </a:spcBef>
                  <a:spcAft>
                    <a:spcPts val="0"/>
                  </a:spcAft>
                  <a:buNone/>
                </a:pPr>
                <a:r>
                  <a:rPr lang="pt-BR" sz="1800" dirty="0">
                    <a:effectLst/>
                    <a:latin typeface="Calibri" panose="020F0502020204030204" pitchFamily="34" charset="0"/>
                    <a:ea typeface="Calibri" panose="020F0502020204030204" pitchFamily="34" charset="0"/>
                    <a:cs typeface="Times New Roman" panose="02020603050405020304" pitchFamily="18" charset="0"/>
                  </a:rPr>
                  <a:t>			  10 	 			  2.228       	            4.96</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15000"/>
                  </a:lnSpc>
                  <a:spcBef>
                    <a:spcPts val="0"/>
                  </a:spcBef>
                  <a:spcAft>
                    <a:spcPts val="0"/>
                  </a:spcAft>
                  <a:buNone/>
                </a:pPr>
                <a:r>
                  <a:rPr lang="pt-BR" sz="1800" dirty="0">
                    <a:effectLst/>
                    <a:latin typeface="Calibri" panose="020F0502020204030204" pitchFamily="34" charset="0"/>
                    <a:ea typeface="Calibri" panose="020F0502020204030204" pitchFamily="34" charset="0"/>
                    <a:cs typeface="Times New Roman" panose="02020603050405020304" pitchFamily="18" charset="0"/>
                  </a:rPr>
                  <a:t>			  60  	 			  2.000		 	   4.00</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15000"/>
                  </a:lnSpc>
                  <a:spcBef>
                    <a:spcPts val="0"/>
                  </a:spcBef>
                  <a:spcAft>
                    <a:spcPts val="0"/>
                  </a:spcAft>
                  <a:buNone/>
                </a:pPr>
                <a:r>
                  <a:rPr lang="pt-BR" sz="1800" dirty="0">
                    <a:effectLst/>
                    <a:latin typeface="Calibri" panose="020F0502020204030204" pitchFamily="34" charset="0"/>
                    <a:ea typeface="Calibri" panose="020F0502020204030204" pitchFamily="34" charset="0"/>
                    <a:cs typeface="Times New Roman" panose="02020603050405020304" pitchFamily="18" charset="0"/>
                  </a:rPr>
                  <a:t> 			120  	 			  1.980  	    		   3.92</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15000"/>
                  </a:lnSpc>
                  <a:spcBef>
                    <a:spcPts val="0"/>
                  </a:spcBef>
                  <a:spcAft>
                    <a:spcPts val="0"/>
                  </a:spcAft>
                  <a:buNone/>
                </a:pPr>
                <a:r>
                  <a:rPr lang="pt-BR" sz="1800" dirty="0">
                    <a:effectLst/>
                    <a:latin typeface="Calibri" panose="020F0502020204030204" pitchFamily="34" charset="0"/>
                    <a:ea typeface="Calibri" panose="020F0502020204030204" pitchFamily="34" charset="0"/>
                    <a:cs typeface="Times New Roman" panose="02020603050405020304" pitchFamily="18" charset="0"/>
                  </a:rPr>
                  <a:t> 			  </a:t>
                </a:r>
                <a14:m>
                  <m:oMath xmlns:m="http://schemas.openxmlformats.org/officeDocument/2006/math">
                    <m:r>
                      <a:rPr lang="pt-BR" sz="1800" i="1">
                        <a:latin typeface="Cambria Math" panose="02040503050406030204" pitchFamily="18" charset="0"/>
                        <a:ea typeface="Calibri" panose="020F0502020204030204" pitchFamily="34" charset="0"/>
                        <a:cs typeface="Times New Roman" panose="02020603050405020304" pitchFamily="18" charset="0"/>
                      </a:rPr>
                      <m:t>∞</m:t>
                    </m:r>
                  </m:oMath>
                </a14:m>
                <a:r>
                  <a:rPr lang="pt-BR" sz="1800" dirty="0">
                    <a:effectLst/>
                    <a:latin typeface="Calibri" panose="020F0502020204030204" pitchFamily="34" charset="0"/>
                    <a:ea typeface="Calibri" panose="020F0502020204030204" pitchFamily="34" charset="0"/>
                    <a:cs typeface="Times New Roman" panose="02020603050405020304" pitchFamily="18" charset="0"/>
                  </a:rPr>
                  <a:t>          			  1.960			   3.84</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dirty="0"/>
              </a:p>
            </p:txBody>
          </p:sp>
        </mc:Choice>
        <mc:Fallback xmlns="">
          <p:sp>
            <p:nvSpPr>
              <p:cNvPr id="3" name="Content Placeholder 2">
                <a:extLst>
                  <a:ext uri="{FF2B5EF4-FFF2-40B4-BE49-F238E27FC236}">
                    <a16:creationId xmlns:a16="http://schemas.microsoft.com/office/drawing/2014/main" id="{CCA7CBF6-7444-4C3B-8989-D891576A6516}"/>
                  </a:ext>
                </a:extLst>
              </p:cNvPr>
              <p:cNvSpPr>
                <a:spLocks noGrp="1" noRot="1" noChangeAspect="1" noMove="1" noResize="1" noEditPoints="1" noAdjustHandles="1" noChangeArrowheads="1" noChangeShapeType="1" noTextEdit="1"/>
              </p:cNvSpPr>
              <p:nvPr>
                <p:ph idx="1"/>
              </p:nvPr>
            </p:nvSpPr>
            <p:spPr>
              <a:xfrm>
                <a:off x="1669662" y="1155357"/>
                <a:ext cx="10018713" cy="5393725"/>
              </a:xfrm>
              <a:blipFill>
                <a:blip r:embed="rId2"/>
                <a:stretch>
                  <a:fillRect l="-1582" t="-2715"/>
                </a:stretch>
              </a:blipFill>
            </p:spPr>
            <p:txBody>
              <a:bodyPr/>
              <a:lstStyle/>
              <a:p>
                <a:r>
                  <a:rPr lang="en-US">
                    <a:noFill/>
                  </a:rPr>
                  <a:t> </a:t>
                </a:r>
              </a:p>
            </p:txBody>
          </p:sp>
        </mc:Fallback>
      </mc:AlternateContent>
    </p:spTree>
    <p:extLst>
      <p:ext uri="{BB962C8B-B14F-4D97-AF65-F5344CB8AC3E}">
        <p14:creationId xmlns:p14="http://schemas.microsoft.com/office/powerpoint/2010/main" val="31331679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19474D-89F8-4B72-9287-B8514850D820}"/>
              </a:ext>
            </a:extLst>
          </p:cNvPr>
          <p:cNvSpPr>
            <a:spLocks noGrp="1"/>
          </p:cNvSpPr>
          <p:nvPr>
            <p:ph type="title"/>
          </p:nvPr>
        </p:nvSpPr>
        <p:spPr>
          <a:xfrm>
            <a:off x="1405653" y="0"/>
            <a:ext cx="10018713" cy="621890"/>
          </a:xfrm>
        </p:spPr>
        <p:txBody>
          <a:bodyPr>
            <a:normAutofit fontScale="90000"/>
          </a:bodyPr>
          <a:lstStyle/>
          <a:p>
            <a:r>
              <a:rPr lang="en-US" dirty="0"/>
              <a:t>The Least Squares Method</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BE0CDAA-EBBA-4D32-AB87-0C242E1F2AE4}"/>
                  </a:ext>
                </a:extLst>
              </p:cNvPr>
              <p:cNvSpPr>
                <a:spLocks noGrp="1"/>
              </p:cNvSpPr>
              <p:nvPr>
                <p:ph idx="1"/>
              </p:nvPr>
            </p:nvSpPr>
            <p:spPr>
              <a:xfrm>
                <a:off x="1405653" y="720213"/>
                <a:ext cx="10018713" cy="5503606"/>
              </a:xfrm>
            </p:spPr>
            <p:txBody>
              <a:bodyPr>
                <a:normAutofit fontScale="62500" lnSpcReduction="20000"/>
              </a:bodyPr>
              <a:lstStyle/>
              <a:p>
                <a:pPr marL="0" indent="0">
                  <a:buNone/>
                </a:pPr>
                <a:endParaRPr lang="en-US" dirty="0"/>
              </a:p>
              <a:p>
                <a:r>
                  <a:rPr lang="en-US" dirty="0"/>
                  <a:t>Since, in general, it is impossible have a line with zero prediction errors, one could aim to choose a line which would make the </a:t>
                </a:r>
                <a:r>
                  <a:rPr lang="en-US" b="1" dirty="0"/>
                  <a:t>sum</a:t>
                </a:r>
                <a:r>
                  <a:rPr lang="en-US" dirty="0"/>
                  <a:t> of the prediction errors close or equal to zero. It is easy to see that there are many possible lines that will have exactly a zero sum of errors and, at the same time, have large individual ones. Instead, what is done is to choose the line that minimize the sum of squares of the errors (SSE):</a:t>
                </a:r>
              </a:p>
              <a:p>
                <a:pPr marL="0" indent="0">
                  <a:buNone/>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𝑆𝑆𝐸</m:t>
                      </m:r>
                      <m:r>
                        <a:rPr lang="en-US" i="1" smtClean="0">
                          <a:latin typeface="Cambria Math" panose="02040503050406030204" pitchFamily="18" charset="0"/>
                        </a:rPr>
                        <m:t>=</m:t>
                      </m:r>
                      <m:nary>
                        <m:naryPr>
                          <m:chr m:val="∑"/>
                          <m:ctrlPr>
                            <a:rPr lang="en-US" i="1" smtClean="0">
                              <a:latin typeface="Cambria Math" panose="02040503050406030204" pitchFamily="18" charset="0"/>
                            </a:rPr>
                          </m:ctrlPr>
                        </m:naryPr>
                        <m:sub>
                          <m:r>
                            <a:rPr lang="en-US" i="1" smtClean="0">
                              <a:latin typeface="Cambria Math" panose="02040503050406030204" pitchFamily="18" charset="0"/>
                            </a:rPr>
                            <m:t>𝑖</m:t>
                          </m:r>
                          <m:r>
                            <a:rPr lang="en-US" i="1" smtClean="0">
                              <a:latin typeface="Cambria Math" panose="02040503050406030204" pitchFamily="18" charset="0"/>
                            </a:rPr>
                            <m:t>=1</m:t>
                          </m:r>
                        </m:sub>
                        <m:sup>
                          <m:r>
                            <a:rPr lang="en-US" i="1" smtClean="0">
                              <a:latin typeface="Cambria Math" panose="02040503050406030204" pitchFamily="18" charset="0"/>
                            </a:rPr>
                            <m:t>𝑛</m:t>
                          </m:r>
                        </m:sup>
                        <m:e>
                          <m:sSup>
                            <m:sSupPr>
                              <m:ctrlPr>
                                <a:rPr lang="en-US" i="1" smtClean="0">
                                  <a:latin typeface="Cambria Math" panose="02040503050406030204" pitchFamily="18" charset="0"/>
                                </a:rPr>
                              </m:ctrlPr>
                            </m:sSupPr>
                            <m:e>
                              <m:d>
                                <m:dPr>
                                  <m:ctrlPr>
                                    <a:rPr lang="en-US" i="1" smtClean="0">
                                      <a:latin typeface="Cambria Math" panose="02040503050406030204" pitchFamily="18" charset="0"/>
                                    </a:rPr>
                                  </m:ctrlPr>
                                </m:dPr>
                                <m:e>
                                  <m:sSub>
                                    <m:sSubPr>
                                      <m:ctrlPr>
                                        <a:rPr lang="en-US" i="1" smtClean="0">
                                          <a:latin typeface="Cambria Math" panose="02040503050406030204" pitchFamily="18" charset="0"/>
                                        </a:rPr>
                                      </m:ctrlPr>
                                    </m:sSubPr>
                                    <m:e>
                                      <m:r>
                                        <a:rPr lang="en-US" i="1" smtClean="0">
                                          <a:latin typeface="Cambria Math" panose="02040503050406030204" pitchFamily="18" charset="0"/>
                                        </a:rPr>
                                        <m:t>𝑦</m:t>
                                      </m:r>
                                    </m:e>
                                    <m:sub>
                                      <m:r>
                                        <a:rPr lang="en-US" i="1" smtClean="0">
                                          <a:latin typeface="Cambria Math" panose="02040503050406030204" pitchFamily="18" charset="0"/>
                                        </a:rPr>
                                        <m:t>𝑖</m:t>
                                      </m:r>
                                    </m:sub>
                                  </m:sSub>
                                  <m:r>
                                    <a:rPr lang="en-US" i="1" smtClean="0">
                                      <a:latin typeface="Cambria Math" panose="02040503050406030204" pitchFamily="18" charset="0"/>
                                    </a:rPr>
                                    <m:t>−</m:t>
                                  </m:r>
                                  <m:sSub>
                                    <m:sSubPr>
                                      <m:ctrlPr>
                                        <a:rPr lang="en-US" i="1" smtClean="0">
                                          <a:latin typeface="Cambria Math" panose="02040503050406030204" pitchFamily="18" charset="0"/>
                                        </a:rPr>
                                      </m:ctrlPr>
                                    </m:sSubPr>
                                    <m:e>
                                      <m:r>
                                        <a:rPr lang="en-US" i="1" smtClean="0">
                                          <a:latin typeface="Cambria Math" panose="02040503050406030204" pitchFamily="18" charset="0"/>
                                        </a:rPr>
                                        <m:t>𝛽</m:t>
                                      </m:r>
                                    </m:e>
                                    <m:sub>
                                      <m:r>
                                        <a:rPr lang="en-US" i="1" smtClean="0">
                                          <a:latin typeface="Cambria Math" panose="02040503050406030204" pitchFamily="18" charset="0"/>
                                        </a:rPr>
                                        <m:t>0</m:t>
                                      </m:r>
                                    </m:sub>
                                  </m:sSub>
                                  <m:r>
                                    <a:rPr lang="en-US" i="1" smtClean="0">
                                      <a:latin typeface="Cambria Math" panose="02040503050406030204" pitchFamily="18" charset="0"/>
                                    </a:rPr>
                                    <m:t>−</m:t>
                                  </m:r>
                                  <m:sSub>
                                    <m:sSubPr>
                                      <m:ctrlPr>
                                        <a:rPr lang="en-US" i="1" smtClean="0">
                                          <a:latin typeface="Cambria Math" panose="02040503050406030204" pitchFamily="18" charset="0"/>
                                        </a:rPr>
                                      </m:ctrlPr>
                                    </m:sSubPr>
                                    <m:e>
                                      <m:r>
                                        <a:rPr lang="en-US" i="1" smtClean="0">
                                          <a:latin typeface="Cambria Math" panose="02040503050406030204" pitchFamily="18" charset="0"/>
                                        </a:rPr>
                                        <m:t>𝛽</m:t>
                                      </m:r>
                                    </m:e>
                                    <m:sub>
                                      <m:r>
                                        <a:rPr lang="en-US" i="1" smtClean="0">
                                          <a:latin typeface="Cambria Math" panose="02040503050406030204" pitchFamily="18" charset="0"/>
                                        </a:rPr>
                                        <m:t>1</m:t>
                                      </m:r>
                                    </m:sub>
                                  </m:sSub>
                                  <m:sSub>
                                    <m:sSubPr>
                                      <m:ctrlPr>
                                        <a:rPr lang="en-US" i="1" smtClean="0">
                                          <a:latin typeface="Cambria Math" panose="02040503050406030204" pitchFamily="18" charset="0"/>
                                        </a:rPr>
                                      </m:ctrlPr>
                                    </m:sSubPr>
                                    <m:e>
                                      <m:r>
                                        <a:rPr lang="en-US" i="1" smtClean="0">
                                          <a:latin typeface="Cambria Math" panose="02040503050406030204" pitchFamily="18" charset="0"/>
                                        </a:rPr>
                                        <m:t>𝑥</m:t>
                                      </m:r>
                                    </m:e>
                                    <m:sub>
                                      <m:r>
                                        <a:rPr lang="en-US" i="1" smtClean="0">
                                          <a:latin typeface="Cambria Math" panose="02040503050406030204" pitchFamily="18" charset="0"/>
                                        </a:rPr>
                                        <m:t>𝑖</m:t>
                                      </m:r>
                                    </m:sub>
                                  </m:sSub>
                                </m:e>
                              </m:d>
                            </m:e>
                            <m:sup>
                              <m:r>
                                <a:rPr lang="en-US" i="1" smtClean="0">
                                  <a:latin typeface="Cambria Math" panose="02040503050406030204" pitchFamily="18" charset="0"/>
                                </a:rPr>
                                <m:t>2</m:t>
                              </m:r>
                            </m:sup>
                          </m:sSup>
                        </m:e>
                      </m:nary>
                    </m:oMath>
                  </m:oMathPara>
                </a14:m>
                <a:endParaRPr lang="en-US" dirty="0"/>
              </a:p>
              <a:p>
                <a:r>
                  <a:rPr lang="en-US" dirty="0"/>
                  <a:t>The process of finding the values </a:t>
                </a:r>
                <a14:m>
                  <m:oMath xmlns:m="http://schemas.openxmlformats.org/officeDocument/2006/math">
                    <m:acc>
                      <m:accPr>
                        <m:chr m:val="̂"/>
                        <m:ctrlPr>
                          <a:rPr lang="en-US" i="1" dirty="0" smtClean="0">
                            <a:latin typeface="Cambria Math" panose="02040503050406030204" pitchFamily="18" charset="0"/>
                          </a:rPr>
                        </m:ctrlPr>
                      </m:accPr>
                      <m:e>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𝛽</m:t>
                            </m:r>
                          </m:e>
                          <m:sub>
                            <m:r>
                              <a:rPr lang="en-US" i="1" dirty="0" smtClean="0">
                                <a:latin typeface="Cambria Math" panose="02040503050406030204" pitchFamily="18" charset="0"/>
                              </a:rPr>
                              <m:t>0</m:t>
                            </m:r>
                          </m:sub>
                        </m:sSub>
                      </m:e>
                    </m:acc>
                  </m:oMath>
                </a14:m>
                <a:r>
                  <a:rPr lang="en-US" dirty="0"/>
                  <a:t>   and </a:t>
                </a:r>
                <a14:m>
                  <m:oMath xmlns:m="http://schemas.openxmlformats.org/officeDocument/2006/math">
                    <m:acc>
                      <m:accPr>
                        <m:chr m:val="̂"/>
                        <m:ctrlPr>
                          <a:rPr lang="en-US" i="1" dirty="0">
                            <a:latin typeface="Cambria Math" panose="02040503050406030204" pitchFamily="18" charset="0"/>
                          </a:rPr>
                        </m:ctrlPr>
                      </m:accPr>
                      <m:e>
                        <m:sSub>
                          <m:sSubPr>
                            <m:ctrlPr>
                              <a:rPr lang="en-US" i="1" dirty="0">
                                <a:latin typeface="Cambria Math" panose="02040503050406030204" pitchFamily="18" charset="0"/>
                              </a:rPr>
                            </m:ctrlPr>
                          </m:sSubPr>
                          <m:e>
                            <m:r>
                              <a:rPr lang="en-US" i="1" dirty="0">
                                <a:latin typeface="Cambria Math" panose="02040503050406030204" pitchFamily="18" charset="0"/>
                              </a:rPr>
                              <m:t>𝛽</m:t>
                            </m:r>
                          </m:e>
                          <m:sub>
                            <m:r>
                              <a:rPr lang="en-US" b="0" i="1" dirty="0" smtClean="0">
                                <a:latin typeface="Cambria Math" panose="02040503050406030204" pitchFamily="18" charset="0"/>
                              </a:rPr>
                              <m:t>1</m:t>
                            </m:r>
                          </m:sub>
                        </m:sSub>
                      </m:e>
                    </m:acc>
                  </m:oMath>
                </a14:m>
                <a:r>
                  <a:rPr lang="en-US" dirty="0"/>
                  <a:t> that minimize SSE involves computing the derivatives of the right side of the above expression and equating them to zero. This will produce two equations in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0</m:t>
                        </m:r>
                      </m:sub>
                    </m:sSub>
                  </m:oMath>
                </a14:m>
                <a:r>
                  <a:rPr lang="en-US" dirty="0"/>
                  <a:t> 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1</m:t>
                        </m:r>
                      </m:sub>
                    </m:sSub>
                  </m:oMath>
                </a14:m>
                <a:r>
                  <a:rPr lang="en-US" dirty="0"/>
                  <a:t> (referred to as the </a:t>
                </a:r>
                <a:r>
                  <a:rPr lang="en-US" b="1" dirty="0"/>
                  <a:t>normal equations</a:t>
                </a:r>
                <a:r>
                  <a:rPr lang="en-US" dirty="0"/>
                  <a:t>). It can be shown the solutions to those equations will produce the required estimates for the model parameters:</a:t>
                </a:r>
              </a:p>
              <a:p>
                <a:pPr marL="0" indent="0" algn="ctr">
                  <a:buNone/>
                </a:pPr>
                <a:r>
                  <a:rPr lang="en-US" dirty="0"/>
                  <a:t> </a:t>
                </a:r>
                <a14:m>
                  <m:oMath xmlns:m="http://schemas.openxmlformats.org/officeDocument/2006/math">
                    <m:acc>
                      <m:accPr>
                        <m:chr m:val="̂"/>
                        <m:ctrlPr>
                          <a:rPr lang="nn-NO" i="1" dirty="0" smtClean="0">
                            <a:latin typeface="Cambria Math" panose="02040503050406030204" pitchFamily="18" charset="0"/>
                          </a:rPr>
                        </m:ctrlPr>
                      </m:accPr>
                      <m:e>
                        <m:sSub>
                          <m:sSubPr>
                            <m:ctrlPr>
                              <a:rPr lang="nn-NO" i="1" dirty="0" smtClean="0">
                                <a:latin typeface="Cambria Math" panose="02040503050406030204" pitchFamily="18" charset="0"/>
                              </a:rPr>
                            </m:ctrlPr>
                          </m:sSubPr>
                          <m:e>
                            <m:r>
                              <a:rPr lang="nn-NO" i="1" dirty="0" smtClean="0">
                                <a:latin typeface="Cambria Math" panose="02040503050406030204" pitchFamily="18" charset="0"/>
                              </a:rPr>
                              <m:t>𝛽</m:t>
                            </m:r>
                          </m:e>
                          <m:sub>
                            <m:r>
                              <a:rPr lang="nn-NO" i="1" dirty="0" smtClean="0">
                                <a:latin typeface="Cambria Math" panose="02040503050406030204" pitchFamily="18" charset="0"/>
                              </a:rPr>
                              <m:t>1</m:t>
                            </m:r>
                          </m:sub>
                        </m:sSub>
                      </m:e>
                    </m:acc>
                    <m:r>
                      <a:rPr lang="nn-NO" i="1" dirty="0" smtClean="0">
                        <a:latin typeface="Cambria Math" panose="02040503050406030204" pitchFamily="18" charset="0"/>
                      </a:rPr>
                      <m:t>=</m:t>
                    </m:r>
                    <m:f>
                      <m:fPr>
                        <m:ctrlPr>
                          <a:rPr lang="nn-NO" i="1" dirty="0" smtClean="0">
                            <a:latin typeface="Cambria Math" panose="02040503050406030204" pitchFamily="18" charset="0"/>
                          </a:rPr>
                        </m:ctrlPr>
                      </m:fPr>
                      <m:num>
                        <m:nary>
                          <m:naryPr>
                            <m:chr m:val="∑"/>
                            <m:ctrlPr>
                              <a:rPr lang="nn-NO" i="1" dirty="0" smtClean="0">
                                <a:latin typeface="Cambria Math" panose="02040503050406030204" pitchFamily="18" charset="0"/>
                              </a:rPr>
                            </m:ctrlPr>
                          </m:naryPr>
                          <m:sub>
                            <m:r>
                              <a:rPr lang="nn-NO" i="1" dirty="0" smtClean="0">
                                <a:latin typeface="Cambria Math" panose="02040503050406030204" pitchFamily="18" charset="0"/>
                              </a:rPr>
                              <m:t>𝑖</m:t>
                            </m:r>
                            <m:r>
                              <a:rPr lang="nn-NO" i="1" dirty="0" smtClean="0">
                                <a:latin typeface="Cambria Math" panose="02040503050406030204" pitchFamily="18" charset="0"/>
                              </a:rPr>
                              <m:t>=1</m:t>
                            </m:r>
                          </m:sub>
                          <m:sup>
                            <m:r>
                              <a:rPr lang="nn-NO" i="1" dirty="0" smtClean="0">
                                <a:latin typeface="Cambria Math" panose="02040503050406030204" pitchFamily="18" charset="0"/>
                              </a:rPr>
                              <m:t>𝑛</m:t>
                            </m:r>
                          </m:sup>
                          <m:e>
                            <m:d>
                              <m:dPr>
                                <m:ctrlPr>
                                  <a:rPr lang="nn-NO" i="1" dirty="0" smtClean="0">
                                    <a:latin typeface="Cambria Math" panose="02040503050406030204" pitchFamily="18" charset="0"/>
                                  </a:rPr>
                                </m:ctrlPr>
                              </m:dPr>
                              <m:e>
                                <m:sSub>
                                  <m:sSubPr>
                                    <m:ctrlPr>
                                      <a:rPr lang="nn-NO" i="1" dirty="0" smtClean="0">
                                        <a:latin typeface="Cambria Math" panose="02040503050406030204" pitchFamily="18" charset="0"/>
                                      </a:rPr>
                                    </m:ctrlPr>
                                  </m:sSubPr>
                                  <m:e>
                                    <m:r>
                                      <a:rPr lang="nn-NO" i="1" dirty="0" smtClean="0">
                                        <a:latin typeface="Cambria Math" panose="02040503050406030204" pitchFamily="18" charset="0"/>
                                      </a:rPr>
                                      <m:t>𝑥</m:t>
                                    </m:r>
                                  </m:e>
                                  <m:sub>
                                    <m:r>
                                      <a:rPr lang="nn-NO" i="1" dirty="0" smtClean="0">
                                        <a:latin typeface="Cambria Math" panose="02040503050406030204" pitchFamily="18" charset="0"/>
                                      </a:rPr>
                                      <m:t>𝑖</m:t>
                                    </m:r>
                                  </m:sub>
                                </m:sSub>
                                <m:r>
                                  <a:rPr lang="nn-NO" i="1" dirty="0" smtClean="0">
                                    <a:latin typeface="Cambria Math" panose="02040503050406030204" pitchFamily="18" charset="0"/>
                                  </a:rPr>
                                  <m:t>−</m:t>
                                </m:r>
                                <m:acc>
                                  <m:accPr>
                                    <m:chr m:val="̅"/>
                                    <m:ctrlPr>
                                      <a:rPr lang="nn-NO" i="1" dirty="0" smtClean="0">
                                        <a:latin typeface="Cambria Math" panose="02040503050406030204" pitchFamily="18" charset="0"/>
                                      </a:rPr>
                                    </m:ctrlPr>
                                  </m:accPr>
                                  <m:e>
                                    <m:r>
                                      <a:rPr lang="nn-NO" i="1" dirty="0" smtClean="0">
                                        <a:latin typeface="Cambria Math" panose="02040503050406030204" pitchFamily="18" charset="0"/>
                                      </a:rPr>
                                      <m:t>𝑥</m:t>
                                    </m:r>
                                  </m:e>
                                </m:acc>
                              </m:e>
                            </m:d>
                            <m:d>
                              <m:dPr>
                                <m:ctrlPr>
                                  <a:rPr lang="nn-NO" i="1" dirty="0" smtClean="0">
                                    <a:latin typeface="Cambria Math" panose="02040503050406030204" pitchFamily="18" charset="0"/>
                                  </a:rPr>
                                </m:ctrlPr>
                              </m:dPr>
                              <m:e>
                                <m:sSub>
                                  <m:sSubPr>
                                    <m:ctrlPr>
                                      <a:rPr lang="nn-NO" i="1" dirty="0" smtClean="0">
                                        <a:latin typeface="Cambria Math" panose="02040503050406030204" pitchFamily="18" charset="0"/>
                                      </a:rPr>
                                    </m:ctrlPr>
                                  </m:sSubPr>
                                  <m:e>
                                    <m:r>
                                      <a:rPr lang="nn-NO" i="1" dirty="0" smtClean="0">
                                        <a:latin typeface="Cambria Math" panose="02040503050406030204" pitchFamily="18" charset="0"/>
                                      </a:rPr>
                                      <m:t>𝑦</m:t>
                                    </m:r>
                                  </m:e>
                                  <m:sub>
                                    <m:r>
                                      <a:rPr lang="nn-NO" i="1" dirty="0" smtClean="0">
                                        <a:latin typeface="Cambria Math" panose="02040503050406030204" pitchFamily="18" charset="0"/>
                                      </a:rPr>
                                      <m:t>𝑖</m:t>
                                    </m:r>
                                  </m:sub>
                                </m:sSub>
                                <m:r>
                                  <a:rPr lang="nn-NO" i="1" dirty="0" smtClean="0">
                                    <a:latin typeface="Cambria Math" panose="02040503050406030204" pitchFamily="18" charset="0"/>
                                  </a:rPr>
                                  <m:t>−</m:t>
                                </m:r>
                                <m:acc>
                                  <m:accPr>
                                    <m:chr m:val="̅"/>
                                    <m:ctrlPr>
                                      <a:rPr lang="nn-NO" i="1" dirty="0" smtClean="0">
                                        <a:latin typeface="Cambria Math" panose="02040503050406030204" pitchFamily="18" charset="0"/>
                                      </a:rPr>
                                    </m:ctrlPr>
                                  </m:accPr>
                                  <m:e>
                                    <m:r>
                                      <a:rPr lang="nn-NO" i="1" dirty="0" smtClean="0">
                                        <a:latin typeface="Cambria Math" panose="02040503050406030204" pitchFamily="18" charset="0"/>
                                      </a:rPr>
                                      <m:t>𝑦</m:t>
                                    </m:r>
                                  </m:e>
                                </m:acc>
                              </m:e>
                            </m:d>
                          </m:e>
                        </m:nary>
                      </m:num>
                      <m:den>
                        <m:nary>
                          <m:naryPr>
                            <m:chr m:val="∑"/>
                            <m:ctrlPr>
                              <a:rPr lang="nn-NO" i="1" dirty="0" smtClean="0">
                                <a:latin typeface="Cambria Math" panose="02040503050406030204" pitchFamily="18" charset="0"/>
                              </a:rPr>
                            </m:ctrlPr>
                          </m:naryPr>
                          <m:sub>
                            <m:r>
                              <a:rPr lang="nn-NO" i="1" dirty="0" smtClean="0">
                                <a:latin typeface="Cambria Math" panose="02040503050406030204" pitchFamily="18" charset="0"/>
                              </a:rPr>
                              <m:t>𝑖</m:t>
                            </m:r>
                            <m:r>
                              <a:rPr lang="nn-NO" i="1" dirty="0" smtClean="0">
                                <a:latin typeface="Cambria Math" panose="02040503050406030204" pitchFamily="18" charset="0"/>
                              </a:rPr>
                              <m:t>=1</m:t>
                            </m:r>
                          </m:sub>
                          <m:sup>
                            <m:r>
                              <a:rPr lang="nn-NO" i="1" dirty="0" smtClean="0">
                                <a:latin typeface="Cambria Math" panose="02040503050406030204" pitchFamily="18" charset="0"/>
                              </a:rPr>
                              <m:t>𝑛</m:t>
                            </m:r>
                          </m:sup>
                          <m:e>
                            <m:sSup>
                              <m:sSupPr>
                                <m:ctrlPr>
                                  <a:rPr lang="nn-NO" i="1" dirty="0" smtClean="0">
                                    <a:latin typeface="Cambria Math" panose="02040503050406030204" pitchFamily="18" charset="0"/>
                                  </a:rPr>
                                </m:ctrlPr>
                              </m:sSupPr>
                              <m:e>
                                <m:d>
                                  <m:dPr>
                                    <m:ctrlPr>
                                      <a:rPr lang="nn-NO" i="1" dirty="0" smtClean="0">
                                        <a:latin typeface="Cambria Math" panose="02040503050406030204" pitchFamily="18" charset="0"/>
                                      </a:rPr>
                                    </m:ctrlPr>
                                  </m:dPr>
                                  <m:e>
                                    <m:sSub>
                                      <m:sSubPr>
                                        <m:ctrlPr>
                                          <a:rPr lang="nn-NO" i="1" dirty="0" smtClean="0">
                                            <a:latin typeface="Cambria Math" panose="02040503050406030204" pitchFamily="18" charset="0"/>
                                          </a:rPr>
                                        </m:ctrlPr>
                                      </m:sSubPr>
                                      <m:e>
                                        <m:r>
                                          <a:rPr lang="nn-NO" i="1" dirty="0" smtClean="0">
                                            <a:latin typeface="Cambria Math" panose="02040503050406030204" pitchFamily="18" charset="0"/>
                                          </a:rPr>
                                          <m:t>𝑥</m:t>
                                        </m:r>
                                      </m:e>
                                      <m:sub>
                                        <m:r>
                                          <a:rPr lang="nn-NO" i="1" dirty="0" smtClean="0">
                                            <a:latin typeface="Cambria Math" panose="02040503050406030204" pitchFamily="18" charset="0"/>
                                          </a:rPr>
                                          <m:t>𝑖</m:t>
                                        </m:r>
                                      </m:sub>
                                    </m:sSub>
                                    <m:r>
                                      <a:rPr lang="nn-NO" i="1" dirty="0" smtClean="0">
                                        <a:latin typeface="Cambria Math" panose="02040503050406030204" pitchFamily="18" charset="0"/>
                                      </a:rPr>
                                      <m:t>−</m:t>
                                    </m:r>
                                    <m:acc>
                                      <m:accPr>
                                        <m:chr m:val="̅"/>
                                        <m:ctrlPr>
                                          <a:rPr lang="nn-NO" i="1" dirty="0" smtClean="0">
                                            <a:latin typeface="Cambria Math" panose="02040503050406030204" pitchFamily="18" charset="0"/>
                                          </a:rPr>
                                        </m:ctrlPr>
                                      </m:accPr>
                                      <m:e>
                                        <m:r>
                                          <a:rPr lang="nn-NO" i="1" dirty="0" smtClean="0">
                                            <a:latin typeface="Cambria Math" panose="02040503050406030204" pitchFamily="18" charset="0"/>
                                          </a:rPr>
                                          <m:t>𝑥</m:t>
                                        </m:r>
                                      </m:e>
                                    </m:acc>
                                  </m:e>
                                </m:d>
                              </m:e>
                              <m:sup>
                                <m:r>
                                  <a:rPr lang="nn-NO" i="1" dirty="0" smtClean="0">
                                    <a:latin typeface="Cambria Math" panose="02040503050406030204" pitchFamily="18" charset="0"/>
                                  </a:rPr>
                                  <m:t>2</m:t>
                                </m:r>
                              </m:sup>
                            </m:sSup>
                          </m:e>
                        </m:nary>
                      </m:den>
                    </m:f>
                  </m:oMath>
                </a14:m>
                <a:endParaRPr lang="en-US" dirty="0"/>
              </a:p>
              <a:p>
                <a:pPr marL="0" indent="0">
                  <a:buNone/>
                </a:pPr>
                <a:r>
                  <a:rPr lang="en-US" dirty="0"/>
                  <a:t>           and </a:t>
                </a:r>
              </a:p>
              <a:p>
                <a:pPr marL="0" indent="0" algn="ctr">
                  <a:buNone/>
                </a:pPr>
                <a:r>
                  <a:rPr lang="en-US" dirty="0"/>
                  <a:t> </a:t>
                </a:r>
                <a14:m>
                  <m:oMath xmlns:m="http://schemas.openxmlformats.org/officeDocument/2006/math">
                    <m:acc>
                      <m:accPr>
                        <m:chr m:val="̂"/>
                        <m:ctrlPr>
                          <a:rPr lang="nn-NO" i="1" dirty="0" smtClean="0">
                            <a:latin typeface="Cambria Math" panose="02040503050406030204" pitchFamily="18" charset="0"/>
                          </a:rPr>
                        </m:ctrlPr>
                      </m:accPr>
                      <m:e>
                        <m:sSub>
                          <m:sSubPr>
                            <m:ctrlPr>
                              <a:rPr lang="nn-NO" i="1" dirty="0" smtClean="0">
                                <a:latin typeface="Cambria Math" panose="02040503050406030204" pitchFamily="18" charset="0"/>
                              </a:rPr>
                            </m:ctrlPr>
                          </m:sSubPr>
                          <m:e>
                            <m:r>
                              <a:rPr lang="nn-NO" i="1" dirty="0" smtClean="0">
                                <a:latin typeface="Cambria Math" panose="02040503050406030204" pitchFamily="18" charset="0"/>
                              </a:rPr>
                              <m:t>𝛽</m:t>
                            </m:r>
                          </m:e>
                          <m:sub>
                            <m:r>
                              <a:rPr lang="nn-NO" i="1" dirty="0" smtClean="0">
                                <a:latin typeface="Cambria Math" panose="02040503050406030204" pitchFamily="18" charset="0"/>
                              </a:rPr>
                              <m:t>0</m:t>
                            </m:r>
                          </m:sub>
                        </m:sSub>
                      </m:e>
                    </m:acc>
                    <m:r>
                      <a:rPr lang="nn-NO" i="1" dirty="0" smtClean="0">
                        <a:latin typeface="Cambria Math" panose="02040503050406030204" pitchFamily="18" charset="0"/>
                      </a:rPr>
                      <m:t>=</m:t>
                    </m:r>
                    <m:acc>
                      <m:accPr>
                        <m:chr m:val="̅"/>
                        <m:ctrlPr>
                          <a:rPr lang="nn-NO" i="1" dirty="0" smtClean="0">
                            <a:latin typeface="Cambria Math" panose="02040503050406030204" pitchFamily="18" charset="0"/>
                          </a:rPr>
                        </m:ctrlPr>
                      </m:accPr>
                      <m:e>
                        <m:r>
                          <a:rPr lang="nn-NO" i="1" dirty="0" smtClean="0">
                            <a:latin typeface="Cambria Math" panose="02040503050406030204" pitchFamily="18" charset="0"/>
                          </a:rPr>
                          <m:t>𝑦</m:t>
                        </m:r>
                      </m:e>
                    </m:acc>
                    <m:r>
                      <a:rPr lang="nn-NO" i="1" dirty="0" smtClean="0">
                        <a:latin typeface="Cambria Math" panose="02040503050406030204" pitchFamily="18" charset="0"/>
                      </a:rPr>
                      <m:t>−</m:t>
                    </m:r>
                    <m:acc>
                      <m:accPr>
                        <m:chr m:val="̂"/>
                        <m:ctrlPr>
                          <a:rPr lang="nn-NO" i="1" dirty="0" smtClean="0">
                            <a:latin typeface="Cambria Math" panose="02040503050406030204" pitchFamily="18" charset="0"/>
                          </a:rPr>
                        </m:ctrlPr>
                      </m:accPr>
                      <m:e>
                        <m:sSub>
                          <m:sSubPr>
                            <m:ctrlPr>
                              <a:rPr lang="nn-NO" i="1" dirty="0" smtClean="0">
                                <a:latin typeface="Cambria Math" panose="02040503050406030204" pitchFamily="18" charset="0"/>
                              </a:rPr>
                            </m:ctrlPr>
                          </m:sSubPr>
                          <m:e>
                            <m:r>
                              <a:rPr lang="nn-NO" i="1" dirty="0" smtClean="0">
                                <a:latin typeface="Cambria Math" panose="02040503050406030204" pitchFamily="18" charset="0"/>
                              </a:rPr>
                              <m:t>𝛽</m:t>
                            </m:r>
                          </m:e>
                          <m:sub>
                            <m:r>
                              <a:rPr lang="nn-NO" i="1" dirty="0" smtClean="0">
                                <a:latin typeface="Cambria Math" panose="02040503050406030204" pitchFamily="18" charset="0"/>
                              </a:rPr>
                              <m:t>1</m:t>
                            </m:r>
                          </m:sub>
                        </m:sSub>
                        <m:acc>
                          <m:accPr>
                            <m:chr m:val="̅"/>
                            <m:ctrlPr>
                              <a:rPr lang="nn-NO" i="1" dirty="0" smtClean="0">
                                <a:latin typeface="Cambria Math" panose="02040503050406030204" pitchFamily="18" charset="0"/>
                              </a:rPr>
                            </m:ctrlPr>
                          </m:accPr>
                          <m:e>
                            <m:r>
                              <a:rPr lang="nn-NO" i="1" dirty="0" smtClean="0">
                                <a:latin typeface="Cambria Math" panose="02040503050406030204" pitchFamily="18" charset="0"/>
                              </a:rPr>
                              <m:t>𝑥</m:t>
                            </m:r>
                          </m:e>
                        </m:acc>
                      </m:e>
                    </m:acc>
                  </m:oMath>
                </a14:m>
                <a:endParaRPr lang="en-US" dirty="0"/>
              </a:p>
              <a:p>
                <a:r>
                  <a:rPr lang="en-US" dirty="0"/>
                  <a:t>The process of finding the regression line that minimizes SSE is referred to as the </a:t>
                </a:r>
                <a:r>
                  <a:rPr lang="en-US" b="1" dirty="0"/>
                  <a:t>least squares </a:t>
                </a:r>
                <a:r>
                  <a:rPr lang="en-US" dirty="0"/>
                  <a:t>method; </a:t>
                </a:r>
                <a14:m>
                  <m:oMath xmlns:m="http://schemas.openxmlformats.org/officeDocument/2006/math">
                    <m:acc>
                      <m:accPr>
                        <m:chr m:val="̂"/>
                        <m:ctrlPr>
                          <a:rPr lang="nn-NO" i="1" dirty="0" smtClean="0">
                            <a:latin typeface="Cambria Math" panose="02040503050406030204" pitchFamily="18" charset="0"/>
                          </a:rPr>
                        </m:ctrlPr>
                      </m:accPr>
                      <m:e>
                        <m:sSub>
                          <m:sSubPr>
                            <m:ctrlPr>
                              <a:rPr lang="nn-NO" i="1" dirty="0" smtClean="0">
                                <a:latin typeface="Cambria Math" panose="02040503050406030204" pitchFamily="18" charset="0"/>
                              </a:rPr>
                            </m:ctrlPr>
                          </m:sSubPr>
                          <m:e>
                            <m:r>
                              <a:rPr lang="nn-NO" i="1" dirty="0" smtClean="0">
                                <a:latin typeface="Cambria Math" panose="02040503050406030204" pitchFamily="18" charset="0"/>
                              </a:rPr>
                              <m:t>𝛽</m:t>
                            </m:r>
                          </m:e>
                          <m:sub>
                            <m:r>
                              <a:rPr lang="en-US" b="0" i="1" dirty="0" smtClean="0">
                                <a:latin typeface="Cambria Math" panose="02040503050406030204" pitchFamily="18" charset="0"/>
                              </a:rPr>
                              <m:t>0</m:t>
                            </m:r>
                          </m:sub>
                        </m:sSub>
                      </m:e>
                    </m:acc>
                  </m:oMath>
                </a14:m>
                <a:r>
                  <a:rPr lang="en-US" dirty="0"/>
                  <a:t> and   </a:t>
                </a:r>
                <a14:m>
                  <m:oMath xmlns:m="http://schemas.openxmlformats.org/officeDocument/2006/math">
                    <m:acc>
                      <m:accPr>
                        <m:chr m:val="̂"/>
                        <m:ctrlPr>
                          <a:rPr lang="nn-NO" i="1" dirty="0">
                            <a:latin typeface="Cambria Math" panose="02040503050406030204" pitchFamily="18" charset="0"/>
                          </a:rPr>
                        </m:ctrlPr>
                      </m:accPr>
                      <m:e>
                        <m:sSub>
                          <m:sSubPr>
                            <m:ctrlPr>
                              <a:rPr lang="nn-NO" i="1" dirty="0">
                                <a:latin typeface="Cambria Math" panose="02040503050406030204" pitchFamily="18" charset="0"/>
                              </a:rPr>
                            </m:ctrlPr>
                          </m:sSubPr>
                          <m:e>
                            <m:r>
                              <a:rPr lang="nn-NO" i="1" dirty="0">
                                <a:latin typeface="Cambria Math" panose="02040503050406030204" pitchFamily="18" charset="0"/>
                              </a:rPr>
                              <m:t>𝛽</m:t>
                            </m:r>
                          </m:e>
                          <m:sub>
                            <m:r>
                              <a:rPr lang="nn-NO" i="1" dirty="0">
                                <a:latin typeface="Cambria Math" panose="02040503050406030204" pitchFamily="18" charset="0"/>
                              </a:rPr>
                              <m:t>1</m:t>
                            </m:r>
                          </m:sub>
                        </m:sSub>
                      </m:e>
                    </m:acc>
                  </m:oMath>
                </a14:m>
                <a:r>
                  <a:rPr lang="en-US" dirty="0"/>
                  <a:t>  are referred to as the </a:t>
                </a:r>
                <a:r>
                  <a:rPr lang="en-US" b="1" dirty="0"/>
                  <a:t>least squares estimates </a:t>
                </a:r>
                <a:r>
                  <a:rPr lang="en-US" dirty="0"/>
                  <a:t>for the simple linear regression model.</a:t>
                </a:r>
              </a:p>
              <a:p>
                <a:r>
                  <a:rPr lang="en-US" dirty="0"/>
                  <a:t>The method of least squares is the standard approach in regression analysis (but there are others). The least squares line has two important properties:</a:t>
                </a:r>
              </a:p>
              <a:p>
                <a:pPr marL="0" indent="0">
                  <a:buNone/>
                </a:pPr>
                <a:r>
                  <a:rPr lang="en-US" dirty="0"/>
                  <a:t>         1. The sum of the errors, </a:t>
                </a:r>
                <a14:m>
                  <m:oMath xmlns:m="http://schemas.openxmlformats.org/officeDocument/2006/math">
                    <m:nary>
                      <m:naryPr>
                        <m:chr m:val="∑"/>
                        <m:ctrlPr>
                          <a:rPr lang="en-US" i="1">
                            <a:latin typeface="Cambria Math" panose="02040503050406030204" pitchFamily="18" charset="0"/>
                          </a:rPr>
                        </m:ctrlPr>
                      </m:naryPr>
                      <m:sub>
                        <m: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𝑛</m:t>
                        </m:r>
                      </m:sup>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m:t>
                                </m:r>
                              </m:sub>
                            </m:sSub>
                            <m:r>
                              <a:rPr lang="en-US" i="1">
                                <a:latin typeface="Cambria Math" panose="02040503050406030204" pitchFamily="18" charset="0"/>
                              </a:rPr>
                              <m:t>−</m:t>
                            </m:r>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m:t>
                                    </m:r>
                                  </m:sub>
                                </m:sSub>
                              </m:e>
                            </m:acc>
                          </m:e>
                        </m:d>
                      </m:e>
                    </m:nary>
                    <m:r>
                      <a:rPr lang="en-US" i="1">
                        <a:latin typeface="Cambria Math" panose="02040503050406030204" pitchFamily="18" charset="0"/>
                      </a:rPr>
                      <m:t>=</m:t>
                    </m:r>
                    <m:nary>
                      <m:naryPr>
                        <m:chr m:val="∑"/>
                        <m:ctrlPr>
                          <a:rPr lang="en-US" i="1">
                            <a:latin typeface="Cambria Math" panose="02040503050406030204" pitchFamily="18" charset="0"/>
                          </a:rPr>
                        </m:ctrlPr>
                      </m:naryPr>
                      <m:sub>
                        <m: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𝑛</m:t>
                        </m:r>
                      </m:sup>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m:t>
                                </m:r>
                              </m:sub>
                            </m:sSub>
                            <m:r>
                              <a:rPr lang="en-US" i="1">
                                <a:latin typeface="Cambria Math" panose="02040503050406030204" pitchFamily="18" charset="0"/>
                              </a:rPr>
                              <m:t>−</m:t>
                            </m:r>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0</m:t>
                                    </m:r>
                                  </m:sub>
                                </m:sSub>
                              </m:e>
                            </m:acc>
                            <m:r>
                              <a:rPr lang="en-US" i="1">
                                <a:latin typeface="Cambria Math" panose="02040503050406030204" pitchFamily="18" charset="0"/>
                              </a:rPr>
                              <m:t>−</m:t>
                            </m:r>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1</m:t>
                                    </m:r>
                                  </m:sub>
                                </m:sSub>
                              </m:e>
                            </m:acc>
                          </m:e>
                        </m:d>
                      </m:e>
                    </m:nary>
                    <m:r>
                      <a:rPr lang="en-US" i="1">
                        <a:latin typeface="Cambria Math" panose="02040503050406030204" pitchFamily="18" charset="0"/>
                      </a:rPr>
                      <m:t>=0</m:t>
                    </m:r>
                  </m:oMath>
                </a14:m>
                <a:r>
                  <a:rPr lang="en-US" dirty="0"/>
                  <a:t>, i.e., the mean error is zero; and</a:t>
                </a:r>
              </a:p>
              <a:p>
                <a:pPr marL="0" indent="0">
                  <a:buNone/>
                </a:pPr>
                <a:r>
                  <a:rPr lang="en-US" dirty="0"/>
                  <a:t>         2. The sum of squared errors, SSE, is smaller than for any other straight line, i.e., the error variance is minimum.</a:t>
                </a:r>
              </a:p>
            </p:txBody>
          </p:sp>
        </mc:Choice>
        <mc:Fallback xmlns="">
          <p:sp>
            <p:nvSpPr>
              <p:cNvPr id="3" name="Content Placeholder 2">
                <a:extLst>
                  <a:ext uri="{FF2B5EF4-FFF2-40B4-BE49-F238E27FC236}">
                    <a16:creationId xmlns:a16="http://schemas.microsoft.com/office/drawing/2014/main" id="{4BE0CDAA-EBBA-4D32-AB87-0C242E1F2AE4}"/>
                  </a:ext>
                </a:extLst>
              </p:cNvPr>
              <p:cNvSpPr>
                <a:spLocks noGrp="1" noRot="1" noChangeAspect="1" noMove="1" noResize="1" noEditPoints="1" noAdjustHandles="1" noChangeArrowheads="1" noChangeShapeType="1" noTextEdit="1"/>
              </p:cNvSpPr>
              <p:nvPr>
                <p:ph idx="1"/>
              </p:nvPr>
            </p:nvSpPr>
            <p:spPr>
              <a:xfrm>
                <a:off x="1405653" y="720213"/>
                <a:ext cx="10018713" cy="5503606"/>
              </a:xfrm>
              <a:blipFill>
                <a:blip r:embed="rId2"/>
                <a:stretch>
                  <a:fillRect l="-670" b="-3876"/>
                </a:stretch>
              </a:blipFill>
            </p:spPr>
            <p:txBody>
              <a:bodyPr/>
              <a:lstStyle/>
              <a:p>
                <a:r>
                  <a:rPr lang="en-US">
                    <a:noFill/>
                  </a:rPr>
                  <a:t> </a:t>
                </a:r>
              </a:p>
            </p:txBody>
          </p:sp>
        </mc:Fallback>
      </mc:AlternateContent>
    </p:spTree>
    <p:extLst>
      <p:ext uri="{BB962C8B-B14F-4D97-AF65-F5344CB8AC3E}">
        <p14:creationId xmlns:p14="http://schemas.microsoft.com/office/powerpoint/2010/main" val="368366625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4E85F5-6716-46BD-97B9-6FEC5A555173}"/>
              </a:ext>
            </a:extLst>
          </p:cNvPr>
          <p:cNvSpPr>
            <a:spLocks noGrp="1"/>
          </p:cNvSpPr>
          <p:nvPr>
            <p:ph type="title"/>
          </p:nvPr>
        </p:nvSpPr>
        <p:spPr>
          <a:xfrm>
            <a:off x="1348387" y="0"/>
            <a:ext cx="10018713" cy="648729"/>
          </a:xfrm>
        </p:spPr>
        <p:txBody>
          <a:bodyPr>
            <a:normAutofit fontScale="90000"/>
          </a:bodyPr>
          <a:lstStyle/>
          <a:p>
            <a:r>
              <a:rPr lang="en-US" dirty="0"/>
              <a:t>Diagnostics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5C3F34D-82AB-4516-90D8-29CB30E55146}"/>
                  </a:ext>
                </a:extLst>
              </p:cNvPr>
              <p:cNvSpPr>
                <a:spLocks noGrp="1"/>
              </p:cNvSpPr>
              <p:nvPr>
                <p:ph idx="1"/>
              </p:nvPr>
            </p:nvSpPr>
            <p:spPr>
              <a:xfrm>
                <a:off x="1484310" y="963827"/>
                <a:ext cx="10018713" cy="4827373"/>
              </a:xfrm>
            </p:spPr>
            <p:txBody>
              <a:bodyPr>
                <a:normAutofit fontScale="70000" lnSpcReduction="20000"/>
              </a:bodyPr>
              <a:lstStyle/>
              <a:p>
                <a:r>
                  <a:rPr lang="en-US" dirty="0"/>
                  <a:t>The estimation of and inference from the regression model depend on several assumptions. These assumptions should be checked using regression diagnostics before using the model in earnest. We divide the potential problems into three categories:</a:t>
                </a:r>
              </a:p>
              <a:p>
                <a:endParaRPr lang="en-US" dirty="0"/>
              </a:p>
              <a:p>
                <a:r>
                  <a:rPr lang="en-US" b="1" dirty="0"/>
                  <a:t>Error</a:t>
                </a:r>
                <a:r>
                  <a:rPr lang="en-US" dirty="0"/>
                  <a:t> - We have assumed that</a:t>
                </a:r>
                <a:r>
                  <a:rPr lang="pt-BR" dirty="0"/>
                  <a:t> </a:t>
                </a:r>
                <a14:m>
                  <m:oMath xmlns:m="http://schemas.openxmlformats.org/officeDocument/2006/math">
                    <m:sSub>
                      <m:sSubPr>
                        <m:ctrlPr>
                          <a:rPr lang="pt-BR" i="1" smtClean="0">
                            <a:latin typeface="Cambria Math" panose="02040503050406030204" pitchFamily="18" charset="0"/>
                          </a:rPr>
                        </m:ctrlPr>
                      </m:sSubPr>
                      <m:e>
                        <m:r>
                          <a:rPr lang="pt-BR" i="1" smtClean="0">
                            <a:latin typeface="Cambria Math" panose="02040503050406030204" pitchFamily="18" charset="0"/>
                          </a:rPr>
                          <m:t>𝜖</m:t>
                        </m:r>
                      </m:e>
                      <m:sub>
                        <m:r>
                          <a:rPr lang="pt-BR" i="1" smtClean="0">
                            <a:latin typeface="Cambria Math" panose="02040503050406030204" pitchFamily="18" charset="0"/>
                          </a:rPr>
                          <m:t>𝑖</m:t>
                        </m:r>
                      </m:sub>
                    </m:sSub>
                    <m:r>
                      <a:rPr lang="pt-BR" i="1" smtClean="0">
                        <a:latin typeface="Cambria Math" panose="02040503050406030204" pitchFamily="18" charset="0"/>
                      </a:rPr>
                      <m:t>∼</m:t>
                    </m:r>
                    <m:r>
                      <a:rPr lang="pt-BR" i="1" smtClean="0">
                        <a:latin typeface="Cambria Math" panose="02040503050406030204" pitchFamily="18" charset="0"/>
                      </a:rPr>
                      <m:t>𝑁</m:t>
                    </m:r>
                    <m:d>
                      <m:dPr>
                        <m:ctrlPr>
                          <a:rPr lang="pt-BR" i="1" smtClean="0">
                            <a:latin typeface="Cambria Math" panose="02040503050406030204" pitchFamily="18" charset="0"/>
                          </a:rPr>
                        </m:ctrlPr>
                      </m:dPr>
                      <m:e>
                        <m:r>
                          <a:rPr lang="pt-BR" i="1" smtClean="0">
                            <a:latin typeface="Cambria Math" panose="02040503050406030204" pitchFamily="18" charset="0"/>
                          </a:rPr>
                          <m:t>0,</m:t>
                        </m:r>
                        <m:sSup>
                          <m:sSupPr>
                            <m:ctrlPr>
                              <a:rPr lang="pt-BR" i="1" smtClean="0">
                                <a:latin typeface="Cambria Math" panose="02040503050406030204" pitchFamily="18" charset="0"/>
                              </a:rPr>
                            </m:ctrlPr>
                          </m:sSupPr>
                          <m:e>
                            <m:r>
                              <a:rPr lang="pt-BR" i="1" smtClean="0">
                                <a:latin typeface="Cambria Math" panose="02040503050406030204" pitchFamily="18" charset="0"/>
                              </a:rPr>
                              <m:t>𝜎</m:t>
                            </m:r>
                          </m:e>
                          <m:sup>
                            <m:r>
                              <a:rPr lang="pt-BR" i="1" smtClean="0">
                                <a:latin typeface="Cambria Math" panose="02040503050406030204" pitchFamily="18" charset="0"/>
                              </a:rPr>
                              <m:t>2</m:t>
                            </m:r>
                          </m:sup>
                        </m:sSup>
                      </m:e>
                    </m:d>
                  </m:oMath>
                </a14:m>
                <a:r>
                  <a:rPr lang="en-US" dirty="0"/>
                  <a:t>  or in words, that the errors are independent, have equal variance and are normally distributed.</a:t>
                </a:r>
              </a:p>
              <a:p>
                <a:r>
                  <a:rPr lang="en-US" b="1" dirty="0"/>
                  <a:t>Model </a:t>
                </a:r>
                <a:r>
                  <a:rPr lang="en-US" dirty="0"/>
                  <a:t>- We have assumed that the structural part of the model</a:t>
                </a:r>
                <a:r>
                  <a:rPr lang="sv-SE" dirty="0"/>
                  <a:t> </a:t>
                </a:r>
                <a14:m>
                  <m:oMath xmlns:m="http://schemas.openxmlformats.org/officeDocument/2006/math">
                    <m:r>
                      <a:rPr lang="sv-SE" i="1" dirty="0" smtClean="0">
                        <a:latin typeface="Cambria Math" panose="02040503050406030204" pitchFamily="18" charset="0"/>
                      </a:rPr>
                      <m:t>𝐸𝑦</m:t>
                    </m:r>
                    <m:r>
                      <a:rPr lang="sv-SE" i="1" dirty="0" smtClean="0">
                        <a:latin typeface="Cambria Math" panose="02040503050406030204" pitchFamily="18" charset="0"/>
                      </a:rPr>
                      <m:t>=</m:t>
                    </m:r>
                    <m:sSub>
                      <m:sSubPr>
                        <m:ctrlPr>
                          <a:rPr lang="sv-SE" i="1" dirty="0" smtClean="0">
                            <a:latin typeface="Cambria Math" panose="02040503050406030204" pitchFamily="18" charset="0"/>
                          </a:rPr>
                        </m:ctrlPr>
                      </m:sSubPr>
                      <m:e>
                        <m:r>
                          <a:rPr lang="sv-SE" i="1" dirty="0" smtClean="0">
                            <a:latin typeface="Cambria Math" panose="02040503050406030204" pitchFamily="18" charset="0"/>
                          </a:rPr>
                          <m:t>𝛽</m:t>
                        </m:r>
                      </m:e>
                      <m:sub>
                        <m:r>
                          <a:rPr lang="sv-SE" i="1" dirty="0" smtClean="0">
                            <a:latin typeface="Cambria Math" panose="02040503050406030204" pitchFamily="18" charset="0"/>
                          </a:rPr>
                          <m:t>0</m:t>
                        </m:r>
                      </m:sub>
                    </m:sSub>
                    <m:r>
                      <a:rPr lang="sv-SE" i="1" dirty="0" smtClean="0">
                        <a:latin typeface="Cambria Math" panose="02040503050406030204" pitchFamily="18" charset="0"/>
                      </a:rPr>
                      <m:t>+</m:t>
                    </m:r>
                    <m:sSub>
                      <m:sSubPr>
                        <m:ctrlPr>
                          <a:rPr lang="sv-SE" i="1" dirty="0" smtClean="0">
                            <a:latin typeface="Cambria Math" panose="02040503050406030204" pitchFamily="18" charset="0"/>
                          </a:rPr>
                        </m:ctrlPr>
                      </m:sSubPr>
                      <m:e>
                        <m:r>
                          <a:rPr lang="sv-SE" i="1" dirty="0" smtClean="0">
                            <a:latin typeface="Cambria Math" panose="02040503050406030204" pitchFamily="18" charset="0"/>
                          </a:rPr>
                          <m:t>𝛽</m:t>
                        </m:r>
                      </m:e>
                      <m:sub>
                        <m:r>
                          <a:rPr lang="sv-SE" i="1" dirty="0" smtClean="0">
                            <a:latin typeface="Cambria Math" panose="02040503050406030204" pitchFamily="18" charset="0"/>
                          </a:rPr>
                          <m:t>1</m:t>
                        </m:r>
                      </m:sub>
                    </m:sSub>
                    <m:sSub>
                      <m:sSubPr>
                        <m:ctrlPr>
                          <a:rPr lang="sv-SE" i="1" dirty="0" smtClean="0">
                            <a:latin typeface="Cambria Math" panose="02040503050406030204" pitchFamily="18" charset="0"/>
                          </a:rPr>
                        </m:ctrlPr>
                      </m:sSubPr>
                      <m:e>
                        <m:r>
                          <a:rPr lang="sv-SE" i="1" dirty="0" smtClean="0">
                            <a:latin typeface="Cambria Math" panose="02040503050406030204" pitchFamily="18" charset="0"/>
                          </a:rPr>
                          <m:t>𝑥</m:t>
                        </m:r>
                      </m:e>
                      <m:sub>
                        <m:r>
                          <a:rPr lang="sv-SE" i="1" dirty="0" smtClean="0">
                            <a:latin typeface="Cambria Math" panose="02040503050406030204" pitchFamily="18" charset="0"/>
                          </a:rPr>
                          <m:t>1</m:t>
                        </m:r>
                      </m:sub>
                    </m:sSub>
                    <m:r>
                      <a:rPr lang="sv-SE" i="1" dirty="0" smtClean="0">
                        <a:latin typeface="Cambria Math" panose="02040503050406030204" pitchFamily="18" charset="0"/>
                      </a:rPr>
                      <m:t>+…+</m:t>
                    </m:r>
                    <m:sSub>
                      <m:sSubPr>
                        <m:ctrlPr>
                          <a:rPr lang="sv-SE" i="1" dirty="0" smtClean="0">
                            <a:latin typeface="Cambria Math" panose="02040503050406030204" pitchFamily="18" charset="0"/>
                          </a:rPr>
                        </m:ctrlPr>
                      </m:sSubPr>
                      <m:e>
                        <m:r>
                          <a:rPr lang="sv-SE" i="1" dirty="0" smtClean="0">
                            <a:latin typeface="Cambria Math" panose="02040503050406030204" pitchFamily="18" charset="0"/>
                          </a:rPr>
                          <m:t>𝛽</m:t>
                        </m:r>
                      </m:e>
                      <m:sub>
                        <m:r>
                          <a:rPr lang="sv-SE" i="1" dirty="0" smtClean="0">
                            <a:latin typeface="Cambria Math" panose="02040503050406030204" pitchFamily="18" charset="0"/>
                          </a:rPr>
                          <m:t>𝑘</m:t>
                        </m:r>
                      </m:sub>
                    </m:sSub>
                    <m:sSub>
                      <m:sSubPr>
                        <m:ctrlPr>
                          <a:rPr lang="sv-SE" i="1" dirty="0" smtClean="0">
                            <a:latin typeface="Cambria Math" panose="02040503050406030204" pitchFamily="18" charset="0"/>
                          </a:rPr>
                        </m:ctrlPr>
                      </m:sSubPr>
                      <m:e>
                        <m:r>
                          <a:rPr lang="sv-SE" i="1" dirty="0" smtClean="0">
                            <a:latin typeface="Cambria Math" panose="02040503050406030204" pitchFamily="18" charset="0"/>
                          </a:rPr>
                          <m:t>𝑥</m:t>
                        </m:r>
                      </m:e>
                      <m:sub>
                        <m:r>
                          <a:rPr lang="sv-SE" i="1" dirty="0" smtClean="0">
                            <a:latin typeface="Cambria Math" panose="02040503050406030204" pitchFamily="18" charset="0"/>
                          </a:rPr>
                          <m:t>𝑘</m:t>
                        </m:r>
                      </m:sub>
                    </m:sSub>
                  </m:oMath>
                </a14:m>
                <a:r>
                  <a:rPr lang="en-US" dirty="0"/>
                  <a:t>, is correct.</a:t>
                </a:r>
              </a:p>
              <a:p>
                <a:r>
                  <a:rPr lang="en-US" b="1" dirty="0"/>
                  <a:t>Unusual observations </a:t>
                </a:r>
                <a:r>
                  <a:rPr lang="en-US" dirty="0"/>
                  <a:t>- Sometimes just a few observations do not fit the model. These few observations might change the choice and fit of the model.</a:t>
                </a:r>
              </a:p>
              <a:p>
                <a:pPr marL="0" indent="0">
                  <a:buNone/>
                </a:pPr>
                <a:endParaRPr lang="en-US" dirty="0"/>
              </a:p>
              <a:p>
                <a:r>
                  <a:rPr lang="en-US" dirty="0"/>
                  <a:t>Diagnostic techniques can be graphical, which are more flexible but harder to definitively interpret, or numerical, which are narrower in scope, but require less intuition. When searching for a good model, the first one we try may prove to be inadequate.</a:t>
                </a:r>
              </a:p>
              <a:p>
                <a:r>
                  <a:rPr lang="en-US" dirty="0"/>
                  <a:t>Regression diagnostics often suggest specific improvements, which means model building is an iterative and interactive process. It is quite common to repeat the diagnostics on a succession of models.</a:t>
                </a:r>
                <a14:m>
                  <m:oMath xmlns:m="http://schemas.openxmlformats.org/officeDocument/2006/math">
                    <m:sSub>
                      <m:sSubPr>
                        <m:ctrlPr>
                          <a:rPr lang="pt-BR" i="1" smtClean="0">
                            <a:latin typeface="Cambria Math" panose="02040503050406030204" pitchFamily="18" charset="0"/>
                          </a:rPr>
                        </m:ctrlPr>
                      </m:sSubPr>
                      <m:e>
                        <m:r>
                          <a:rPr lang="pt-BR" i="1" smtClean="0">
                            <a:latin typeface="Cambria Math" panose="02040503050406030204" pitchFamily="18" charset="0"/>
                          </a:rPr>
                          <m:t>𝜖</m:t>
                        </m:r>
                      </m:e>
                      <m:sub>
                        <m:r>
                          <a:rPr lang="pt-BR" i="1" smtClean="0">
                            <a:latin typeface="Cambria Math" panose="02040503050406030204" pitchFamily="18" charset="0"/>
                          </a:rPr>
                          <m:t>𝑖</m:t>
                        </m:r>
                      </m:sub>
                    </m:sSub>
                    <m:r>
                      <a:rPr lang="pt-BR" i="1" smtClean="0">
                        <a:latin typeface="Cambria Math" panose="02040503050406030204" pitchFamily="18" charset="0"/>
                      </a:rPr>
                      <m:t>∼</m:t>
                    </m:r>
                  </m:oMath>
                </a14:m>
                <a:endParaRPr lang="en-US" dirty="0"/>
              </a:p>
            </p:txBody>
          </p:sp>
        </mc:Choice>
        <mc:Fallback xmlns="">
          <p:sp>
            <p:nvSpPr>
              <p:cNvPr id="3" name="Content Placeholder 2">
                <a:extLst>
                  <a:ext uri="{FF2B5EF4-FFF2-40B4-BE49-F238E27FC236}">
                    <a16:creationId xmlns:a16="http://schemas.microsoft.com/office/drawing/2014/main" id="{A5C3F34D-82AB-4516-90D8-29CB30E55146}"/>
                  </a:ext>
                </a:extLst>
              </p:cNvPr>
              <p:cNvSpPr>
                <a:spLocks noGrp="1" noRot="1" noChangeAspect="1" noMove="1" noResize="1" noEditPoints="1" noAdjustHandles="1" noChangeArrowheads="1" noChangeShapeType="1" noTextEdit="1"/>
              </p:cNvSpPr>
              <p:nvPr>
                <p:ph idx="1"/>
              </p:nvPr>
            </p:nvSpPr>
            <p:spPr>
              <a:xfrm>
                <a:off x="1484310" y="963827"/>
                <a:ext cx="10018713" cy="4827373"/>
              </a:xfrm>
              <a:blipFill>
                <a:blip r:embed="rId2"/>
                <a:stretch>
                  <a:fillRect l="-852"/>
                </a:stretch>
              </a:blipFill>
            </p:spPr>
            <p:txBody>
              <a:bodyPr/>
              <a:lstStyle/>
              <a:p>
                <a:r>
                  <a:rPr lang="en-US">
                    <a:noFill/>
                  </a:rPr>
                  <a:t> </a:t>
                </a:r>
              </a:p>
            </p:txBody>
          </p:sp>
        </mc:Fallback>
      </mc:AlternateContent>
    </p:spTree>
    <p:extLst>
      <p:ext uri="{BB962C8B-B14F-4D97-AF65-F5344CB8AC3E}">
        <p14:creationId xmlns:p14="http://schemas.microsoft.com/office/powerpoint/2010/main" val="255014941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A1A84C-D286-4969-BBA2-D6DAFAED94ED}"/>
              </a:ext>
            </a:extLst>
          </p:cNvPr>
          <p:cNvSpPr>
            <a:spLocks noGrp="1"/>
          </p:cNvSpPr>
          <p:nvPr>
            <p:ph type="title"/>
          </p:nvPr>
        </p:nvSpPr>
        <p:spPr>
          <a:xfrm>
            <a:off x="1484311" y="1"/>
            <a:ext cx="10018713" cy="939114"/>
          </a:xfrm>
        </p:spPr>
        <p:txBody>
          <a:bodyPr>
            <a:normAutofit fontScale="90000"/>
          </a:bodyPr>
          <a:lstStyle/>
          <a:p>
            <a:r>
              <a:rPr lang="en-US" dirty="0"/>
              <a:t>Checking Error Assumptions</a:t>
            </a:r>
            <a:br>
              <a:rPr lang="en-US" dirty="0"/>
            </a:b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69D2F9A-35D9-4F4D-A2D8-338A84A5D817}"/>
                  </a:ext>
                </a:extLst>
              </p:cNvPr>
              <p:cNvSpPr>
                <a:spLocks noGrp="1"/>
              </p:cNvSpPr>
              <p:nvPr>
                <p:ph idx="1"/>
              </p:nvPr>
            </p:nvSpPr>
            <p:spPr>
              <a:xfrm>
                <a:off x="1484310" y="691979"/>
                <a:ext cx="10018713" cy="5099222"/>
              </a:xfrm>
            </p:spPr>
            <p:txBody>
              <a:bodyPr>
                <a:normAutofit/>
              </a:bodyPr>
              <a:lstStyle/>
              <a:p>
                <a:pPr marL="0" indent="0">
                  <a:buNone/>
                </a:pPr>
                <a:endParaRPr lang="en-US" dirty="0"/>
              </a:p>
              <a:p>
                <a:r>
                  <a:rPr lang="en-US" dirty="0"/>
                  <a:t>We wish to check the independence, constant variance and normality of the errors </a:t>
                </a:r>
                <a14:m>
                  <m:oMath xmlns:m="http://schemas.openxmlformats.org/officeDocument/2006/math">
                    <m:r>
                      <a:rPr lang="en-US" i="1" smtClean="0">
                        <a:latin typeface="Cambria Math" panose="02040503050406030204" pitchFamily="18" charset="0"/>
                      </a:rPr>
                      <m:t>𝜖</m:t>
                    </m:r>
                    <m:r>
                      <a:rPr lang="en-US" b="0" i="0" smtClean="0">
                        <a:latin typeface="Cambria Math" panose="02040503050406030204" pitchFamily="18" charset="0"/>
                      </a:rPr>
                      <m:t>.</m:t>
                    </m:r>
                  </m:oMath>
                </a14:m>
                <a:r>
                  <a:rPr lang="en-US" dirty="0"/>
                  <a:t>  The errors are not observable, but we can examine the residuals, </a:t>
                </a:r>
                <a14:m>
                  <m:oMath xmlns:m="http://schemas.openxmlformats.org/officeDocument/2006/math">
                    <m:acc>
                      <m:accPr>
                        <m:chr m:val="̂"/>
                        <m:ctrlPr>
                          <a:rPr lang="en-US" i="1" dirty="0">
                            <a:latin typeface="Cambria Math" panose="02040503050406030204" pitchFamily="18" charset="0"/>
                          </a:rPr>
                        </m:ctrlPr>
                      </m:accPr>
                      <m:e>
                        <m:r>
                          <a:rPr lang="en-US" i="1" dirty="0">
                            <a:latin typeface="Cambria Math" panose="02040503050406030204" pitchFamily="18" charset="0"/>
                          </a:rPr>
                          <m:t>𝜖</m:t>
                        </m:r>
                      </m:e>
                    </m:acc>
                    <m:r>
                      <a:rPr lang="en-US" i="1" dirty="0">
                        <a:latin typeface="Cambria Math" panose="02040503050406030204" pitchFamily="18" charset="0"/>
                      </a:rPr>
                      <m:t> </m:t>
                    </m:r>
                    <m:r>
                      <a:rPr lang="en-US" b="0" i="1" dirty="0" smtClean="0">
                        <a:latin typeface="Cambria Math" panose="02040503050406030204" pitchFamily="18" charset="0"/>
                      </a:rPr>
                      <m:t>.</m:t>
                    </m:r>
                  </m:oMath>
                </a14:m>
                <a:r>
                  <a:rPr lang="en-US" dirty="0"/>
                  <a:t>The problem is that although the errors may have equal variance and be uncorrelated, the residuals do not. Fortunately, the impact of this is usually small and diagnostics can reasonably be applied to the residuals in order to check the assumptions on the error. </a:t>
                </a:r>
              </a:p>
            </p:txBody>
          </p:sp>
        </mc:Choice>
        <mc:Fallback xmlns="">
          <p:sp>
            <p:nvSpPr>
              <p:cNvPr id="3" name="Content Placeholder 2">
                <a:extLst>
                  <a:ext uri="{FF2B5EF4-FFF2-40B4-BE49-F238E27FC236}">
                    <a16:creationId xmlns:a16="http://schemas.microsoft.com/office/drawing/2014/main" id="{069D2F9A-35D9-4F4D-A2D8-338A84A5D817}"/>
                  </a:ext>
                </a:extLst>
              </p:cNvPr>
              <p:cNvSpPr>
                <a:spLocks noGrp="1" noRot="1" noChangeAspect="1" noMove="1" noResize="1" noEditPoints="1" noAdjustHandles="1" noChangeArrowheads="1" noChangeShapeType="1" noTextEdit="1"/>
              </p:cNvSpPr>
              <p:nvPr>
                <p:ph idx="1"/>
              </p:nvPr>
            </p:nvSpPr>
            <p:spPr>
              <a:xfrm>
                <a:off x="1484310" y="691979"/>
                <a:ext cx="10018713" cy="5099222"/>
              </a:xfrm>
              <a:blipFill>
                <a:blip r:embed="rId2"/>
                <a:stretch>
                  <a:fillRect l="-1521" r="-669"/>
                </a:stretch>
              </a:blipFill>
            </p:spPr>
            <p:txBody>
              <a:bodyPr/>
              <a:lstStyle/>
              <a:p>
                <a:r>
                  <a:rPr lang="en-US">
                    <a:noFill/>
                  </a:rPr>
                  <a:t> </a:t>
                </a:r>
              </a:p>
            </p:txBody>
          </p:sp>
        </mc:Fallback>
      </mc:AlternateContent>
    </p:spTree>
    <p:extLst>
      <p:ext uri="{BB962C8B-B14F-4D97-AF65-F5344CB8AC3E}">
        <p14:creationId xmlns:p14="http://schemas.microsoft.com/office/powerpoint/2010/main" val="51884202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6512B4-0E2C-459D-9762-67514D9C4762}"/>
              </a:ext>
            </a:extLst>
          </p:cNvPr>
          <p:cNvSpPr>
            <a:spLocks noGrp="1"/>
          </p:cNvSpPr>
          <p:nvPr>
            <p:ph type="title"/>
          </p:nvPr>
        </p:nvSpPr>
        <p:spPr>
          <a:xfrm>
            <a:off x="1385457" y="0"/>
            <a:ext cx="10018713" cy="537519"/>
          </a:xfrm>
        </p:spPr>
        <p:txBody>
          <a:bodyPr>
            <a:normAutofit fontScale="90000"/>
          </a:bodyPr>
          <a:lstStyle/>
          <a:p>
            <a:r>
              <a:rPr lang="en-US" dirty="0"/>
              <a:t>Constant Variance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0403935-0158-4F87-A756-BD3D02BD284C}"/>
                  </a:ext>
                </a:extLst>
              </p:cNvPr>
              <p:cNvSpPr>
                <a:spLocks noGrp="1"/>
              </p:cNvSpPr>
              <p:nvPr>
                <p:ph idx="1"/>
              </p:nvPr>
            </p:nvSpPr>
            <p:spPr>
              <a:xfrm>
                <a:off x="1385456" y="1147118"/>
                <a:ext cx="10018713" cy="3124201"/>
              </a:xfrm>
            </p:spPr>
            <p:txBody>
              <a:bodyPr>
                <a:normAutofit fontScale="92500" lnSpcReduction="10000"/>
              </a:bodyPr>
              <a:lstStyle/>
              <a:p>
                <a:r>
                  <a:rPr lang="en-US" dirty="0"/>
                  <a:t>It is not possible to check the assumption of constant variance just by examining the residuals alone — some will be large, and some will be small, but this proves nothing. We need to check whether the variance in the residuals is related to some other quantity.</a:t>
                </a:r>
              </a:p>
              <a:p>
                <a:endParaRPr lang="en-US" dirty="0"/>
              </a:p>
              <a:p>
                <a:r>
                  <a:rPr lang="en-US" dirty="0"/>
                  <a:t>The most useful diagnostic is a plot of </a:t>
                </a:r>
                <a14:m>
                  <m:oMath xmlns:m="http://schemas.openxmlformats.org/officeDocument/2006/math">
                    <m:acc>
                      <m:accPr>
                        <m:chr m:val="̂"/>
                        <m:ctrlPr>
                          <a:rPr lang="en-US" i="1" dirty="0">
                            <a:latin typeface="Cambria Math" panose="02040503050406030204" pitchFamily="18" charset="0"/>
                          </a:rPr>
                        </m:ctrlPr>
                      </m:accPr>
                      <m:e>
                        <m:r>
                          <a:rPr lang="en-US" i="1" dirty="0">
                            <a:latin typeface="Cambria Math" panose="02040503050406030204" pitchFamily="18" charset="0"/>
                          </a:rPr>
                          <m:t>𝜖</m:t>
                        </m:r>
                      </m:e>
                    </m:acc>
                  </m:oMath>
                </a14:m>
                <a:r>
                  <a:rPr lang="en-US" dirty="0"/>
                  <a:t>  against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𝑦</m:t>
                        </m:r>
                      </m:e>
                    </m:acc>
                  </m:oMath>
                </a14:m>
                <a:r>
                  <a:rPr lang="en-US" dirty="0"/>
                  <a:t>. If all is well, you </a:t>
                </a:r>
                <a:r>
                  <a:rPr lang="en-US" dirty="0" err="1"/>
                  <a:t>shouldsee</a:t>
                </a:r>
                <a:r>
                  <a:rPr lang="en-US" dirty="0"/>
                  <a:t> constant symmetrical variation (known as homoscedasticity) in the vertical </a:t>
                </a:r>
                <a14:m>
                  <m:oMath xmlns:m="http://schemas.openxmlformats.org/officeDocument/2006/math">
                    <m:acc>
                      <m:accPr>
                        <m:chr m:val="̂"/>
                        <m:ctrlPr>
                          <a:rPr lang="en-US" i="1" dirty="0">
                            <a:latin typeface="Cambria Math" panose="02040503050406030204" pitchFamily="18" charset="0"/>
                          </a:rPr>
                        </m:ctrlPr>
                      </m:accPr>
                      <m:e>
                        <m:r>
                          <a:rPr lang="en-US" i="1" dirty="0">
                            <a:latin typeface="Cambria Math" panose="02040503050406030204" pitchFamily="18" charset="0"/>
                          </a:rPr>
                          <m:t>𝜖</m:t>
                        </m:r>
                      </m:e>
                    </m:acc>
                  </m:oMath>
                </a14:m>
                <a:r>
                  <a:rPr lang="en-US" dirty="0"/>
                  <a:t> direction. Nonconstant variance is also called heteroscedasticity. Nonlinearity in the structural part of the model can also be detected in this plot. </a:t>
                </a:r>
                <a14:m>
                  <m:oMath xmlns:m="http://schemas.openxmlformats.org/officeDocument/2006/math">
                    <m:acc>
                      <m:accPr>
                        <m:chr m:val="̂"/>
                        <m:ctrlPr>
                          <a:rPr lang="en-US" i="1" smtClean="0">
                            <a:latin typeface="Cambria Math" panose="02040503050406030204" pitchFamily="18" charset="0"/>
                          </a:rPr>
                        </m:ctrlPr>
                      </m:accPr>
                      <m:e>
                        <m:r>
                          <a:rPr lang="en-US" i="1" smtClean="0">
                            <a:latin typeface="Cambria Math" panose="02040503050406030204" pitchFamily="18" charset="0"/>
                          </a:rPr>
                          <m:t>𝑦</m:t>
                        </m:r>
                      </m:e>
                    </m:acc>
                  </m:oMath>
                </a14:m>
                <a:endParaRPr lang="en-US" dirty="0"/>
              </a:p>
            </p:txBody>
          </p:sp>
        </mc:Choice>
        <mc:Fallback xmlns="">
          <p:sp>
            <p:nvSpPr>
              <p:cNvPr id="3" name="Content Placeholder 2">
                <a:extLst>
                  <a:ext uri="{FF2B5EF4-FFF2-40B4-BE49-F238E27FC236}">
                    <a16:creationId xmlns:a16="http://schemas.microsoft.com/office/drawing/2014/main" id="{20403935-0158-4F87-A756-BD3D02BD284C}"/>
                  </a:ext>
                </a:extLst>
              </p:cNvPr>
              <p:cNvSpPr>
                <a:spLocks noGrp="1" noRot="1" noChangeAspect="1" noMove="1" noResize="1" noEditPoints="1" noAdjustHandles="1" noChangeArrowheads="1" noChangeShapeType="1" noTextEdit="1"/>
              </p:cNvSpPr>
              <p:nvPr>
                <p:ph idx="1"/>
              </p:nvPr>
            </p:nvSpPr>
            <p:spPr>
              <a:xfrm>
                <a:off x="1385456" y="1147118"/>
                <a:ext cx="10018713" cy="3124201"/>
              </a:xfrm>
              <a:blipFill>
                <a:blip r:embed="rId2"/>
                <a:stretch>
                  <a:fillRect l="-1338" t="-6238" r="-61" b="-3509"/>
                </a:stretch>
              </a:blipFill>
            </p:spPr>
            <p:txBody>
              <a:bodyPr/>
              <a:lstStyle/>
              <a:p>
                <a:r>
                  <a:rPr lang="en-US">
                    <a:noFill/>
                  </a:rPr>
                  <a:t> </a:t>
                </a:r>
              </a:p>
            </p:txBody>
          </p:sp>
        </mc:Fallback>
      </mc:AlternateContent>
    </p:spTree>
    <p:extLst>
      <p:ext uri="{BB962C8B-B14F-4D97-AF65-F5344CB8AC3E}">
        <p14:creationId xmlns:p14="http://schemas.microsoft.com/office/powerpoint/2010/main" val="176290020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8D81CD-13FF-49D5-BD2D-8CEAE9CE864E}"/>
              </a:ext>
            </a:extLst>
          </p:cNvPr>
          <p:cNvSpPr>
            <a:spLocks noGrp="1"/>
          </p:cNvSpPr>
          <p:nvPr>
            <p:ph type="title"/>
          </p:nvPr>
        </p:nvSpPr>
        <p:spPr>
          <a:xfrm>
            <a:off x="1484311" y="0"/>
            <a:ext cx="10018713" cy="531341"/>
          </a:xfrm>
        </p:spPr>
        <p:txBody>
          <a:bodyPr>
            <a:normAutofit fontScale="90000"/>
          </a:bodyPr>
          <a:lstStyle/>
          <a:p>
            <a:r>
              <a:rPr lang="en-US" dirty="0"/>
              <a:t>Examples</a:t>
            </a:r>
          </a:p>
        </p:txBody>
      </p:sp>
      <p:sp>
        <p:nvSpPr>
          <p:cNvPr id="3" name="Content Placeholder 2">
            <a:extLst>
              <a:ext uri="{FF2B5EF4-FFF2-40B4-BE49-F238E27FC236}">
                <a16:creationId xmlns:a16="http://schemas.microsoft.com/office/drawing/2014/main" id="{3271F7A2-FEE8-46D6-B43B-ACEBB3E389F8}"/>
              </a:ext>
            </a:extLst>
          </p:cNvPr>
          <p:cNvSpPr>
            <a:spLocks noGrp="1"/>
          </p:cNvSpPr>
          <p:nvPr>
            <p:ph idx="1"/>
          </p:nvPr>
        </p:nvSpPr>
        <p:spPr>
          <a:xfrm>
            <a:off x="1484310" y="716692"/>
            <a:ext cx="10018713" cy="1717589"/>
          </a:xfrm>
        </p:spPr>
        <p:txBody>
          <a:bodyPr>
            <a:normAutofit/>
          </a:bodyPr>
          <a:lstStyle/>
          <a:p>
            <a:r>
              <a:rPr lang="en-US" dirty="0"/>
              <a:t>In the figure below, three distinct cases are illustrated Residuals vs. fitted plots — the first suggests no change to the current model while the second shows nonconstant variance and the third indicates some nonlinearity, which should prompt some change in the structural form of the model.</a:t>
            </a:r>
          </a:p>
        </p:txBody>
      </p:sp>
      <p:pic>
        <p:nvPicPr>
          <p:cNvPr id="5" name="Picture 4">
            <a:extLst>
              <a:ext uri="{FF2B5EF4-FFF2-40B4-BE49-F238E27FC236}">
                <a16:creationId xmlns:a16="http://schemas.microsoft.com/office/drawing/2014/main" id="{A25D023E-E7FD-49AD-8B09-944848ABFE0F}"/>
              </a:ext>
            </a:extLst>
          </p:cNvPr>
          <p:cNvPicPr>
            <a:picLocks noChangeAspect="1"/>
          </p:cNvPicPr>
          <p:nvPr/>
        </p:nvPicPr>
        <p:blipFill>
          <a:blip r:embed="rId2"/>
          <a:stretch>
            <a:fillRect/>
          </a:stretch>
        </p:blipFill>
        <p:spPr>
          <a:xfrm>
            <a:off x="1717779" y="2669059"/>
            <a:ext cx="9551774" cy="3472249"/>
          </a:xfrm>
          <a:prstGeom prst="rect">
            <a:avLst/>
          </a:prstGeom>
        </p:spPr>
      </p:pic>
      <p:sp>
        <p:nvSpPr>
          <p:cNvPr id="4" name="TextBox 3">
            <a:extLst>
              <a:ext uri="{FF2B5EF4-FFF2-40B4-BE49-F238E27FC236}">
                <a16:creationId xmlns:a16="http://schemas.microsoft.com/office/drawing/2014/main" id="{EED5C8F0-695B-EE5A-7B8E-731F49AEE497}"/>
              </a:ext>
            </a:extLst>
          </p:cNvPr>
          <p:cNvSpPr txBox="1"/>
          <p:nvPr/>
        </p:nvSpPr>
        <p:spPr>
          <a:xfrm>
            <a:off x="7726017" y="6376086"/>
            <a:ext cx="3914854" cy="369332"/>
          </a:xfrm>
          <a:prstGeom prst="rect">
            <a:avLst/>
          </a:prstGeom>
          <a:noFill/>
        </p:spPr>
        <p:txBody>
          <a:bodyPr wrap="none" rtlCol="0">
            <a:spAutoFit/>
          </a:bodyPr>
          <a:lstStyle/>
          <a:p>
            <a:r>
              <a:rPr lang="en-US" dirty="0"/>
              <a:t>Including a quadratic term in the model</a:t>
            </a:r>
          </a:p>
        </p:txBody>
      </p:sp>
      <p:sp>
        <p:nvSpPr>
          <p:cNvPr id="6" name="TextBox 5">
            <a:extLst>
              <a:ext uri="{FF2B5EF4-FFF2-40B4-BE49-F238E27FC236}">
                <a16:creationId xmlns:a16="http://schemas.microsoft.com/office/drawing/2014/main" id="{80A75BFD-9F24-3817-3A97-63EB805D2EEE}"/>
              </a:ext>
            </a:extLst>
          </p:cNvPr>
          <p:cNvSpPr txBox="1"/>
          <p:nvPr/>
        </p:nvSpPr>
        <p:spPr>
          <a:xfrm>
            <a:off x="5357901" y="6101461"/>
            <a:ext cx="4325543" cy="369332"/>
          </a:xfrm>
          <a:prstGeom prst="rect">
            <a:avLst/>
          </a:prstGeom>
          <a:noFill/>
        </p:spPr>
        <p:txBody>
          <a:bodyPr wrap="none" rtlCol="0">
            <a:spAutoFit/>
          </a:bodyPr>
          <a:lstStyle/>
          <a:p>
            <a:r>
              <a:rPr lang="en-US" dirty="0"/>
              <a:t>Be skeptical about using least square model</a:t>
            </a:r>
          </a:p>
        </p:txBody>
      </p:sp>
    </p:spTree>
    <p:extLst>
      <p:ext uri="{BB962C8B-B14F-4D97-AF65-F5344CB8AC3E}">
        <p14:creationId xmlns:p14="http://schemas.microsoft.com/office/powerpoint/2010/main" val="24887927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0A09EC-3D94-4400-8E3C-C92FF9BBABAC}"/>
              </a:ext>
            </a:extLst>
          </p:cNvPr>
          <p:cNvSpPr>
            <a:spLocks noGrp="1"/>
          </p:cNvSpPr>
          <p:nvPr>
            <p:ph type="title"/>
          </p:nvPr>
        </p:nvSpPr>
        <p:spPr>
          <a:xfrm>
            <a:off x="1484310" y="0"/>
            <a:ext cx="10018713" cy="759941"/>
          </a:xfrm>
        </p:spPr>
        <p:txBody>
          <a:bodyPr/>
          <a:lstStyle/>
          <a:p>
            <a:r>
              <a:rPr lang="en-US" dirty="0"/>
              <a:t>Other Plots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636F131-65CE-4076-B41C-34D171B2701B}"/>
                  </a:ext>
                </a:extLst>
              </p:cNvPr>
              <p:cNvSpPr>
                <a:spLocks noGrp="1"/>
              </p:cNvSpPr>
              <p:nvPr>
                <p:ph idx="1"/>
              </p:nvPr>
            </p:nvSpPr>
            <p:spPr>
              <a:xfrm>
                <a:off x="1484309" y="1184189"/>
                <a:ext cx="10018713" cy="3124201"/>
              </a:xfrm>
            </p:spPr>
            <p:txBody>
              <a:bodyPr/>
              <a:lstStyle/>
              <a:p>
                <a:r>
                  <a:rPr lang="en-US" dirty="0"/>
                  <a:t>It is also worthwhile to plot </a:t>
                </a:r>
                <a14:m>
                  <m:oMath xmlns:m="http://schemas.openxmlformats.org/officeDocument/2006/math">
                    <m:acc>
                      <m:accPr>
                        <m:chr m:val="̂"/>
                        <m:ctrlPr>
                          <a:rPr lang="en-US" i="1" dirty="0">
                            <a:latin typeface="Cambria Math" panose="02040503050406030204" pitchFamily="18" charset="0"/>
                          </a:rPr>
                        </m:ctrlPr>
                      </m:accPr>
                      <m:e>
                        <m:r>
                          <a:rPr lang="en-US" i="1" dirty="0">
                            <a:latin typeface="Cambria Math" panose="02040503050406030204" pitchFamily="18" charset="0"/>
                          </a:rPr>
                          <m:t>𝜖</m:t>
                        </m:r>
                      </m:e>
                    </m:acc>
                  </m:oMath>
                </a14:m>
                <a:r>
                  <a:rPr lang="en-US" dirty="0"/>
                  <a:t> against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r>
                      <a:rPr lang="en-US" i="1">
                        <a:latin typeface="Cambria Math" panose="02040503050406030204" pitchFamily="18" charset="0"/>
                      </a:rPr>
                      <m:t> </m:t>
                    </m:r>
                  </m:oMath>
                </a14:m>
                <a:r>
                  <a:rPr lang="en-US" dirty="0"/>
                  <a:t> for potential predictors that are in the current model as well as those not used. The same considerations in these plots should apply. For plots of residuals against predictors not in the model, any observed structure may indicate that this predictor should be included in the model. </a:t>
                </a:r>
              </a:p>
            </p:txBody>
          </p:sp>
        </mc:Choice>
        <mc:Fallback xmlns="">
          <p:sp>
            <p:nvSpPr>
              <p:cNvPr id="3" name="Content Placeholder 2">
                <a:extLst>
                  <a:ext uri="{FF2B5EF4-FFF2-40B4-BE49-F238E27FC236}">
                    <a16:creationId xmlns:a16="http://schemas.microsoft.com/office/drawing/2014/main" id="{A636F131-65CE-4076-B41C-34D171B2701B}"/>
                  </a:ext>
                </a:extLst>
              </p:cNvPr>
              <p:cNvSpPr>
                <a:spLocks noGrp="1" noRot="1" noChangeAspect="1" noMove="1" noResize="1" noEditPoints="1" noAdjustHandles="1" noChangeArrowheads="1" noChangeShapeType="1" noTextEdit="1"/>
              </p:cNvSpPr>
              <p:nvPr>
                <p:ph idx="1"/>
              </p:nvPr>
            </p:nvSpPr>
            <p:spPr>
              <a:xfrm>
                <a:off x="1484309" y="1184189"/>
                <a:ext cx="10018713" cy="3124201"/>
              </a:xfrm>
              <a:blipFill>
                <a:blip r:embed="rId2"/>
                <a:stretch>
                  <a:fillRect l="-1521"/>
                </a:stretch>
              </a:blipFill>
            </p:spPr>
            <p:txBody>
              <a:bodyPr/>
              <a:lstStyle/>
              <a:p>
                <a:r>
                  <a:rPr lang="en-US">
                    <a:noFill/>
                  </a:rPr>
                  <a:t> </a:t>
                </a:r>
              </a:p>
            </p:txBody>
          </p:sp>
        </mc:Fallback>
      </mc:AlternateContent>
    </p:spTree>
    <p:extLst>
      <p:ext uri="{BB962C8B-B14F-4D97-AF65-F5344CB8AC3E}">
        <p14:creationId xmlns:p14="http://schemas.microsoft.com/office/powerpoint/2010/main" val="80591432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6AAE31-90E2-4FB1-BE8A-1E00CA71865D}"/>
              </a:ext>
            </a:extLst>
          </p:cNvPr>
          <p:cNvSpPr>
            <a:spLocks noGrp="1"/>
          </p:cNvSpPr>
          <p:nvPr>
            <p:ph type="title"/>
          </p:nvPr>
        </p:nvSpPr>
        <p:spPr>
          <a:xfrm>
            <a:off x="1484311" y="0"/>
            <a:ext cx="10018713" cy="741405"/>
          </a:xfrm>
        </p:spPr>
        <p:txBody>
          <a:bodyPr>
            <a:normAutofit/>
          </a:bodyPr>
          <a:lstStyle/>
          <a:p>
            <a:r>
              <a:rPr lang="en-US" dirty="0"/>
              <a:t>Normality and Correlated Errors</a:t>
            </a:r>
          </a:p>
        </p:txBody>
      </p:sp>
      <p:sp>
        <p:nvSpPr>
          <p:cNvPr id="3" name="Content Placeholder 2">
            <a:extLst>
              <a:ext uri="{FF2B5EF4-FFF2-40B4-BE49-F238E27FC236}">
                <a16:creationId xmlns:a16="http://schemas.microsoft.com/office/drawing/2014/main" id="{935D1A23-8590-4872-9F7C-B3F578D51629}"/>
              </a:ext>
            </a:extLst>
          </p:cNvPr>
          <p:cNvSpPr>
            <a:spLocks noGrp="1"/>
          </p:cNvSpPr>
          <p:nvPr>
            <p:ph idx="1"/>
          </p:nvPr>
        </p:nvSpPr>
        <p:spPr>
          <a:xfrm>
            <a:off x="1484310" y="1050325"/>
            <a:ext cx="10018713" cy="4740876"/>
          </a:xfrm>
        </p:spPr>
        <p:txBody>
          <a:bodyPr>
            <a:normAutofit fontScale="85000" lnSpcReduction="20000"/>
          </a:bodyPr>
          <a:lstStyle/>
          <a:p>
            <a:pPr marL="0" indent="0">
              <a:buNone/>
            </a:pPr>
            <a:endParaRPr lang="en-US" dirty="0"/>
          </a:p>
          <a:p>
            <a:r>
              <a:rPr lang="en-US" dirty="0"/>
              <a:t>The tests and confidence intervals we use are based on the assumption of normal errors. The residuals can be assessed for normality using a Q–Q plot. This compares the residuals to “ideal” normal observations.</a:t>
            </a:r>
          </a:p>
          <a:p>
            <a:pPr marL="0" indent="0">
              <a:buNone/>
            </a:pPr>
            <a:r>
              <a:rPr lang="en-US" dirty="0"/>
              <a:t>Plot a </a:t>
            </a:r>
            <a:r>
              <a:rPr lang="en-US" dirty="0" err="1"/>
              <a:t>qq</a:t>
            </a:r>
            <a:r>
              <a:rPr lang="en-US" dirty="0"/>
              <a:t>-plot (residuals against a normal distribution) to check if residuals are normally distributed.</a:t>
            </a:r>
          </a:p>
          <a:p>
            <a:pPr marL="0" indent="0">
              <a:buNone/>
            </a:pPr>
            <a:r>
              <a:rPr lang="en-US" dirty="0"/>
              <a:t>(value on the right higher than expected, value on the left lower than expected are indications of heavy tails.)</a:t>
            </a:r>
          </a:p>
          <a:p>
            <a:endParaRPr lang="en-US" dirty="0"/>
          </a:p>
          <a:p>
            <a:r>
              <a:rPr lang="en-US" dirty="0"/>
              <a:t>It is difficult to check for correlated errors in general because there are just too many possible patterns of correlation that may occur. We do not have enough information to make any reasonable check. But some types of data have a structure which suggests where to look for problems. Data collected over time may have some correlation in successive errors. Spatial data may have correlation in the errors of nearby measurements. Data collected in blocks may show correlated errors within those blocks.</a:t>
            </a:r>
          </a:p>
        </p:txBody>
      </p:sp>
    </p:spTree>
    <p:extLst>
      <p:ext uri="{BB962C8B-B14F-4D97-AF65-F5344CB8AC3E}">
        <p14:creationId xmlns:p14="http://schemas.microsoft.com/office/powerpoint/2010/main" val="277563632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C850CB-67CC-4B4B-B44F-5FAF664388F4}"/>
              </a:ext>
            </a:extLst>
          </p:cNvPr>
          <p:cNvSpPr>
            <a:spLocks noGrp="1"/>
          </p:cNvSpPr>
          <p:nvPr>
            <p:ph type="title"/>
          </p:nvPr>
        </p:nvSpPr>
        <p:spPr>
          <a:xfrm>
            <a:off x="1484311" y="1"/>
            <a:ext cx="10018713" cy="778476"/>
          </a:xfrm>
        </p:spPr>
        <p:txBody>
          <a:bodyPr>
            <a:normAutofit/>
          </a:bodyPr>
          <a:lstStyle/>
          <a:p>
            <a:r>
              <a:rPr lang="en-US" dirty="0"/>
              <a:t>Unusual Observations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A604187-A302-4B92-972E-35000617CF07}"/>
                  </a:ext>
                </a:extLst>
              </p:cNvPr>
              <p:cNvSpPr>
                <a:spLocks noGrp="1"/>
              </p:cNvSpPr>
              <p:nvPr>
                <p:ph idx="1"/>
              </p:nvPr>
            </p:nvSpPr>
            <p:spPr>
              <a:xfrm>
                <a:off x="1484310" y="1754659"/>
                <a:ext cx="10018713" cy="4036541"/>
              </a:xfrm>
            </p:spPr>
            <p:txBody>
              <a:bodyPr>
                <a:normAutofit/>
              </a:bodyPr>
              <a:lstStyle/>
              <a:p>
                <a:r>
                  <a:rPr lang="en-US" dirty="0"/>
                  <a:t>We may find that some observations do not fit the model well. Such points are called </a:t>
                </a:r>
                <a:r>
                  <a:rPr lang="en-US" b="1" dirty="0"/>
                  <a:t>outliers</a:t>
                </a:r>
                <a:r>
                  <a:rPr lang="en-US" dirty="0"/>
                  <a:t>.   An outlier is a data point whose response </a:t>
                </a:r>
                <a14:m>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 </m:t>
                    </m:r>
                  </m:oMath>
                </a14:m>
                <a:r>
                  <a:rPr lang="en-US" dirty="0"/>
                  <a:t> does not follow the general trend of the rest of the data. Other observations change the fit of the model in a substantive manner. These are called </a:t>
                </a:r>
                <a:r>
                  <a:rPr lang="en-US" b="1" dirty="0"/>
                  <a:t>influential</a:t>
                </a:r>
                <a:r>
                  <a:rPr lang="en-US" dirty="0"/>
                  <a:t> observations. It is possible for a point to have both these characteristics. A </a:t>
                </a:r>
                <a:r>
                  <a:rPr lang="en-US" b="1" dirty="0"/>
                  <a:t>leverage point </a:t>
                </a:r>
                <a:r>
                  <a:rPr lang="en-US" dirty="0"/>
                  <a:t>is extreme in the predictor space. It has the potential to influence the fit  but does not necessarily do so. It is important to first identify such points. Deciding what to do about them can be difficult.  </a:t>
                </a:r>
              </a:p>
            </p:txBody>
          </p:sp>
        </mc:Choice>
        <mc:Fallback xmlns="">
          <p:sp>
            <p:nvSpPr>
              <p:cNvPr id="3" name="Content Placeholder 2">
                <a:extLst>
                  <a:ext uri="{FF2B5EF4-FFF2-40B4-BE49-F238E27FC236}">
                    <a16:creationId xmlns:a16="http://schemas.microsoft.com/office/drawing/2014/main" id="{3A604187-A302-4B92-972E-35000617CF07}"/>
                  </a:ext>
                </a:extLst>
              </p:cNvPr>
              <p:cNvSpPr>
                <a:spLocks noGrp="1" noRot="1" noChangeAspect="1" noMove="1" noResize="1" noEditPoints="1" noAdjustHandles="1" noChangeArrowheads="1" noChangeShapeType="1" noTextEdit="1"/>
              </p:cNvSpPr>
              <p:nvPr>
                <p:ph idx="1"/>
              </p:nvPr>
            </p:nvSpPr>
            <p:spPr>
              <a:xfrm>
                <a:off x="1484310" y="1754659"/>
                <a:ext cx="10018713" cy="4036541"/>
              </a:xfrm>
              <a:blipFill>
                <a:blip r:embed="rId2"/>
                <a:stretch>
                  <a:fillRect l="-1521"/>
                </a:stretch>
              </a:blipFill>
            </p:spPr>
            <p:txBody>
              <a:bodyPr/>
              <a:lstStyle/>
              <a:p>
                <a:r>
                  <a:rPr lang="en-US">
                    <a:noFill/>
                  </a:rPr>
                  <a:t> </a:t>
                </a:r>
              </a:p>
            </p:txBody>
          </p:sp>
        </mc:Fallback>
      </mc:AlternateContent>
    </p:spTree>
    <p:extLst>
      <p:ext uri="{BB962C8B-B14F-4D97-AF65-F5344CB8AC3E}">
        <p14:creationId xmlns:p14="http://schemas.microsoft.com/office/powerpoint/2010/main" val="3262649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18C9A2-97A3-43B4-80F8-ED0202485F04}"/>
              </a:ext>
            </a:extLst>
          </p:cNvPr>
          <p:cNvSpPr>
            <a:spLocks noGrp="1"/>
          </p:cNvSpPr>
          <p:nvPr>
            <p:ph type="title"/>
          </p:nvPr>
        </p:nvSpPr>
        <p:spPr>
          <a:xfrm>
            <a:off x="1484310" y="0"/>
            <a:ext cx="10018713" cy="531339"/>
          </a:xfrm>
        </p:spPr>
        <p:txBody>
          <a:bodyPr>
            <a:normAutofit fontScale="90000"/>
          </a:bodyPr>
          <a:lstStyle/>
          <a:p>
            <a:r>
              <a:rPr lang="en-US" dirty="0"/>
              <a:t>Unusual Observations (2)</a:t>
            </a:r>
          </a:p>
        </p:txBody>
      </p:sp>
      <p:pic>
        <p:nvPicPr>
          <p:cNvPr id="5" name="Content Placeholder 4">
            <a:extLst>
              <a:ext uri="{FF2B5EF4-FFF2-40B4-BE49-F238E27FC236}">
                <a16:creationId xmlns:a16="http://schemas.microsoft.com/office/drawing/2014/main" id="{3B1F737A-0D54-4FE2-BD38-79B0BE577C8C}"/>
              </a:ext>
            </a:extLst>
          </p:cNvPr>
          <p:cNvPicPr>
            <a:picLocks noGrp="1" noChangeAspect="1"/>
          </p:cNvPicPr>
          <p:nvPr>
            <p:ph idx="1"/>
          </p:nvPr>
        </p:nvPicPr>
        <p:blipFill>
          <a:blip r:embed="rId3"/>
          <a:stretch>
            <a:fillRect/>
          </a:stretch>
        </p:blipFill>
        <p:spPr>
          <a:xfrm>
            <a:off x="1385459" y="1919281"/>
            <a:ext cx="10018712" cy="2716697"/>
          </a:xfrm>
        </p:spPr>
      </p:pic>
      <p:sp>
        <p:nvSpPr>
          <p:cNvPr id="4" name="TextBox 3">
            <a:extLst>
              <a:ext uri="{FF2B5EF4-FFF2-40B4-BE49-F238E27FC236}">
                <a16:creationId xmlns:a16="http://schemas.microsoft.com/office/drawing/2014/main" id="{4D926965-728F-AAAF-E8FC-86EE171E012D}"/>
              </a:ext>
            </a:extLst>
          </p:cNvPr>
          <p:cNvSpPr txBox="1"/>
          <p:nvPr/>
        </p:nvSpPr>
        <p:spPr>
          <a:xfrm>
            <a:off x="2164702" y="5523722"/>
            <a:ext cx="3118161" cy="369332"/>
          </a:xfrm>
          <a:prstGeom prst="rect">
            <a:avLst/>
          </a:prstGeom>
          <a:noFill/>
        </p:spPr>
        <p:txBody>
          <a:bodyPr wrap="none" rtlCol="0">
            <a:spAutoFit/>
          </a:bodyPr>
          <a:lstStyle/>
          <a:p>
            <a:r>
              <a:rPr lang="en-US" dirty="0"/>
              <a:t>Dashed line is the adjusted line</a:t>
            </a:r>
          </a:p>
        </p:txBody>
      </p:sp>
      <p:sp>
        <p:nvSpPr>
          <p:cNvPr id="6" name="TextBox 5">
            <a:extLst>
              <a:ext uri="{FF2B5EF4-FFF2-40B4-BE49-F238E27FC236}">
                <a16:creationId xmlns:a16="http://schemas.microsoft.com/office/drawing/2014/main" id="{18B6BE9A-34AF-38B2-28BA-46BC0491199E}"/>
              </a:ext>
            </a:extLst>
          </p:cNvPr>
          <p:cNvSpPr txBox="1"/>
          <p:nvPr/>
        </p:nvSpPr>
        <p:spPr>
          <a:xfrm>
            <a:off x="5282863" y="4895184"/>
            <a:ext cx="3885936" cy="646331"/>
          </a:xfrm>
          <a:prstGeom prst="rect">
            <a:avLst/>
          </a:prstGeom>
          <a:noFill/>
        </p:spPr>
        <p:txBody>
          <a:bodyPr wrap="none" rtlCol="0">
            <a:spAutoFit/>
          </a:bodyPr>
          <a:lstStyle/>
          <a:p>
            <a:r>
              <a:rPr lang="en-US" dirty="0"/>
              <a:t>Not the outlier, fits the model very well</a:t>
            </a:r>
          </a:p>
          <a:p>
            <a:r>
              <a:rPr lang="en-US" dirty="0"/>
              <a:t>Not a leverage point </a:t>
            </a:r>
          </a:p>
        </p:txBody>
      </p:sp>
      <p:sp>
        <p:nvSpPr>
          <p:cNvPr id="7" name="TextBox 6">
            <a:extLst>
              <a:ext uri="{FF2B5EF4-FFF2-40B4-BE49-F238E27FC236}">
                <a16:creationId xmlns:a16="http://schemas.microsoft.com/office/drawing/2014/main" id="{C119B3AF-D288-A987-FD91-3F57FF007495}"/>
              </a:ext>
            </a:extLst>
          </p:cNvPr>
          <p:cNvSpPr txBox="1"/>
          <p:nvPr/>
        </p:nvSpPr>
        <p:spPr>
          <a:xfrm>
            <a:off x="8339663" y="1272950"/>
            <a:ext cx="3989041" cy="646331"/>
          </a:xfrm>
          <a:prstGeom prst="rect">
            <a:avLst/>
          </a:prstGeom>
          <a:noFill/>
        </p:spPr>
        <p:txBody>
          <a:bodyPr wrap="none" rtlCol="0">
            <a:spAutoFit/>
          </a:bodyPr>
          <a:lstStyle/>
          <a:p>
            <a:r>
              <a:rPr lang="en-US" dirty="0"/>
              <a:t>The point changes the slope quite a bit</a:t>
            </a:r>
          </a:p>
          <a:p>
            <a:r>
              <a:rPr lang="en-US" dirty="0"/>
              <a:t>The point is an influential leverage point</a:t>
            </a:r>
          </a:p>
        </p:txBody>
      </p:sp>
      <p:sp>
        <p:nvSpPr>
          <p:cNvPr id="8" name="TextBox 7">
            <a:extLst>
              <a:ext uri="{FF2B5EF4-FFF2-40B4-BE49-F238E27FC236}">
                <a16:creationId xmlns:a16="http://schemas.microsoft.com/office/drawing/2014/main" id="{39B1430E-3AF3-9B2B-00B2-68762B72F941}"/>
              </a:ext>
            </a:extLst>
          </p:cNvPr>
          <p:cNvSpPr txBox="1"/>
          <p:nvPr/>
        </p:nvSpPr>
        <p:spPr>
          <a:xfrm>
            <a:off x="2548222" y="1272950"/>
            <a:ext cx="4065537" cy="646331"/>
          </a:xfrm>
          <a:prstGeom prst="rect">
            <a:avLst/>
          </a:prstGeom>
          <a:noFill/>
        </p:spPr>
        <p:txBody>
          <a:bodyPr wrap="none" rtlCol="0">
            <a:spAutoFit/>
          </a:bodyPr>
          <a:lstStyle/>
          <a:p>
            <a:r>
              <a:rPr lang="en-US" dirty="0"/>
              <a:t>Outlier but not leverage point, </a:t>
            </a:r>
          </a:p>
          <a:p>
            <a:r>
              <a:rPr lang="en-US" dirty="0"/>
              <a:t>since it does not have an extreme x value</a:t>
            </a:r>
          </a:p>
        </p:txBody>
      </p:sp>
    </p:spTree>
    <p:extLst>
      <p:ext uri="{BB962C8B-B14F-4D97-AF65-F5344CB8AC3E}">
        <p14:creationId xmlns:p14="http://schemas.microsoft.com/office/powerpoint/2010/main" val="258989221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50D43-9F34-414F-8293-A302554AF695}"/>
              </a:ext>
            </a:extLst>
          </p:cNvPr>
          <p:cNvSpPr>
            <a:spLocks noGrp="1"/>
          </p:cNvSpPr>
          <p:nvPr>
            <p:ph type="title"/>
          </p:nvPr>
        </p:nvSpPr>
        <p:spPr>
          <a:xfrm>
            <a:off x="1484310" y="0"/>
            <a:ext cx="10018713" cy="759941"/>
          </a:xfrm>
        </p:spPr>
        <p:txBody>
          <a:bodyPr/>
          <a:lstStyle/>
          <a:p>
            <a:r>
              <a:rPr lang="en-US" dirty="0"/>
              <a:t>High Leverage Points</a:t>
            </a:r>
          </a:p>
        </p:txBody>
      </p:sp>
      <p:sp>
        <p:nvSpPr>
          <p:cNvPr id="3" name="Content Placeholder 2">
            <a:extLst>
              <a:ext uri="{FF2B5EF4-FFF2-40B4-BE49-F238E27FC236}">
                <a16:creationId xmlns:a16="http://schemas.microsoft.com/office/drawing/2014/main" id="{025B84FD-84FD-4077-9326-AABC4601F4AF}"/>
              </a:ext>
            </a:extLst>
          </p:cNvPr>
          <p:cNvSpPr>
            <a:spLocks noGrp="1"/>
          </p:cNvSpPr>
          <p:nvPr>
            <p:ph idx="1"/>
          </p:nvPr>
        </p:nvSpPr>
        <p:spPr>
          <a:xfrm>
            <a:off x="1484310" y="1223319"/>
            <a:ext cx="10018713" cy="4567881"/>
          </a:xfrm>
        </p:spPr>
        <p:txBody>
          <a:bodyPr/>
          <a:lstStyle/>
          <a:p>
            <a:r>
              <a:rPr lang="en-US" dirty="0"/>
              <a:t>A data point has high leverage if it has "extreme" predictor x values. With a single predictor, an extreme x value is simply one that is particularly high or low. With multiple predictors, extreme x values may be particularly high or low for one or more predictors or may be "unusual" combinations of predictor values (e.g., with two predictors that are positively correlated, an unusual combination of predictor values might be a high value of one predictor paired with a low value of the other predictor).</a:t>
            </a:r>
          </a:p>
        </p:txBody>
      </p:sp>
    </p:spTree>
    <p:extLst>
      <p:ext uri="{BB962C8B-B14F-4D97-AF65-F5344CB8AC3E}">
        <p14:creationId xmlns:p14="http://schemas.microsoft.com/office/powerpoint/2010/main" val="276304828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FDA8F6-1187-4E18-8015-18B69121A8BC}"/>
              </a:ext>
            </a:extLst>
          </p:cNvPr>
          <p:cNvSpPr>
            <a:spLocks noGrp="1"/>
          </p:cNvSpPr>
          <p:nvPr>
            <p:ph type="title"/>
          </p:nvPr>
        </p:nvSpPr>
        <p:spPr>
          <a:xfrm>
            <a:off x="1484310" y="0"/>
            <a:ext cx="10018713" cy="908222"/>
          </a:xfrm>
        </p:spPr>
        <p:txBody>
          <a:bodyPr/>
          <a:lstStyle/>
          <a:p>
            <a:r>
              <a:rPr lang="en-US" dirty="0"/>
              <a:t>Influential Points</a:t>
            </a:r>
          </a:p>
        </p:txBody>
      </p:sp>
      <p:sp>
        <p:nvSpPr>
          <p:cNvPr id="3" name="Content Placeholder 2">
            <a:extLst>
              <a:ext uri="{FF2B5EF4-FFF2-40B4-BE49-F238E27FC236}">
                <a16:creationId xmlns:a16="http://schemas.microsoft.com/office/drawing/2014/main" id="{74641BE7-348C-40A1-A057-CAB40334B57B}"/>
              </a:ext>
            </a:extLst>
          </p:cNvPr>
          <p:cNvSpPr>
            <a:spLocks noGrp="1"/>
          </p:cNvSpPr>
          <p:nvPr>
            <p:ph idx="1"/>
          </p:nvPr>
        </p:nvSpPr>
        <p:spPr>
          <a:xfrm>
            <a:off x="1373099" y="1072978"/>
            <a:ext cx="10018713" cy="3124201"/>
          </a:xfrm>
        </p:spPr>
        <p:txBody>
          <a:bodyPr/>
          <a:lstStyle/>
          <a:p>
            <a:r>
              <a:rPr lang="en-US" dirty="0"/>
              <a:t>A data point is influential if it unduly influences any part of a regression analysis, such as the predicted responses, the estimated slope coefficients, or the hypothesis test results. Outliers and high leverage data points have the potential to be influential, but we generally have to investigate further to determine whether or not they are actually influential.</a:t>
            </a:r>
          </a:p>
        </p:txBody>
      </p:sp>
    </p:spTree>
    <p:extLst>
      <p:ext uri="{BB962C8B-B14F-4D97-AF65-F5344CB8AC3E}">
        <p14:creationId xmlns:p14="http://schemas.microsoft.com/office/powerpoint/2010/main" val="36162302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6023F4-BF42-4475-8B3F-2776C61E369E}"/>
              </a:ext>
            </a:extLst>
          </p:cNvPr>
          <p:cNvSpPr>
            <a:spLocks noGrp="1"/>
          </p:cNvSpPr>
          <p:nvPr>
            <p:ph type="title"/>
          </p:nvPr>
        </p:nvSpPr>
        <p:spPr>
          <a:xfrm>
            <a:off x="1484310" y="0"/>
            <a:ext cx="10018713" cy="779206"/>
          </a:xfrm>
        </p:spPr>
        <p:txBody>
          <a:bodyPr/>
          <a:lstStyle/>
          <a:p>
            <a:r>
              <a:rPr lang="en-US" dirty="0"/>
              <a:t>Example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9608A9A-67B4-4FA9-ABC4-8A2A9756E711}"/>
                  </a:ext>
                </a:extLst>
              </p:cNvPr>
              <p:cNvSpPr>
                <a:spLocks noGrp="1"/>
              </p:cNvSpPr>
              <p:nvPr>
                <p:ph idx="1"/>
              </p:nvPr>
            </p:nvSpPr>
            <p:spPr>
              <a:xfrm>
                <a:off x="1484310" y="690716"/>
                <a:ext cx="10018713" cy="1934498"/>
              </a:xfrm>
            </p:spPr>
            <p:txBody>
              <a:bodyPr>
                <a:normAutofit fontScale="92500" lnSpcReduction="20000"/>
              </a:bodyPr>
              <a:lstStyle/>
              <a:p>
                <a:r>
                  <a:rPr lang="en-US" dirty="0"/>
                  <a:t>Fitting a simple linear regression model to the data in the second graph above, using least squares, produces the following:</a:t>
                </a:r>
              </a:p>
              <a:p>
                <a:pPr marL="0" indent="0">
                  <a:buNone/>
                </a:pPr>
                <a:r>
                  <a:rPr lang="en-US" dirty="0"/>
                  <a:t>     </a:t>
                </a:r>
                <a14:m>
                  <m:oMath xmlns:m="http://schemas.openxmlformats.org/officeDocument/2006/math">
                    <m:acc>
                      <m:accPr>
                        <m:chr m:val="̂"/>
                        <m:ctrlPr>
                          <a:rPr lang="en-US" i="1" smtClean="0">
                            <a:latin typeface="Cambria Math" panose="02040503050406030204" pitchFamily="18" charset="0"/>
                          </a:rPr>
                        </m:ctrlPr>
                      </m:accPr>
                      <m:e>
                        <m:sSub>
                          <m:sSubPr>
                            <m:ctrlPr>
                              <a:rPr lang="en-US" i="1" smtClean="0">
                                <a:latin typeface="Cambria Math" panose="02040503050406030204" pitchFamily="18" charset="0"/>
                              </a:rPr>
                            </m:ctrlPr>
                          </m:sSubPr>
                          <m:e>
                            <m:r>
                              <a:rPr lang="en-US" i="1" smtClean="0">
                                <a:latin typeface="Cambria Math" panose="02040503050406030204" pitchFamily="18" charset="0"/>
                              </a:rPr>
                              <m:t>𝛽</m:t>
                            </m:r>
                          </m:e>
                          <m:sub>
                            <m:r>
                              <a:rPr lang="en-US" i="1" smtClean="0">
                                <a:latin typeface="Cambria Math" panose="02040503050406030204" pitchFamily="18" charset="0"/>
                              </a:rPr>
                              <m:t>0</m:t>
                            </m:r>
                          </m:sub>
                        </m:sSub>
                      </m:e>
                    </m:acc>
                    <m:r>
                      <a:rPr lang="en-US" i="1" smtClean="0">
                        <a:latin typeface="Cambria Math" panose="02040503050406030204" pitchFamily="18" charset="0"/>
                      </a:rPr>
                      <m:t>=5.04990</m:t>
                    </m:r>
                  </m:oMath>
                </a14:m>
                <a:r>
                  <a:rPr lang="en-US" dirty="0"/>
                  <a:t> and</a:t>
                </a:r>
              </a:p>
              <a:p>
                <a:pPr marL="0" indent="0">
                  <a:buNone/>
                </a:pPr>
                <a:r>
                  <a:rPr lang="en-US" dirty="0"/>
                  <a:t>      </a:t>
                </a:r>
                <a14:m>
                  <m:oMath xmlns:m="http://schemas.openxmlformats.org/officeDocument/2006/math">
                    <m:acc>
                      <m:accPr>
                        <m:chr m:val="̂"/>
                        <m:ctrlPr>
                          <a:rPr lang="en-US" i="1" smtClean="0">
                            <a:latin typeface="Cambria Math" panose="02040503050406030204" pitchFamily="18" charset="0"/>
                          </a:rPr>
                        </m:ctrlPr>
                      </m:accPr>
                      <m:e>
                        <m:sSub>
                          <m:sSubPr>
                            <m:ctrlPr>
                              <a:rPr lang="en-US" i="1" smtClean="0">
                                <a:latin typeface="Cambria Math" panose="02040503050406030204" pitchFamily="18" charset="0"/>
                              </a:rPr>
                            </m:ctrlPr>
                          </m:sSubPr>
                          <m:e>
                            <m:r>
                              <a:rPr lang="en-US" i="1" smtClean="0">
                                <a:latin typeface="Cambria Math" panose="02040503050406030204" pitchFamily="18" charset="0"/>
                              </a:rPr>
                              <m:t>𝛽</m:t>
                            </m:r>
                          </m:e>
                          <m:sub>
                            <m:r>
                              <a:rPr lang="en-US" i="1" smtClean="0">
                                <a:latin typeface="Cambria Math" panose="02040503050406030204" pitchFamily="18" charset="0"/>
                              </a:rPr>
                              <m:t>1</m:t>
                            </m:r>
                          </m:sub>
                        </m:sSub>
                      </m:e>
                    </m:acc>
                    <m:r>
                      <a:rPr lang="en-US" i="1" smtClean="0">
                        <a:latin typeface="Cambria Math" panose="02040503050406030204" pitchFamily="18" charset="0"/>
                      </a:rPr>
                      <m:t>=0.02921</m:t>
                    </m:r>
                  </m:oMath>
                </a14:m>
                <a:endParaRPr lang="en-US" dirty="0"/>
              </a:p>
              <a:p>
                <a:pPr marL="0" indent="0">
                  <a:buNone/>
                </a:pPr>
                <a:r>
                  <a:rPr lang="en-US" dirty="0"/>
                  <a:t>Fake dataset(simulation)</a:t>
                </a:r>
              </a:p>
            </p:txBody>
          </p:sp>
        </mc:Choice>
        <mc:Fallback xmlns="">
          <p:sp>
            <p:nvSpPr>
              <p:cNvPr id="3" name="Content Placeholder 2">
                <a:extLst>
                  <a:ext uri="{FF2B5EF4-FFF2-40B4-BE49-F238E27FC236}">
                    <a16:creationId xmlns:a16="http://schemas.microsoft.com/office/drawing/2014/main" id="{E9608A9A-67B4-4FA9-ABC4-8A2A9756E711}"/>
                  </a:ext>
                </a:extLst>
              </p:cNvPr>
              <p:cNvSpPr>
                <a:spLocks noGrp="1" noRot="1" noChangeAspect="1" noMove="1" noResize="1" noEditPoints="1" noAdjustHandles="1" noChangeArrowheads="1" noChangeShapeType="1" noTextEdit="1"/>
              </p:cNvSpPr>
              <p:nvPr>
                <p:ph idx="1"/>
              </p:nvPr>
            </p:nvSpPr>
            <p:spPr>
              <a:xfrm>
                <a:off x="1484310" y="690716"/>
                <a:ext cx="10018713" cy="1934498"/>
              </a:xfrm>
              <a:blipFill>
                <a:blip r:embed="rId2"/>
                <a:stretch>
                  <a:fillRect l="-1392" t="-11765" b="-5882"/>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ABA53D50-04F7-4626-A8AE-4B29218213EF}"/>
              </a:ext>
            </a:extLst>
          </p:cNvPr>
          <p:cNvPicPr>
            <a:picLocks noChangeAspect="1"/>
          </p:cNvPicPr>
          <p:nvPr/>
        </p:nvPicPr>
        <p:blipFill>
          <a:blip r:embed="rId3"/>
          <a:stretch>
            <a:fillRect/>
          </a:stretch>
        </p:blipFill>
        <p:spPr>
          <a:xfrm>
            <a:off x="2802194" y="2841523"/>
            <a:ext cx="6587612" cy="3834579"/>
          </a:xfrm>
          <a:prstGeom prst="rect">
            <a:avLst/>
          </a:prstGeom>
        </p:spPr>
      </p:pic>
    </p:spTree>
    <p:extLst>
      <p:ext uri="{BB962C8B-B14F-4D97-AF65-F5344CB8AC3E}">
        <p14:creationId xmlns:p14="http://schemas.microsoft.com/office/powerpoint/2010/main" val="151000957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7DB722-9946-4E25-A78E-43A810860F62}"/>
              </a:ext>
            </a:extLst>
          </p:cNvPr>
          <p:cNvSpPr>
            <a:spLocks noGrp="1"/>
          </p:cNvSpPr>
          <p:nvPr>
            <p:ph type="title"/>
          </p:nvPr>
        </p:nvSpPr>
        <p:spPr>
          <a:xfrm>
            <a:off x="1484311" y="0"/>
            <a:ext cx="10018713" cy="704335"/>
          </a:xfrm>
        </p:spPr>
        <p:txBody>
          <a:bodyPr/>
          <a:lstStyle/>
          <a:p>
            <a:r>
              <a:rPr lang="en-US" dirty="0"/>
              <a:t>Cook’s Distance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1DC8F6B-3205-48E6-B477-169FCEA071FF}"/>
                  </a:ext>
                </a:extLst>
              </p:cNvPr>
              <p:cNvSpPr>
                <a:spLocks noGrp="1"/>
              </p:cNvSpPr>
              <p:nvPr>
                <p:ph idx="1"/>
              </p:nvPr>
            </p:nvSpPr>
            <p:spPr>
              <a:xfrm>
                <a:off x="1385456" y="961766"/>
                <a:ext cx="10018713" cy="5636741"/>
              </a:xfrm>
            </p:spPr>
            <p:txBody>
              <a:bodyPr>
                <a:normAutofit/>
              </a:bodyPr>
              <a:lstStyle/>
              <a:p>
                <a:r>
                  <a:rPr lang="en-US" dirty="0"/>
                  <a:t>Statisticians have developed a number of methods to estimate how influential a point is. A popular measure when performing a least-squares regression analysis is the so-called </a:t>
                </a:r>
                <a:r>
                  <a:rPr lang="en-US" b="1" dirty="0"/>
                  <a:t>Cook's distance </a:t>
                </a:r>
                <a:r>
                  <a:rPr lang="en-US" dirty="0"/>
                  <a:t>(or Cook's D for short). Cook's distance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𝐷</m:t>
                        </m:r>
                      </m:e>
                      <m:sub>
                        <m:r>
                          <a:rPr lang="en-US" i="1">
                            <a:latin typeface="Cambria Math" panose="02040503050406030204" pitchFamily="18" charset="0"/>
                          </a:rPr>
                          <m:t>𝑖</m:t>
                        </m:r>
                      </m:sub>
                    </m:sSub>
                  </m:oMath>
                </a14:m>
                <a:r>
                  <a:rPr lang="en-US" dirty="0"/>
                  <a:t> of observation </a:t>
                </a:r>
                <a14:m>
                  <m:oMath xmlns:m="http://schemas.openxmlformats.org/officeDocument/2006/math">
                    <m:r>
                      <a:rPr lang="en-US" i="1" dirty="0">
                        <a:latin typeface="Cambria Math" panose="02040503050406030204" pitchFamily="18" charset="0"/>
                      </a:rPr>
                      <m:t>𝑖</m:t>
                    </m:r>
                    <m:r>
                      <a:rPr lang="en-US" i="1" dirty="0">
                        <a:latin typeface="Cambria Math" panose="02040503050406030204" pitchFamily="18" charset="0"/>
                      </a:rPr>
                      <m:t>, </m:t>
                    </m:r>
                    <m:r>
                      <a:rPr lang="en-US" i="1" dirty="0">
                        <a:latin typeface="Cambria Math" panose="02040503050406030204" pitchFamily="18" charset="0"/>
                      </a:rPr>
                      <m:t>𝑖</m:t>
                    </m:r>
                    <m:r>
                      <a:rPr lang="en-US" i="1" dirty="0">
                        <a:latin typeface="Cambria Math" panose="02040503050406030204" pitchFamily="18" charset="0"/>
                      </a:rPr>
                      <m:t>=1,…,</m:t>
                    </m:r>
                    <m:r>
                      <a:rPr lang="en-US" i="1" dirty="0">
                        <a:latin typeface="Cambria Math" panose="02040503050406030204" pitchFamily="18" charset="0"/>
                      </a:rPr>
                      <m:t>𝑛</m:t>
                    </m:r>
                  </m:oMath>
                </a14:m>
                <a:r>
                  <a:rPr lang="en-US" dirty="0"/>
                  <a:t> is defined as the (scaled) sum of all the changes in the regression model when the </a:t>
                </a:r>
                <a14:m>
                  <m:oMath xmlns:m="http://schemas.openxmlformats.org/officeDocument/2006/math">
                    <m:sSup>
                      <m:sSupPr>
                        <m:ctrlPr>
                          <a:rPr lang="en-US" i="1" dirty="0">
                            <a:latin typeface="Cambria Math" panose="02040503050406030204" pitchFamily="18" charset="0"/>
                          </a:rPr>
                        </m:ctrlPr>
                      </m:sSupPr>
                      <m:e>
                        <m:r>
                          <a:rPr lang="en-US" i="1" dirty="0">
                            <a:latin typeface="Cambria Math" panose="02040503050406030204" pitchFamily="18" charset="0"/>
                          </a:rPr>
                          <m:t>𝑖</m:t>
                        </m:r>
                      </m:e>
                      <m:sup>
                        <m:r>
                          <a:rPr lang="en-US" i="1" dirty="0">
                            <a:latin typeface="Cambria Math" panose="02040503050406030204" pitchFamily="18" charset="0"/>
                          </a:rPr>
                          <m:t>𝑡h</m:t>
                        </m:r>
                      </m:sup>
                    </m:sSup>
                  </m:oMath>
                </a14:m>
                <a:r>
                  <a:rPr lang="en-US" dirty="0"/>
                  <a:t>  observation is removed from it:       </a:t>
                </a: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rPr>
                            <m:t>𝐷</m:t>
                          </m:r>
                        </m:e>
                        <m:sub>
                          <m:r>
                            <a:rPr lang="en-US" i="1" smtClean="0">
                              <a:latin typeface="Cambria Math" panose="02040503050406030204" pitchFamily="18" charset="0"/>
                            </a:rPr>
                            <m:t>𝑖</m:t>
                          </m:r>
                        </m:sub>
                      </m:sSub>
                      <m:r>
                        <a:rPr lang="en-US" i="1" smtClean="0">
                          <a:latin typeface="Cambria Math" panose="02040503050406030204" pitchFamily="18" charset="0"/>
                        </a:rPr>
                        <m:t>=</m:t>
                      </m:r>
                      <m:f>
                        <m:fPr>
                          <m:ctrlPr>
                            <a:rPr lang="en-US" i="1" smtClean="0">
                              <a:latin typeface="Cambria Math" panose="02040503050406030204" pitchFamily="18" charset="0"/>
                            </a:rPr>
                          </m:ctrlPr>
                        </m:fPr>
                        <m:num>
                          <m:nary>
                            <m:naryPr>
                              <m:chr m:val="∑"/>
                              <m:ctrlPr>
                                <a:rPr lang="en-US" i="1" smtClean="0">
                                  <a:latin typeface="Cambria Math" panose="02040503050406030204" pitchFamily="18" charset="0"/>
                                </a:rPr>
                              </m:ctrlPr>
                            </m:naryPr>
                            <m:sub>
                              <m:r>
                                <a:rPr lang="en-US" i="1" smtClean="0">
                                  <a:latin typeface="Cambria Math" panose="02040503050406030204" pitchFamily="18" charset="0"/>
                                </a:rPr>
                                <m:t>𝑗</m:t>
                              </m:r>
                              <m:r>
                                <a:rPr lang="en-US" i="1" smtClean="0">
                                  <a:latin typeface="Cambria Math" panose="02040503050406030204" pitchFamily="18" charset="0"/>
                                </a:rPr>
                                <m:t>=1</m:t>
                              </m:r>
                            </m:sub>
                            <m:sup>
                              <m:r>
                                <a:rPr lang="en-US" i="1" smtClean="0">
                                  <a:latin typeface="Cambria Math" panose="02040503050406030204" pitchFamily="18" charset="0"/>
                                </a:rPr>
                                <m:t>𝑛</m:t>
                              </m:r>
                            </m:sup>
                            <m:e>
                              <m:sSup>
                                <m:sSupPr>
                                  <m:ctrlPr>
                                    <a:rPr lang="en-US" i="1" smtClean="0">
                                      <a:latin typeface="Cambria Math" panose="02040503050406030204" pitchFamily="18" charset="0"/>
                                    </a:rPr>
                                  </m:ctrlPr>
                                </m:sSupPr>
                                <m:e>
                                  <m:d>
                                    <m:dPr>
                                      <m:ctrlPr>
                                        <a:rPr lang="en-US" i="1" smtClean="0">
                                          <a:latin typeface="Cambria Math" panose="02040503050406030204" pitchFamily="18" charset="0"/>
                                        </a:rPr>
                                      </m:ctrlPr>
                                    </m:dPr>
                                    <m:e>
                                      <m:sSub>
                                        <m:sSubPr>
                                          <m:ctrlPr>
                                            <a:rPr lang="en-US" i="1" smtClean="0">
                                              <a:latin typeface="Cambria Math" panose="02040503050406030204" pitchFamily="18" charset="0"/>
                                            </a:rPr>
                                          </m:ctrlPr>
                                        </m:sSubPr>
                                        <m:e>
                                          <m:acc>
                                            <m:accPr>
                                              <m:chr m:val="̂"/>
                                              <m:ctrlPr>
                                                <a:rPr lang="en-US" i="1" smtClean="0">
                                                  <a:latin typeface="Cambria Math" panose="02040503050406030204" pitchFamily="18" charset="0"/>
                                                </a:rPr>
                                              </m:ctrlPr>
                                            </m:accPr>
                                            <m:e>
                                              <m:r>
                                                <a:rPr lang="en-US" i="1" smtClean="0">
                                                  <a:latin typeface="Cambria Math" panose="02040503050406030204" pitchFamily="18" charset="0"/>
                                                </a:rPr>
                                                <m:t>𝑦</m:t>
                                              </m:r>
                                              <m:r>
                                                <a:rPr lang="en-US" i="1" smtClean="0">
                                                  <a:latin typeface="Cambria Math" panose="02040503050406030204" pitchFamily="18" charset="0"/>
                                                </a:rPr>
                                                <m:t> </m:t>
                                              </m:r>
                                            </m:e>
                                          </m:acc>
                                        </m:e>
                                        <m:sub>
                                          <m:r>
                                            <a:rPr lang="en-US" i="1" smtClean="0">
                                              <a:latin typeface="Cambria Math" panose="02040503050406030204" pitchFamily="18" charset="0"/>
                                            </a:rPr>
                                            <m:t>𝑗</m:t>
                                          </m:r>
                                        </m:sub>
                                      </m:sSub>
                                      <m:r>
                                        <a:rPr lang="en-US" i="1" smtClean="0">
                                          <a:latin typeface="Cambria Math" panose="02040503050406030204" pitchFamily="18" charset="0"/>
                                        </a:rPr>
                                        <m:t>−</m:t>
                                      </m:r>
                                      <m:sSub>
                                        <m:sSubPr>
                                          <m:ctrlPr>
                                            <a:rPr lang="en-US" i="1" smtClean="0">
                                              <a:latin typeface="Cambria Math" panose="02040503050406030204" pitchFamily="18" charset="0"/>
                                            </a:rPr>
                                          </m:ctrlPr>
                                        </m:sSubPr>
                                        <m:e>
                                          <m:acc>
                                            <m:accPr>
                                              <m:chr m:val="̂"/>
                                              <m:ctrlPr>
                                                <a:rPr lang="en-US" i="1" smtClean="0">
                                                  <a:latin typeface="Cambria Math" panose="02040503050406030204" pitchFamily="18" charset="0"/>
                                                </a:rPr>
                                              </m:ctrlPr>
                                            </m:accPr>
                                            <m:e>
                                              <m:r>
                                                <a:rPr lang="en-US" i="1" smtClean="0">
                                                  <a:latin typeface="Cambria Math" panose="02040503050406030204" pitchFamily="18" charset="0"/>
                                                </a:rPr>
                                                <m:t>𝑦</m:t>
                                              </m:r>
                                              <m:r>
                                                <a:rPr lang="en-US" i="1" smtClean="0">
                                                  <a:latin typeface="Cambria Math" panose="02040503050406030204" pitchFamily="18" charset="0"/>
                                                </a:rPr>
                                                <m:t> </m:t>
                                              </m:r>
                                            </m:e>
                                          </m:acc>
                                        </m:e>
                                        <m:sub>
                                          <m:r>
                                            <a:rPr lang="en-US" i="1" smtClean="0">
                                              <a:latin typeface="Cambria Math" panose="02040503050406030204" pitchFamily="18" charset="0"/>
                                            </a:rPr>
                                            <m:t>𝑗</m:t>
                                          </m:r>
                                          <m:d>
                                            <m:dPr>
                                              <m:ctrlPr>
                                                <a:rPr lang="en-US" i="1" smtClean="0">
                                                  <a:latin typeface="Cambria Math" panose="02040503050406030204" pitchFamily="18" charset="0"/>
                                                </a:rPr>
                                              </m:ctrlPr>
                                            </m:dPr>
                                            <m:e>
                                              <m:r>
                                                <a:rPr lang="en-US" i="1" smtClean="0">
                                                  <a:latin typeface="Cambria Math" panose="02040503050406030204" pitchFamily="18" charset="0"/>
                                                </a:rPr>
                                                <m:t>𝑖</m:t>
                                              </m:r>
                                            </m:e>
                                          </m:d>
                                        </m:sub>
                                      </m:sSub>
                                    </m:e>
                                  </m:d>
                                </m:e>
                                <m:sup>
                                  <m:r>
                                    <a:rPr lang="en-US" i="1" smtClean="0">
                                      <a:latin typeface="Cambria Math" panose="02040503050406030204" pitchFamily="18" charset="0"/>
                                    </a:rPr>
                                    <m:t>2</m:t>
                                  </m:r>
                                </m:sup>
                              </m:sSup>
                            </m:e>
                          </m:nary>
                        </m:num>
                        <m:den>
                          <m:d>
                            <m:dPr>
                              <m:ctrlPr>
                                <a:rPr lang="en-US" i="1" smtClean="0">
                                  <a:latin typeface="Cambria Math" panose="02040503050406030204" pitchFamily="18" charset="0"/>
                                </a:rPr>
                              </m:ctrlPr>
                            </m:dPr>
                            <m:e>
                              <m:r>
                                <a:rPr lang="en-US" i="1" smtClean="0">
                                  <a:latin typeface="Cambria Math" panose="02040503050406030204" pitchFamily="18" charset="0"/>
                                </a:rPr>
                                <m:t>𝑘</m:t>
                              </m:r>
                              <m:r>
                                <a:rPr lang="en-US" i="1" smtClean="0">
                                  <a:latin typeface="Cambria Math" panose="02040503050406030204" pitchFamily="18" charset="0"/>
                                </a:rPr>
                                <m:t>+1</m:t>
                              </m:r>
                            </m:e>
                          </m:d>
                          <m:sSup>
                            <m:sSupPr>
                              <m:ctrlPr>
                                <a:rPr lang="en-US" i="1" smtClean="0">
                                  <a:latin typeface="Cambria Math" panose="02040503050406030204" pitchFamily="18" charset="0"/>
                                </a:rPr>
                              </m:ctrlPr>
                            </m:sSupPr>
                            <m:e>
                              <m:r>
                                <a:rPr lang="en-US" i="1" smtClean="0">
                                  <a:latin typeface="Cambria Math" panose="02040503050406030204" pitchFamily="18" charset="0"/>
                                </a:rPr>
                                <m:t>𝑠</m:t>
                              </m:r>
                            </m:e>
                            <m:sup>
                              <m:r>
                                <a:rPr lang="en-US" i="1" smtClean="0">
                                  <a:latin typeface="Cambria Math" panose="02040503050406030204" pitchFamily="18" charset="0"/>
                                </a:rPr>
                                <m:t>2</m:t>
                              </m:r>
                            </m:sup>
                          </m:sSup>
                        </m:den>
                      </m:f>
                    </m:oMath>
                  </m:oMathPara>
                </a14:m>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71DC8F6B-3205-48E6-B477-169FCEA071FF}"/>
                  </a:ext>
                </a:extLst>
              </p:cNvPr>
              <p:cNvSpPr>
                <a:spLocks noGrp="1" noRot="1" noChangeAspect="1" noMove="1" noResize="1" noEditPoints="1" noAdjustHandles="1" noChangeArrowheads="1" noChangeShapeType="1" noTextEdit="1"/>
              </p:cNvSpPr>
              <p:nvPr>
                <p:ph idx="1"/>
              </p:nvPr>
            </p:nvSpPr>
            <p:spPr>
              <a:xfrm>
                <a:off x="1385456" y="961766"/>
                <a:ext cx="10018713" cy="5636741"/>
              </a:xfrm>
              <a:blipFill>
                <a:blip r:embed="rId2"/>
                <a:stretch>
                  <a:fillRect l="-1521" r="-1399"/>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CD567714-B44D-4C7F-BD46-2B5ED0FDB604}"/>
              </a:ext>
            </a:extLst>
          </p:cNvPr>
          <p:cNvPicPr>
            <a:picLocks noChangeAspect="1"/>
          </p:cNvPicPr>
          <p:nvPr/>
        </p:nvPicPr>
        <p:blipFill>
          <a:blip r:embed="rId3"/>
          <a:stretch>
            <a:fillRect/>
          </a:stretch>
        </p:blipFill>
        <p:spPr>
          <a:xfrm>
            <a:off x="1866300" y="5257970"/>
            <a:ext cx="6754168" cy="1276528"/>
          </a:xfrm>
          <a:prstGeom prst="rect">
            <a:avLst/>
          </a:prstGeom>
        </p:spPr>
      </p:pic>
    </p:spTree>
    <p:extLst>
      <p:ext uri="{BB962C8B-B14F-4D97-AF65-F5344CB8AC3E}">
        <p14:creationId xmlns:p14="http://schemas.microsoft.com/office/powerpoint/2010/main" val="29001502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9B5CC8-49A7-4083-835C-711B0C0C1C28}"/>
              </a:ext>
            </a:extLst>
          </p:cNvPr>
          <p:cNvSpPr>
            <a:spLocks noGrp="1"/>
          </p:cNvSpPr>
          <p:nvPr>
            <p:ph type="title"/>
          </p:nvPr>
        </p:nvSpPr>
        <p:spPr>
          <a:xfrm>
            <a:off x="1484309" y="0"/>
            <a:ext cx="10018713" cy="747584"/>
          </a:xfrm>
        </p:spPr>
        <p:txBody>
          <a:bodyPr/>
          <a:lstStyle/>
          <a:p>
            <a:r>
              <a:rPr lang="en-US" dirty="0"/>
              <a:t>Summary</a:t>
            </a:r>
          </a:p>
        </p:txBody>
      </p:sp>
      <p:sp>
        <p:nvSpPr>
          <p:cNvPr id="3" name="Content Placeholder 2">
            <a:extLst>
              <a:ext uri="{FF2B5EF4-FFF2-40B4-BE49-F238E27FC236}">
                <a16:creationId xmlns:a16="http://schemas.microsoft.com/office/drawing/2014/main" id="{82348449-356D-423E-B85B-5D54FC10046E}"/>
              </a:ext>
            </a:extLst>
          </p:cNvPr>
          <p:cNvSpPr>
            <a:spLocks noGrp="1"/>
          </p:cNvSpPr>
          <p:nvPr>
            <p:ph idx="1"/>
          </p:nvPr>
        </p:nvSpPr>
        <p:spPr>
          <a:xfrm>
            <a:off x="1484310" y="747584"/>
            <a:ext cx="10018713" cy="5912707"/>
          </a:xfrm>
        </p:spPr>
        <p:txBody>
          <a:bodyPr>
            <a:normAutofit fontScale="70000" lnSpcReduction="20000"/>
          </a:bodyPr>
          <a:lstStyle/>
          <a:p>
            <a:pPr marL="0" indent="0">
              <a:buNone/>
            </a:pPr>
            <a:r>
              <a:rPr lang="en-US" dirty="0"/>
              <a:t>             Some assumptions a more important than others because some violations are more serious in that they can lead to very misleading conclusions. We can order these assumptions according to their importance:</a:t>
            </a:r>
          </a:p>
          <a:p>
            <a:pPr marL="0" indent="0">
              <a:buNone/>
            </a:pPr>
            <a:r>
              <a:rPr lang="en-US" dirty="0"/>
              <a:t>       1. The systematic form of the model. If you get this seriously wrong, then predictions will be inaccurate and any explanation of the relationship between the variables may be biased in misleading ways.</a:t>
            </a:r>
          </a:p>
          <a:p>
            <a:pPr marL="0" indent="0">
              <a:buNone/>
            </a:pPr>
            <a:r>
              <a:rPr lang="en-US" dirty="0"/>
              <a:t>        2. Dependence of errors. The presence of strong dependence means that there is less information in the data than the sample size may suggest. Furthermore, there is a risk that the analyst will mistakenly introduce systematic components to the model in an attempt to deal with an unsuspected dependence in the errors. Unfortunately, it is difficult to detect dependence in the errors using regression diagnostics except in special situations such as temporal data. For other types of data, the analyst will need to rely on less testable assumptions about independence based on contextual knowledge.</a:t>
            </a:r>
          </a:p>
          <a:p>
            <a:pPr marL="0" indent="0">
              <a:buNone/>
            </a:pPr>
            <a:r>
              <a:rPr lang="en-US" dirty="0"/>
              <a:t>         3. Nonconstant variance. A failure to address this violation of the linear model assumptions may result in inaccurate inferences. In particular, prediction uncertainty may not be properly quantified. Even so, excepting serious violations, the adequacy of the inference may not be seriously compromised.</a:t>
            </a:r>
          </a:p>
          <a:p>
            <a:pPr marL="0" indent="0">
              <a:buNone/>
            </a:pPr>
            <a:r>
              <a:rPr lang="en-US" dirty="0"/>
              <a:t>          4. Normality. This is the least important assumption. For large datasets, the inference will be quite robust to a lack of normality as the central limit theorem will mean that the approximations will tend to be adequate. Unless the sample size is quite small or the errors very strongly abnormal, this assumption is not crucial to success.</a:t>
            </a:r>
          </a:p>
          <a:p>
            <a:pPr marL="0" indent="0">
              <a:buNone/>
            </a:pPr>
            <a:r>
              <a:rPr lang="en-US" dirty="0"/>
              <a:t>Although it is not part of regression diagnostics, it is worthwhile also mentioning that an even more important assumption is that the data at hand are relevant to the question of interest. This requires some qualitative judgement and is not checkable  by plots or tests.</a:t>
            </a:r>
          </a:p>
        </p:txBody>
      </p:sp>
    </p:spTree>
    <p:extLst>
      <p:ext uri="{BB962C8B-B14F-4D97-AF65-F5344CB8AC3E}">
        <p14:creationId xmlns:p14="http://schemas.microsoft.com/office/powerpoint/2010/main" val="349252597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20E00D-496D-460C-B64B-52A8E5E52838}"/>
              </a:ext>
            </a:extLst>
          </p:cNvPr>
          <p:cNvSpPr>
            <a:spLocks noGrp="1"/>
          </p:cNvSpPr>
          <p:nvPr>
            <p:ph type="title"/>
          </p:nvPr>
        </p:nvSpPr>
        <p:spPr>
          <a:xfrm>
            <a:off x="1484310" y="0"/>
            <a:ext cx="10018713" cy="636373"/>
          </a:xfrm>
        </p:spPr>
        <p:txBody>
          <a:bodyPr>
            <a:normAutofit fontScale="90000"/>
          </a:bodyPr>
          <a:lstStyle/>
          <a:p>
            <a:r>
              <a:rPr lang="en-US" dirty="0"/>
              <a:t>Problems with the Predictors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BB444FC-86A7-4A60-A90E-AE2C33762E06}"/>
                  </a:ext>
                </a:extLst>
              </p:cNvPr>
              <p:cNvSpPr>
                <a:spLocks noGrp="1"/>
              </p:cNvSpPr>
              <p:nvPr>
                <p:ph idx="1"/>
              </p:nvPr>
            </p:nvSpPr>
            <p:spPr>
              <a:xfrm>
                <a:off x="1484310" y="1754659"/>
                <a:ext cx="10018713" cy="4485503"/>
              </a:xfrm>
            </p:spPr>
            <p:txBody>
              <a:bodyPr>
                <a:normAutofit/>
              </a:bodyPr>
              <a:lstStyle/>
              <a:p>
                <a:r>
                  <a:rPr lang="en-US" b="1" dirty="0"/>
                  <a:t>Collinearity </a:t>
                </a:r>
                <a:r>
                  <a:rPr lang="en-US" dirty="0"/>
                  <a:t>-  When some predictors are linear combinations of others,  the least squares estimators of model parameters are no longer unique. Another name for this problem is exact collinearity. The solution may require removing some predictors. A more challenging problem arises when some predictors are close to being linear combinations of other predictors but not exactly so. This is known as collinearity or sometimes, multicollinearity. Collinearity leads to imprecise estimates of </a:t>
                </a:r>
                <a14:m>
                  <m:oMath xmlns:m="http://schemas.openxmlformats.org/officeDocument/2006/math">
                    <m:r>
                      <a:rPr lang="en-US" i="1" dirty="0">
                        <a:latin typeface="Cambria Math" panose="02040503050406030204" pitchFamily="18" charset="0"/>
                      </a:rPr>
                      <m:t>𝛽</m:t>
                    </m:r>
                  </m:oMath>
                </a14:m>
                <a:r>
                  <a:rPr lang="en-US" dirty="0"/>
                  <a:t>. The signs of the coefficients can be the opposite of what intuition about the effect of the predictor might suggest. The standard errors are inflated so that t-tests may fail to reveal significant factors. The fit becomes very sensitive to measurement errors where small changes in y can lead to large changes in </a:t>
                </a:r>
                <a14:m>
                  <m:oMath xmlns:m="http://schemas.openxmlformats.org/officeDocument/2006/math">
                    <m:acc>
                      <m:accPr>
                        <m:chr m:val="̂"/>
                        <m:ctrlPr>
                          <a:rPr lang="en-US" i="1" smtClean="0">
                            <a:latin typeface="Cambria Math" panose="02040503050406030204" pitchFamily="18" charset="0"/>
                          </a:rPr>
                        </m:ctrlPr>
                      </m:accPr>
                      <m:e>
                        <m:r>
                          <a:rPr lang="en-US" i="1" smtClean="0">
                            <a:latin typeface="Cambria Math" panose="02040503050406030204" pitchFamily="18" charset="0"/>
                          </a:rPr>
                          <m:t>𝛽</m:t>
                        </m:r>
                        <m:r>
                          <a:rPr lang="en-US" b="0" i="1" smtClean="0">
                            <a:latin typeface="Cambria Math" panose="02040503050406030204" pitchFamily="18" charset="0"/>
                          </a:rPr>
                          <m:t>.</m:t>
                        </m:r>
                      </m:e>
                    </m:acc>
                  </m:oMath>
                </a14:m>
                <a:endParaRPr lang="en-US" dirty="0"/>
              </a:p>
            </p:txBody>
          </p:sp>
        </mc:Choice>
        <mc:Fallback xmlns="">
          <p:sp>
            <p:nvSpPr>
              <p:cNvPr id="3" name="Content Placeholder 2">
                <a:extLst>
                  <a:ext uri="{FF2B5EF4-FFF2-40B4-BE49-F238E27FC236}">
                    <a16:creationId xmlns:a16="http://schemas.microsoft.com/office/drawing/2014/main" id="{2BB444FC-86A7-4A60-A90E-AE2C33762E06}"/>
                  </a:ext>
                </a:extLst>
              </p:cNvPr>
              <p:cNvSpPr>
                <a:spLocks noGrp="1" noRot="1" noChangeAspect="1" noMove="1" noResize="1" noEditPoints="1" noAdjustHandles="1" noChangeArrowheads="1" noChangeShapeType="1" noTextEdit="1"/>
              </p:cNvSpPr>
              <p:nvPr>
                <p:ph idx="1"/>
              </p:nvPr>
            </p:nvSpPr>
            <p:spPr>
              <a:xfrm>
                <a:off x="1484310" y="1754659"/>
                <a:ext cx="10018713" cy="4485503"/>
              </a:xfrm>
              <a:blipFill>
                <a:blip r:embed="rId2"/>
                <a:stretch>
                  <a:fillRect l="-1521" t="-272" r="-1399"/>
                </a:stretch>
              </a:blipFill>
            </p:spPr>
            <p:txBody>
              <a:bodyPr/>
              <a:lstStyle/>
              <a:p>
                <a:r>
                  <a:rPr lang="en-US">
                    <a:noFill/>
                  </a:rPr>
                  <a:t> </a:t>
                </a:r>
              </a:p>
            </p:txBody>
          </p:sp>
        </mc:Fallback>
      </mc:AlternateContent>
    </p:spTree>
    <p:extLst>
      <p:ext uri="{BB962C8B-B14F-4D97-AF65-F5344CB8AC3E}">
        <p14:creationId xmlns:p14="http://schemas.microsoft.com/office/powerpoint/2010/main" val="177688161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1358B3-2D3A-48D3-B16B-CEE7E1DAF337}"/>
              </a:ext>
            </a:extLst>
          </p:cNvPr>
          <p:cNvSpPr>
            <a:spLocks noGrp="1"/>
          </p:cNvSpPr>
          <p:nvPr>
            <p:ph type="title"/>
          </p:nvPr>
        </p:nvSpPr>
        <p:spPr>
          <a:xfrm>
            <a:off x="1385457" y="0"/>
            <a:ext cx="10018713" cy="710514"/>
          </a:xfrm>
        </p:spPr>
        <p:txBody>
          <a:bodyPr/>
          <a:lstStyle/>
          <a:p>
            <a:r>
              <a:rPr lang="en-US" dirty="0"/>
              <a:t>The Impact of Collinearity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2DBA717-F05B-4898-8614-3F9C2A619B86}"/>
                  </a:ext>
                </a:extLst>
              </p:cNvPr>
              <p:cNvSpPr>
                <a:spLocks noGrp="1"/>
              </p:cNvSpPr>
              <p:nvPr>
                <p:ph idx="1"/>
              </p:nvPr>
            </p:nvSpPr>
            <p:spPr>
              <a:xfrm>
                <a:off x="1286602" y="782594"/>
                <a:ext cx="10018713" cy="5828271"/>
              </a:xfrm>
            </p:spPr>
            <p:txBody>
              <a:bodyPr>
                <a:normAutofit fontScale="85000" lnSpcReduction="20000"/>
              </a:bodyPr>
              <a:lstStyle/>
              <a:p>
                <a:r>
                  <a:rPr lang="en-US" dirty="0"/>
                  <a:t>The effect of collinearity can be seen by this expression for </a:t>
                </a:r>
                <a14:m>
                  <m:oMath xmlns:m="http://schemas.openxmlformats.org/officeDocument/2006/math">
                    <m:r>
                      <a:rPr lang="en-US" i="1" smtClean="0">
                        <a:latin typeface="Cambria Math" panose="02040503050406030204" pitchFamily="18" charset="0"/>
                      </a:rPr>
                      <m:t>𝑉𝑎𝑟</m:t>
                    </m:r>
                    <m:acc>
                      <m:accPr>
                        <m:chr m:val="̂"/>
                        <m:ctrlPr>
                          <a:rPr lang="en-US" i="1" smtClean="0">
                            <a:latin typeface="Cambria Math" panose="02040503050406030204" pitchFamily="18" charset="0"/>
                          </a:rPr>
                        </m:ctrlPr>
                      </m:accPr>
                      <m:e>
                        <m:sSub>
                          <m:sSubPr>
                            <m:ctrlPr>
                              <a:rPr lang="en-US" i="1" smtClean="0">
                                <a:latin typeface="Cambria Math" panose="02040503050406030204" pitchFamily="18" charset="0"/>
                              </a:rPr>
                            </m:ctrlPr>
                          </m:sSubPr>
                          <m:e>
                            <m:r>
                              <a:rPr lang="en-US" i="1" smtClean="0">
                                <a:latin typeface="Cambria Math" panose="02040503050406030204" pitchFamily="18" charset="0"/>
                              </a:rPr>
                              <m:t>𝛽</m:t>
                            </m:r>
                          </m:e>
                          <m:sub>
                            <m:r>
                              <a:rPr lang="en-US" i="1" smtClean="0">
                                <a:latin typeface="Cambria Math" panose="02040503050406030204" pitchFamily="18" charset="0"/>
                              </a:rPr>
                              <m:t>𝑗</m:t>
                            </m:r>
                          </m:sub>
                        </m:sSub>
                      </m:e>
                    </m:acc>
                  </m:oMath>
                </a14:m>
                <a:r>
                  <a:rPr lang="en-US" dirty="0"/>
                  <a:t>:</a:t>
                </a:r>
              </a:p>
              <a:p>
                <a:pPr marL="0" indent="0">
                  <a:buNone/>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𝑉𝑎𝑟</m:t>
                      </m:r>
                      <m:acc>
                        <m:accPr>
                          <m:chr m:val="̂"/>
                          <m:ctrlPr>
                            <a:rPr lang="en-US" i="1" dirty="0" smtClean="0">
                              <a:latin typeface="Cambria Math" panose="02040503050406030204" pitchFamily="18" charset="0"/>
                            </a:rPr>
                          </m:ctrlPr>
                        </m:accPr>
                        <m:e>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𝛽</m:t>
                              </m:r>
                            </m:e>
                            <m:sub>
                              <m:r>
                                <a:rPr lang="en-US" i="1" dirty="0" smtClean="0">
                                  <a:latin typeface="Cambria Math" panose="02040503050406030204" pitchFamily="18" charset="0"/>
                                </a:rPr>
                                <m:t>𝑗</m:t>
                              </m:r>
                            </m:sub>
                          </m:sSub>
                        </m:e>
                      </m:acc>
                      <m:r>
                        <a:rPr lang="en-US" i="1" dirty="0" smtClean="0">
                          <a:latin typeface="Cambria Math" panose="02040503050406030204" pitchFamily="18" charset="0"/>
                        </a:rPr>
                        <m:t>=</m:t>
                      </m:r>
                      <m:sSup>
                        <m:sSupPr>
                          <m:ctrlPr>
                            <a:rPr lang="en-US" i="1" dirty="0" smtClean="0">
                              <a:latin typeface="Cambria Math" panose="02040503050406030204" pitchFamily="18" charset="0"/>
                            </a:rPr>
                          </m:ctrlPr>
                        </m:sSupPr>
                        <m:e>
                          <m:r>
                            <a:rPr lang="en-US" i="1" dirty="0" smtClean="0">
                              <a:latin typeface="Cambria Math" panose="02040503050406030204" pitchFamily="18" charset="0"/>
                            </a:rPr>
                            <m:t>𝜎</m:t>
                          </m:r>
                        </m:e>
                        <m:sup>
                          <m:r>
                            <a:rPr lang="en-US" i="1" dirty="0" smtClean="0">
                              <a:latin typeface="Cambria Math" panose="02040503050406030204" pitchFamily="18" charset="0"/>
                            </a:rPr>
                            <m:t>2</m:t>
                          </m:r>
                        </m:sup>
                      </m:sSup>
                      <m:d>
                        <m:dPr>
                          <m:ctrlPr>
                            <a:rPr lang="en-US" i="1" dirty="0" smtClean="0">
                              <a:latin typeface="Cambria Math" panose="02040503050406030204" pitchFamily="18" charset="0"/>
                            </a:rPr>
                          </m:ctrlPr>
                        </m:dPr>
                        <m:e>
                          <m:f>
                            <m:fPr>
                              <m:ctrlPr>
                                <a:rPr lang="en-US" i="1" dirty="0" smtClean="0">
                                  <a:latin typeface="Cambria Math" panose="02040503050406030204" pitchFamily="18" charset="0"/>
                                </a:rPr>
                              </m:ctrlPr>
                            </m:fPr>
                            <m:num>
                              <m:r>
                                <a:rPr lang="en-US" i="1" dirty="0" smtClean="0">
                                  <a:latin typeface="Cambria Math" panose="02040503050406030204" pitchFamily="18" charset="0"/>
                                </a:rPr>
                                <m:t>1</m:t>
                              </m:r>
                            </m:num>
                            <m:den>
                              <m:r>
                                <a:rPr lang="en-US" i="1" dirty="0" smtClean="0">
                                  <a:latin typeface="Cambria Math" panose="02040503050406030204" pitchFamily="18" charset="0"/>
                                </a:rPr>
                                <m:t>1−</m:t>
                              </m:r>
                              <m:sSubSup>
                                <m:sSubSupPr>
                                  <m:ctrlPr>
                                    <a:rPr lang="en-US" i="1" dirty="0" smtClean="0">
                                      <a:latin typeface="Cambria Math" panose="02040503050406030204" pitchFamily="18" charset="0"/>
                                    </a:rPr>
                                  </m:ctrlPr>
                                </m:sSubSupPr>
                                <m:e>
                                  <m:r>
                                    <a:rPr lang="en-US" i="1" dirty="0" smtClean="0">
                                      <a:latin typeface="Cambria Math" panose="02040503050406030204" pitchFamily="18" charset="0"/>
                                    </a:rPr>
                                    <m:t>𝑅</m:t>
                                  </m:r>
                                </m:e>
                                <m:sub>
                                  <m:r>
                                    <a:rPr lang="en-US" i="1" dirty="0" smtClean="0">
                                      <a:latin typeface="Cambria Math" panose="02040503050406030204" pitchFamily="18" charset="0"/>
                                    </a:rPr>
                                    <m:t>𝑗</m:t>
                                  </m:r>
                                </m:sub>
                                <m:sup>
                                  <m:r>
                                    <a:rPr lang="en-US" i="1" dirty="0" smtClean="0">
                                      <a:latin typeface="Cambria Math" panose="02040503050406030204" pitchFamily="18" charset="0"/>
                                    </a:rPr>
                                    <m:t>2</m:t>
                                  </m:r>
                                </m:sup>
                              </m:sSubSup>
                            </m:den>
                          </m:f>
                        </m:e>
                      </m:d>
                      <m:f>
                        <m:fPr>
                          <m:ctrlPr>
                            <a:rPr lang="en-US" i="1" dirty="0" smtClean="0">
                              <a:latin typeface="Cambria Math" panose="02040503050406030204" pitchFamily="18" charset="0"/>
                            </a:rPr>
                          </m:ctrlPr>
                        </m:fPr>
                        <m:num>
                          <m:r>
                            <a:rPr lang="en-US" i="1" dirty="0" smtClean="0">
                              <a:latin typeface="Cambria Math" panose="02040503050406030204" pitchFamily="18" charset="0"/>
                            </a:rPr>
                            <m:t>1</m:t>
                          </m:r>
                        </m:num>
                        <m:den>
                          <m:nary>
                            <m:naryPr>
                              <m:chr m:val="∑"/>
                              <m:supHide m:val="on"/>
                              <m:ctrlPr>
                                <a:rPr lang="en-US" i="1" dirty="0" smtClean="0">
                                  <a:latin typeface="Cambria Math" panose="02040503050406030204" pitchFamily="18" charset="0"/>
                                </a:rPr>
                              </m:ctrlPr>
                            </m:naryPr>
                            <m:sub>
                              <m:r>
                                <a:rPr lang="en-US" i="1" dirty="0" smtClean="0">
                                  <a:latin typeface="Cambria Math" panose="02040503050406030204" pitchFamily="18" charset="0"/>
                                </a:rPr>
                                <m:t>𝑖</m:t>
                              </m:r>
                            </m:sub>
                            <m:sup/>
                            <m:e>
                              <m:sSup>
                                <m:sSupPr>
                                  <m:ctrlPr>
                                    <a:rPr lang="en-US" i="1" dirty="0" smtClean="0">
                                      <a:latin typeface="Cambria Math" panose="02040503050406030204" pitchFamily="18" charset="0"/>
                                    </a:rPr>
                                  </m:ctrlPr>
                                </m:sSupPr>
                                <m:e>
                                  <m:d>
                                    <m:dPr>
                                      <m:ctrlPr>
                                        <a:rPr lang="en-US" i="1" dirty="0" smtClean="0">
                                          <a:latin typeface="Cambria Math" panose="02040503050406030204" pitchFamily="18" charset="0"/>
                                        </a:rPr>
                                      </m:ctrlPr>
                                    </m:dPr>
                                    <m:e>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𝑥</m:t>
                                          </m:r>
                                        </m:e>
                                        <m:sub>
                                          <m:r>
                                            <a:rPr lang="en-US" i="1" dirty="0" smtClean="0">
                                              <a:latin typeface="Cambria Math" panose="02040503050406030204" pitchFamily="18" charset="0"/>
                                            </a:rPr>
                                            <m:t>𝑖𝑗</m:t>
                                          </m:r>
                                        </m:sub>
                                      </m:sSub>
                                      <m:r>
                                        <a:rPr lang="en-US" i="1" dirty="0" smtClean="0">
                                          <a:latin typeface="Cambria Math" panose="02040503050406030204" pitchFamily="18" charset="0"/>
                                        </a:rPr>
                                        <m:t>−</m:t>
                                      </m:r>
                                      <m:acc>
                                        <m:accPr>
                                          <m:chr m:val="̅"/>
                                          <m:ctrlPr>
                                            <a:rPr lang="en-US" i="1" dirty="0" smtClean="0">
                                              <a:latin typeface="Cambria Math" panose="02040503050406030204" pitchFamily="18" charset="0"/>
                                            </a:rPr>
                                          </m:ctrlPr>
                                        </m:accPr>
                                        <m:e>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𝑥</m:t>
                                              </m:r>
                                            </m:e>
                                            <m:sub>
                                              <m:r>
                                                <a:rPr lang="en-US" i="1" dirty="0" smtClean="0">
                                                  <a:latin typeface="Cambria Math" panose="02040503050406030204" pitchFamily="18" charset="0"/>
                                                </a:rPr>
                                                <m:t>𝑗</m:t>
                                              </m:r>
                                            </m:sub>
                                          </m:sSub>
                                        </m:e>
                                      </m:acc>
                                    </m:e>
                                  </m:d>
                                </m:e>
                                <m:sup>
                                  <m:r>
                                    <a:rPr lang="en-US" i="1" dirty="0" smtClean="0">
                                      <a:latin typeface="Cambria Math" panose="02040503050406030204" pitchFamily="18" charset="0"/>
                                    </a:rPr>
                                    <m:t>2</m:t>
                                  </m:r>
                                </m:sup>
                              </m:sSup>
                            </m:e>
                          </m:nary>
                        </m:den>
                      </m:f>
                    </m:oMath>
                  </m:oMathPara>
                </a14:m>
                <a:endParaRPr lang="en-US" dirty="0"/>
              </a:p>
              <a:p>
                <a:r>
                  <a:rPr lang="en-US" dirty="0"/>
                  <a:t>We can see that if the predictor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rPr>
                          <m:t>𝑥</m:t>
                        </m:r>
                      </m:e>
                      <m:sub>
                        <m:r>
                          <a:rPr lang="en-US" i="1" smtClean="0">
                            <a:latin typeface="Cambria Math" panose="02040503050406030204" pitchFamily="18" charset="0"/>
                          </a:rPr>
                          <m:t>𝑗</m:t>
                        </m:r>
                      </m:sub>
                    </m:sSub>
                    <m:r>
                      <a:rPr lang="en-US" i="1" smtClean="0">
                        <a:latin typeface="Cambria Math" panose="02040503050406030204" pitchFamily="18" charset="0"/>
                      </a:rPr>
                      <m:t> </m:t>
                    </m:r>
                  </m:oMath>
                </a14:m>
                <a:r>
                  <a:rPr lang="en-US" dirty="0"/>
                  <a:t>does not vary much, then the variance of </a:t>
                </a:r>
                <a14:m>
                  <m:oMath xmlns:m="http://schemas.openxmlformats.org/officeDocument/2006/math">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𝑗</m:t>
                            </m:r>
                          </m:sub>
                        </m:sSub>
                      </m:e>
                    </m:acc>
                    <m:r>
                      <a:rPr lang="en-US" i="1">
                        <a:latin typeface="Cambria Math" panose="02040503050406030204" pitchFamily="18" charset="0"/>
                      </a:rPr>
                      <m:t> </m:t>
                    </m:r>
                  </m:oMath>
                </a14:m>
                <a:r>
                  <a:rPr lang="en-US" dirty="0"/>
                  <a:t>will be large. If  </a:t>
                </a:r>
                <a14:m>
                  <m:oMath xmlns:m="http://schemas.openxmlformats.org/officeDocument/2006/math">
                    <m:sSubSup>
                      <m:sSubSupPr>
                        <m:ctrlPr>
                          <a:rPr lang="en-US" i="1" dirty="0" smtClean="0">
                            <a:latin typeface="Cambria Math" panose="02040503050406030204" pitchFamily="18" charset="0"/>
                          </a:rPr>
                        </m:ctrlPr>
                      </m:sSubSupPr>
                      <m:e>
                        <m:r>
                          <a:rPr lang="en-US" i="1" dirty="0" smtClean="0">
                            <a:latin typeface="Cambria Math" panose="02040503050406030204" pitchFamily="18" charset="0"/>
                          </a:rPr>
                          <m:t>𝑅</m:t>
                        </m:r>
                      </m:e>
                      <m:sub>
                        <m:r>
                          <a:rPr lang="en-US" i="1" dirty="0" smtClean="0">
                            <a:latin typeface="Cambria Math" panose="02040503050406030204" pitchFamily="18" charset="0"/>
                          </a:rPr>
                          <m:t>𝑗</m:t>
                        </m:r>
                      </m:sub>
                      <m:sup>
                        <m:r>
                          <a:rPr lang="en-US" i="1" dirty="0" smtClean="0">
                            <a:latin typeface="Cambria Math" panose="02040503050406030204" pitchFamily="18" charset="0"/>
                          </a:rPr>
                          <m:t>2</m:t>
                        </m:r>
                      </m:sup>
                    </m:sSubSup>
                  </m:oMath>
                </a14:m>
                <a:r>
                  <a:rPr lang="en-US" dirty="0"/>
                  <a:t> is close to one, then the </a:t>
                </a:r>
                <a:r>
                  <a:rPr lang="en-US" i="1" dirty="0"/>
                  <a:t>variance inflation factor </a:t>
                </a:r>
              </a:p>
              <a:p>
                <a:r>
                  <a:rPr lang="en-US" dirty="0"/>
                  <a:t>If </a:t>
                </a:r>
                <a:r>
                  <a:rPr lang="en-US" dirty="0" err="1"/>
                  <a:t>x_j</a:t>
                </a:r>
                <a:r>
                  <a:rPr lang="en-US" dirty="0"/>
                  <a:t> is independent of x1, …</a:t>
                </a:r>
                <a:r>
                  <a:rPr lang="en-US" dirty="0" err="1"/>
                  <a:t>xk</a:t>
                </a:r>
                <a:r>
                  <a:rPr lang="en-US" dirty="0"/>
                  <a:t>, then </a:t>
                </a:r>
                <a:r>
                  <a:rPr lang="en-US" dirty="0" err="1"/>
                  <a:t>x_j</a:t>
                </a:r>
                <a:r>
                  <a:rPr lang="en-US" dirty="0"/>
                  <a:t> is closer to 0, if </a:t>
                </a:r>
                <a:r>
                  <a:rPr lang="en-US" dirty="0" err="1"/>
                  <a:t>x_j</a:t>
                </a:r>
                <a:r>
                  <a:rPr lang="en-US" dirty="0"/>
                  <a:t> can be predicted by other predictors, then </a:t>
                </a:r>
                <a:r>
                  <a:rPr lang="en-US" dirty="0" err="1"/>
                  <a:t>x_j</a:t>
                </a:r>
                <a:r>
                  <a:rPr lang="en-US" dirty="0"/>
                  <a:t> is closer to 1.</a:t>
                </a:r>
              </a:p>
              <a:p>
                <a:pPr marL="0" indent="0">
                  <a:buNone/>
                </a:pPr>
                <a14:m>
                  <m:oMathPara xmlns:m="http://schemas.openxmlformats.org/officeDocument/2006/math">
                    <m:oMathParaPr>
                      <m:jc m:val="centerGroup"/>
                    </m:oMathParaPr>
                    <m:oMath xmlns:m="http://schemas.openxmlformats.org/officeDocument/2006/math">
                      <m:d>
                        <m:dPr>
                          <m:ctrlPr>
                            <a:rPr lang="en-US" i="1" dirty="0" smtClean="0">
                              <a:latin typeface="Cambria Math" panose="02040503050406030204" pitchFamily="18" charset="0"/>
                            </a:rPr>
                          </m:ctrlPr>
                        </m:dPr>
                        <m:e>
                          <m:f>
                            <m:fPr>
                              <m:ctrlPr>
                                <a:rPr lang="en-US" i="1" dirty="0" smtClean="0">
                                  <a:latin typeface="Cambria Math" panose="02040503050406030204" pitchFamily="18" charset="0"/>
                                </a:rPr>
                              </m:ctrlPr>
                            </m:fPr>
                            <m:num>
                              <m:r>
                                <a:rPr lang="en-US" i="1" dirty="0" smtClean="0">
                                  <a:latin typeface="Cambria Math" panose="02040503050406030204" pitchFamily="18" charset="0"/>
                                </a:rPr>
                                <m:t>1</m:t>
                              </m:r>
                            </m:num>
                            <m:den>
                              <m:r>
                                <a:rPr lang="en-US" i="1" dirty="0" smtClean="0">
                                  <a:latin typeface="Cambria Math" panose="02040503050406030204" pitchFamily="18" charset="0"/>
                                </a:rPr>
                                <m:t>1−</m:t>
                              </m:r>
                              <m:sSubSup>
                                <m:sSubSupPr>
                                  <m:ctrlPr>
                                    <a:rPr lang="en-US" i="1" dirty="0" smtClean="0">
                                      <a:latin typeface="Cambria Math" panose="02040503050406030204" pitchFamily="18" charset="0"/>
                                    </a:rPr>
                                  </m:ctrlPr>
                                </m:sSubSupPr>
                                <m:e>
                                  <m:r>
                                    <a:rPr lang="en-US" i="1" dirty="0" smtClean="0">
                                      <a:latin typeface="Cambria Math" panose="02040503050406030204" pitchFamily="18" charset="0"/>
                                    </a:rPr>
                                    <m:t>𝑅</m:t>
                                  </m:r>
                                </m:e>
                                <m:sub>
                                  <m:r>
                                    <a:rPr lang="en-US" i="1" dirty="0" smtClean="0">
                                      <a:latin typeface="Cambria Math" panose="02040503050406030204" pitchFamily="18" charset="0"/>
                                    </a:rPr>
                                    <m:t>𝑗</m:t>
                                  </m:r>
                                </m:sub>
                                <m:sup>
                                  <m:r>
                                    <a:rPr lang="en-US" i="1" dirty="0" smtClean="0">
                                      <a:latin typeface="Cambria Math" panose="02040503050406030204" pitchFamily="18" charset="0"/>
                                    </a:rPr>
                                    <m:t>2</m:t>
                                  </m:r>
                                </m:sup>
                              </m:sSubSup>
                            </m:den>
                          </m:f>
                        </m:e>
                      </m:d>
                    </m:oMath>
                  </m:oMathPara>
                </a14:m>
                <a:endParaRPr lang="en-US" dirty="0"/>
              </a:p>
              <a:p>
                <a:r>
                  <a:rPr lang="en-US" dirty="0"/>
                  <a:t>will be large and so </a:t>
                </a:r>
                <a14:m>
                  <m:oMath xmlns:m="http://schemas.openxmlformats.org/officeDocument/2006/math">
                    <m:r>
                      <a:rPr lang="en-US" i="1" dirty="0">
                        <a:latin typeface="Cambria Math" panose="02040503050406030204" pitchFamily="18" charset="0"/>
                      </a:rPr>
                      <m:t>𝑉𝑎𝑟</m:t>
                    </m:r>
                    <m:acc>
                      <m:accPr>
                        <m:chr m:val="̂"/>
                        <m:ctrlPr>
                          <a:rPr lang="en-US" i="1" dirty="0">
                            <a:latin typeface="Cambria Math" panose="02040503050406030204" pitchFamily="18" charset="0"/>
                          </a:rPr>
                        </m:ctrlPr>
                      </m:accPr>
                      <m:e>
                        <m:sSub>
                          <m:sSubPr>
                            <m:ctrlPr>
                              <a:rPr lang="en-US" i="1" dirty="0">
                                <a:latin typeface="Cambria Math" panose="02040503050406030204" pitchFamily="18" charset="0"/>
                              </a:rPr>
                            </m:ctrlPr>
                          </m:sSubPr>
                          <m:e>
                            <m:r>
                              <a:rPr lang="en-US" i="1" dirty="0">
                                <a:latin typeface="Cambria Math" panose="02040503050406030204" pitchFamily="18" charset="0"/>
                              </a:rPr>
                              <m:t>𝛽</m:t>
                            </m:r>
                          </m:e>
                          <m:sub>
                            <m:r>
                              <a:rPr lang="en-US" i="1" dirty="0">
                                <a:latin typeface="Cambria Math" panose="02040503050406030204" pitchFamily="18" charset="0"/>
                              </a:rPr>
                              <m:t>𝑗</m:t>
                            </m:r>
                          </m:sub>
                        </m:sSub>
                      </m:e>
                    </m:acc>
                    <m:r>
                      <a:rPr lang="en-US" i="1" dirty="0">
                        <a:latin typeface="Cambria Math" panose="02040503050406030204" pitchFamily="18" charset="0"/>
                      </a:rPr>
                      <m:t> </m:t>
                    </m:r>
                  </m:oMath>
                </a14:m>
                <a:r>
                  <a:rPr lang="en-US" dirty="0"/>
                  <a:t>will also be large. This equation also tells us which designs will minimize the variance of the regression coefficients if we have the ability to choose the X. Orthogonality means that $R^2_j = 0 $ which minimizes the variance.  Also, we can maximize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𝑆</m:t>
                        </m:r>
                      </m:e>
                      <m:sub>
                        <m:r>
                          <a:rPr lang="en-US" i="1" dirty="0">
                            <a:latin typeface="Cambria Math" panose="02040503050406030204" pitchFamily="18" charset="0"/>
                          </a:rPr>
                          <m:t>𝑥𝑥</m:t>
                        </m:r>
                      </m:sub>
                    </m:sSub>
                    <m:r>
                      <a:rPr lang="en-US" i="1" dirty="0">
                        <a:latin typeface="Cambria Math" panose="02040503050406030204" pitchFamily="18" charset="0"/>
                      </a:rPr>
                      <m:t> </m:t>
                    </m:r>
                  </m:oMath>
                </a14:m>
                <a:r>
                  <a:rPr lang="en-US" dirty="0"/>
                  <a:t> by spreading X as much as possible. The maximum is attained by placing half the points at the minimum practical value and half at the maximum. Unfortunately, this design assumes the linearity of the effect and would make it impossible to check for any curvature. So, in practice, we might put some design points in the middle of the range to allow checking of the fit.  </a:t>
                </a:r>
              </a:p>
            </p:txBody>
          </p:sp>
        </mc:Choice>
        <mc:Fallback xmlns="">
          <p:sp>
            <p:nvSpPr>
              <p:cNvPr id="3" name="Content Placeholder 2">
                <a:extLst>
                  <a:ext uri="{FF2B5EF4-FFF2-40B4-BE49-F238E27FC236}">
                    <a16:creationId xmlns:a16="http://schemas.microsoft.com/office/drawing/2014/main" id="{F2DBA717-F05B-4898-8614-3F9C2A619B86}"/>
                  </a:ext>
                </a:extLst>
              </p:cNvPr>
              <p:cNvSpPr>
                <a:spLocks noGrp="1" noRot="1" noChangeAspect="1" noMove="1" noResize="1" noEditPoints="1" noAdjustHandles="1" noChangeArrowheads="1" noChangeShapeType="1" noTextEdit="1"/>
              </p:cNvSpPr>
              <p:nvPr>
                <p:ph idx="1"/>
              </p:nvPr>
            </p:nvSpPr>
            <p:spPr>
              <a:xfrm>
                <a:off x="1286602" y="782594"/>
                <a:ext cx="10018713" cy="5828271"/>
              </a:xfrm>
              <a:blipFill>
                <a:blip r:embed="rId2"/>
                <a:stretch>
                  <a:fillRect l="-1139" t="-217" r="-633"/>
                </a:stretch>
              </a:blipFill>
            </p:spPr>
            <p:txBody>
              <a:bodyPr/>
              <a:lstStyle/>
              <a:p>
                <a:r>
                  <a:rPr lang="en-US">
                    <a:noFill/>
                  </a:rPr>
                  <a:t> </a:t>
                </a:r>
              </a:p>
            </p:txBody>
          </p:sp>
        </mc:Fallback>
      </mc:AlternateContent>
    </p:spTree>
    <p:extLst>
      <p:ext uri="{BB962C8B-B14F-4D97-AF65-F5344CB8AC3E}">
        <p14:creationId xmlns:p14="http://schemas.microsoft.com/office/powerpoint/2010/main" val="25579373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2DB3BD5-3D62-C48C-07C5-4735DB4B6CC4}"/>
              </a:ext>
            </a:extLst>
          </p:cNvPr>
          <p:cNvSpPr txBox="1"/>
          <p:nvPr/>
        </p:nvSpPr>
        <p:spPr>
          <a:xfrm>
            <a:off x="1957294" y="110022"/>
            <a:ext cx="5925340" cy="2308324"/>
          </a:xfrm>
          <a:prstGeom prst="rect">
            <a:avLst/>
          </a:prstGeom>
          <a:noFill/>
        </p:spPr>
        <p:txBody>
          <a:bodyPr wrap="none" rtlCol="0">
            <a:spAutoFit/>
          </a:bodyPr>
          <a:lstStyle/>
          <a:p>
            <a:r>
              <a:rPr lang="en-US" dirty="0"/>
              <a:t>y</a:t>
            </a:r>
          </a:p>
          <a:p>
            <a:r>
              <a:rPr lang="en-US" dirty="0"/>
              <a:t>X1, x2…,x100</a:t>
            </a:r>
          </a:p>
          <a:p>
            <a:r>
              <a:rPr lang="en-US" dirty="0"/>
              <a:t> 			estimates	standard error			t-value</a:t>
            </a:r>
          </a:p>
          <a:p>
            <a:r>
              <a:rPr lang="en-US" dirty="0"/>
              <a:t>Intercept</a:t>
            </a:r>
          </a:p>
          <a:p>
            <a:r>
              <a:rPr lang="en-US" dirty="0"/>
              <a:t>Beta1_hat</a:t>
            </a:r>
          </a:p>
          <a:p>
            <a:r>
              <a:rPr lang="en-US" dirty="0"/>
              <a:t>Beta2_hat</a:t>
            </a:r>
          </a:p>
          <a:p>
            <a:r>
              <a:rPr lang="en-US" dirty="0"/>
              <a:t>…</a:t>
            </a:r>
          </a:p>
          <a:p>
            <a:r>
              <a:rPr lang="en-US" dirty="0"/>
              <a:t>Beta100_hat</a:t>
            </a:r>
          </a:p>
        </p:txBody>
      </p:sp>
      <p:sp>
        <p:nvSpPr>
          <p:cNvPr id="5" name="TextBox 4">
            <a:extLst>
              <a:ext uri="{FF2B5EF4-FFF2-40B4-BE49-F238E27FC236}">
                <a16:creationId xmlns:a16="http://schemas.microsoft.com/office/drawing/2014/main" id="{C70879C6-0E7A-E9F2-EBD3-D9DA1D54C524}"/>
              </a:ext>
            </a:extLst>
          </p:cNvPr>
          <p:cNvSpPr txBox="1"/>
          <p:nvPr/>
        </p:nvSpPr>
        <p:spPr>
          <a:xfrm>
            <a:off x="902884" y="3316853"/>
            <a:ext cx="11370485" cy="3416320"/>
          </a:xfrm>
          <a:prstGeom prst="rect">
            <a:avLst/>
          </a:prstGeom>
          <a:noFill/>
        </p:spPr>
        <p:txBody>
          <a:bodyPr wrap="none" rtlCol="0">
            <a:spAutoFit/>
          </a:bodyPr>
          <a:lstStyle/>
          <a:p>
            <a:r>
              <a:rPr lang="en-US" dirty="0"/>
              <a:t>Select </a:t>
            </a:r>
            <a:r>
              <a:rPr lang="en-US" dirty="0" err="1"/>
              <a:t>alpha_critical</a:t>
            </a:r>
            <a:r>
              <a:rPr lang="en-US" dirty="0"/>
              <a:t> (0.1/ 0.15), </a:t>
            </a:r>
          </a:p>
          <a:p>
            <a:r>
              <a:rPr lang="en-US" dirty="0"/>
              <a:t>Backward elimination: eliminate variables according to </a:t>
            </a:r>
            <a:r>
              <a:rPr lang="en-US" dirty="0" err="1"/>
              <a:t>t_value</a:t>
            </a:r>
            <a:r>
              <a:rPr lang="en-US" dirty="0"/>
              <a:t>. Variables with the largest p-value will be removed first</a:t>
            </a:r>
          </a:p>
          <a:p>
            <a:r>
              <a:rPr lang="en-US" dirty="0"/>
              <a:t>until </a:t>
            </a:r>
            <a:r>
              <a:rPr lang="en-US" dirty="0" err="1"/>
              <a:t>p_value</a:t>
            </a:r>
            <a:r>
              <a:rPr lang="en-US" dirty="0"/>
              <a:t> is below </a:t>
            </a:r>
            <a:r>
              <a:rPr lang="en-US" dirty="0" err="1"/>
              <a:t>alpha_critical</a:t>
            </a:r>
            <a:r>
              <a:rPr lang="en-US" dirty="0"/>
              <a:t>.</a:t>
            </a:r>
          </a:p>
          <a:p>
            <a:endParaRPr lang="en-US" dirty="0"/>
          </a:p>
          <a:p>
            <a:r>
              <a:rPr lang="en-US" dirty="0"/>
              <a:t>/forward selection : start with no variables in the model, and then for all predictors not in the model, we check their</a:t>
            </a:r>
          </a:p>
          <a:p>
            <a:r>
              <a:rPr lang="en-US" dirty="0"/>
              <a:t>  p-values if they are added to the model. We choose the one with lowest p-value less than </a:t>
            </a:r>
            <a:r>
              <a:rPr lang="en-US" dirty="0" err="1"/>
              <a:t>alpha_critical</a:t>
            </a:r>
            <a:r>
              <a:rPr lang="en-US" dirty="0"/>
              <a:t>. We continue </a:t>
            </a:r>
          </a:p>
          <a:p>
            <a:r>
              <a:rPr lang="en-US" dirty="0"/>
              <a:t>Until no new predictors can be added. add more variables until you would have a p-value above </a:t>
            </a:r>
            <a:r>
              <a:rPr lang="en-US" dirty="0" err="1"/>
              <a:t>alpha_critical</a:t>
            </a:r>
            <a:endParaRPr lang="en-US" dirty="0"/>
          </a:p>
          <a:p>
            <a:endParaRPr lang="en-US" dirty="0"/>
          </a:p>
          <a:p>
            <a:endParaRPr lang="en-US" dirty="0"/>
          </a:p>
          <a:p>
            <a:r>
              <a:rPr lang="en-US" dirty="0"/>
              <a:t>/stepwise regression: mixing the two. This addresses the situation where variables are added or removed early in</a:t>
            </a:r>
          </a:p>
          <a:p>
            <a:r>
              <a:rPr lang="en-US" dirty="0"/>
              <a:t> the process, and we want to change our mind about them later. At each stage a variable may be added or removed</a:t>
            </a:r>
          </a:p>
          <a:p>
            <a:r>
              <a:rPr lang="en-US" dirty="0"/>
              <a:t> and there are several variations on exactly how this is done.</a:t>
            </a:r>
          </a:p>
        </p:txBody>
      </p:sp>
    </p:spTree>
    <p:extLst>
      <p:ext uri="{BB962C8B-B14F-4D97-AF65-F5344CB8AC3E}">
        <p14:creationId xmlns:p14="http://schemas.microsoft.com/office/powerpoint/2010/main" val="326195460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71926EC-5456-D55A-711E-A108DD43A170}"/>
              </a:ext>
            </a:extLst>
          </p:cNvPr>
          <p:cNvSpPr txBox="1"/>
          <p:nvPr/>
        </p:nvSpPr>
        <p:spPr>
          <a:xfrm>
            <a:off x="1304365" y="1196788"/>
            <a:ext cx="10416634" cy="646331"/>
          </a:xfrm>
          <a:prstGeom prst="rect">
            <a:avLst/>
          </a:prstGeom>
          <a:noFill/>
        </p:spPr>
        <p:txBody>
          <a:bodyPr wrap="none" rtlCol="0">
            <a:spAutoFit/>
          </a:bodyPr>
          <a:lstStyle/>
          <a:p>
            <a:r>
              <a:rPr lang="en-US" dirty="0"/>
              <a:t>Lemaire is not trying to explain the additional 4.5 years, which should be explained by biological differences.</a:t>
            </a:r>
          </a:p>
          <a:p>
            <a:r>
              <a:rPr lang="en-US" dirty="0"/>
              <a:t>Lemaire is trying to explain the variability in the additional 4.5 years that women outlive men on average.  </a:t>
            </a:r>
          </a:p>
        </p:txBody>
      </p:sp>
      <p:sp>
        <p:nvSpPr>
          <p:cNvPr id="3" name="TextBox 2">
            <a:extLst>
              <a:ext uri="{FF2B5EF4-FFF2-40B4-BE49-F238E27FC236}">
                <a16:creationId xmlns:a16="http://schemas.microsoft.com/office/drawing/2014/main" id="{DBEDEC73-E1B6-B4F2-62D5-F40B47F24AB6}"/>
              </a:ext>
            </a:extLst>
          </p:cNvPr>
          <p:cNvSpPr txBox="1"/>
          <p:nvPr/>
        </p:nvSpPr>
        <p:spPr>
          <a:xfrm>
            <a:off x="1304365" y="1843119"/>
            <a:ext cx="8384283" cy="369332"/>
          </a:xfrm>
          <a:prstGeom prst="rect">
            <a:avLst/>
          </a:prstGeom>
          <a:noFill/>
        </p:spPr>
        <p:txBody>
          <a:bodyPr wrap="none" rtlCol="0">
            <a:spAutoFit/>
          </a:bodyPr>
          <a:lstStyle/>
          <a:p>
            <a:r>
              <a:rPr lang="en-US" dirty="0"/>
              <a:t>Men’s consumption of alcohol explains the Soviet union dummy (coefficient = 4.922)</a:t>
            </a:r>
          </a:p>
        </p:txBody>
      </p:sp>
      <p:sp>
        <p:nvSpPr>
          <p:cNvPr id="4" name="TextBox 3">
            <a:extLst>
              <a:ext uri="{FF2B5EF4-FFF2-40B4-BE49-F238E27FC236}">
                <a16:creationId xmlns:a16="http://schemas.microsoft.com/office/drawing/2014/main" id="{055DEF0E-B819-D223-0B5E-94B57756286B}"/>
              </a:ext>
            </a:extLst>
          </p:cNvPr>
          <p:cNvSpPr txBox="1"/>
          <p:nvPr/>
        </p:nvSpPr>
        <p:spPr>
          <a:xfrm>
            <a:off x="1156447" y="2716306"/>
            <a:ext cx="11213006" cy="3970318"/>
          </a:xfrm>
          <a:prstGeom prst="rect">
            <a:avLst/>
          </a:prstGeom>
          <a:noFill/>
        </p:spPr>
        <p:txBody>
          <a:bodyPr wrap="none" rtlCol="0">
            <a:spAutoFit/>
          </a:bodyPr>
          <a:lstStyle/>
          <a:p>
            <a:r>
              <a:rPr lang="en-US" dirty="0"/>
              <a:t>Analysis:</a:t>
            </a:r>
          </a:p>
          <a:p>
            <a:pPr marL="342900" indent="-342900">
              <a:buAutoNum type="arabicPeriod"/>
            </a:pPr>
            <a:r>
              <a:rPr lang="en-US" dirty="0"/>
              <a:t>This regression model explains R2 = 0.61 of the variability</a:t>
            </a:r>
          </a:p>
          <a:p>
            <a:pPr marL="342900" indent="-342900">
              <a:buAutoNum type="arabicPeriod"/>
            </a:pPr>
            <a:r>
              <a:rPr lang="en-US" dirty="0"/>
              <a:t>It is a parsimonious model consisting of only k = 4 of the original 45 variables</a:t>
            </a:r>
          </a:p>
          <a:p>
            <a:pPr marL="342900" indent="-342900">
              <a:buAutoNum type="arabicPeriod"/>
            </a:pPr>
            <a:r>
              <a:rPr lang="en-US" dirty="0"/>
              <a:t>The number of persons per physician was also correlated with other variables that capture a country’s </a:t>
            </a:r>
          </a:p>
          <a:p>
            <a:r>
              <a:rPr lang="en-US" dirty="0"/>
              <a:t>degrees of economic modernization, such as urbanization, number of cars, and percentage working in agriculture</a:t>
            </a:r>
          </a:p>
          <a:p>
            <a:r>
              <a:rPr lang="en-US" dirty="0"/>
              <a:t>4. Fertility, the number of births per woman, was highly correlated with education variables in the study, including </a:t>
            </a:r>
          </a:p>
          <a:p>
            <a:r>
              <a:rPr lang="en-US" dirty="0"/>
              <a:t>Female illiteracy and female school enrollment</a:t>
            </a:r>
          </a:p>
          <a:p>
            <a:r>
              <a:rPr lang="en-US" dirty="0"/>
              <a:t>5. The percentage of Hindus and Buddhists is a social, cultural, and religious variable</a:t>
            </a:r>
          </a:p>
          <a:p>
            <a:r>
              <a:rPr lang="en-US" dirty="0"/>
              <a:t>6. The Soviet Union dummy is a geographic variable – it characterizes Eastern European countries that formerly </a:t>
            </a:r>
          </a:p>
          <a:p>
            <a:r>
              <a:rPr lang="en-US" dirty="0"/>
              <a:t>    belonged to the Soviet Union</a:t>
            </a:r>
          </a:p>
          <a:p>
            <a:r>
              <a:rPr lang="en-US" dirty="0"/>
              <a:t>7. Because of the high degree of collinearity among the 45 candidate variables, other analysts could easily pick </a:t>
            </a:r>
          </a:p>
          <a:p>
            <a:r>
              <a:rPr lang="en-US" dirty="0"/>
              <a:t>	an alternative set of variables</a:t>
            </a:r>
          </a:p>
          <a:p>
            <a:r>
              <a:rPr lang="en-US" dirty="0"/>
              <a:t>Nonetheless, Lemaire’s important point was that this simple model explains roughly 61 % of the variability from only</a:t>
            </a:r>
          </a:p>
          <a:p>
            <a:r>
              <a:rPr lang="en-US" dirty="0"/>
              <a:t>behavioral variables, unrelated to biological sex differences.</a:t>
            </a:r>
          </a:p>
        </p:txBody>
      </p:sp>
    </p:spTree>
    <p:extLst>
      <p:ext uri="{BB962C8B-B14F-4D97-AF65-F5344CB8AC3E}">
        <p14:creationId xmlns:p14="http://schemas.microsoft.com/office/powerpoint/2010/main" val="419737343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915E47E-CE79-20E5-1C6E-AB79D3B44028}"/>
              </a:ext>
            </a:extLst>
          </p:cNvPr>
          <p:cNvSpPr txBox="1"/>
          <p:nvPr/>
        </p:nvSpPr>
        <p:spPr>
          <a:xfrm>
            <a:off x="1640540" y="215153"/>
            <a:ext cx="7933967" cy="923330"/>
          </a:xfrm>
          <a:prstGeom prst="rect">
            <a:avLst/>
          </a:prstGeom>
          <a:noFill/>
        </p:spPr>
        <p:txBody>
          <a:bodyPr wrap="none" rtlCol="0">
            <a:spAutoFit/>
          </a:bodyPr>
          <a:lstStyle/>
          <a:p>
            <a:r>
              <a:rPr lang="en-US" dirty="0"/>
              <a:t>Dummy variable:</a:t>
            </a:r>
          </a:p>
          <a:p>
            <a:endParaRPr lang="en-US" dirty="0"/>
          </a:p>
          <a:p>
            <a:r>
              <a:rPr lang="en-US" dirty="0"/>
              <a:t>Two regression lines (one for soviet union, one for </a:t>
            </a:r>
            <a:r>
              <a:rPr lang="en-US" dirty="0" err="1"/>
              <a:t>nonsoviet</a:t>
            </a:r>
            <a:r>
              <a:rPr lang="en-US" dirty="0"/>
              <a:t> union) to inflate R^2</a:t>
            </a:r>
          </a:p>
        </p:txBody>
      </p:sp>
      <p:sp>
        <p:nvSpPr>
          <p:cNvPr id="5" name="TextBox 4">
            <a:extLst>
              <a:ext uri="{FF2B5EF4-FFF2-40B4-BE49-F238E27FC236}">
                <a16:creationId xmlns:a16="http://schemas.microsoft.com/office/drawing/2014/main" id="{66FF367E-94E1-DD19-2EF3-EFDD32669966}"/>
              </a:ext>
            </a:extLst>
          </p:cNvPr>
          <p:cNvSpPr txBox="1"/>
          <p:nvPr/>
        </p:nvSpPr>
        <p:spPr>
          <a:xfrm>
            <a:off x="1532964" y="1411941"/>
            <a:ext cx="9097042" cy="3693319"/>
          </a:xfrm>
          <a:prstGeom prst="rect">
            <a:avLst/>
          </a:prstGeom>
          <a:noFill/>
        </p:spPr>
        <p:txBody>
          <a:bodyPr wrap="none" rtlCol="0">
            <a:spAutoFit/>
          </a:bodyPr>
          <a:lstStyle/>
          <a:p>
            <a:r>
              <a:rPr lang="en-US" dirty="0"/>
              <a:t>Critique:</a:t>
            </a:r>
          </a:p>
          <a:p>
            <a:endParaRPr lang="en-US" dirty="0"/>
          </a:p>
          <a:p>
            <a:r>
              <a:rPr lang="en-US" dirty="0"/>
              <a:t>Analysis: The model selection process is not explained</a:t>
            </a:r>
          </a:p>
          <a:p>
            <a:r>
              <a:rPr lang="en-US" dirty="0"/>
              <a:t>Soviet Union dummy is an ex-post addition</a:t>
            </a:r>
          </a:p>
          <a:p>
            <a:r>
              <a:rPr lang="en-US" dirty="0"/>
              <a:t>R-squared is the only measure of performance discussed</a:t>
            </a:r>
          </a:p>
          <a:p>
            <a:r>
              <a:rPr lang="en-US" dirty="0"/>
              <a:t>No analysis of residuals is described</a:t>
            </a:r>
          </a:p>
          <a:p>
            <a:r>
              <a:rPr lang="en-US" dirty="0"/>
              <a:t>No alternative models are discussed</a:t>
            </a:r>
          </a:p>
          <a:p>
            <a:endParaRPr lang="en-US" dirty="0"/>
          </a:p>
          <a:p>
            <a:endParaRPr lang="en-US" dirty="0"/>
          </a:p>
          <a:p>
            <a:r>
              <a:rPr lang="en-US" dirty="0"/>
              <a:t>The problem of aggregation of data</a:t>
            </a:r>
          </a:p>
          <a:p>
            <a:endParaRPr lang="en-US" dirty="0"/>
          </a:p>
          <a:p>
            <a:r>
              <a:rPr lang="en-US" dirty="0"/>
              <a:t>Hispanics immigrate to wealthier states with more job opportunities.</a:t>
            </a:r>
          </a:p>
          <a:p>
            <a:r>
              <a:rPr lang="en-US" dirty="0"/>
              <a:t>The influx of Hispanics into the state does not increase the state’s average household income. </a:t>
            </a:r>
          </a:p>
        </p:txBody>
      </p:sp>
    </p:spTree>
    <p:extLst>
      <p:ext uri="{BB962C8B-B14F-4D97-AF65-F5344CB8AC3E}">
        <p14:creationId xmlns:p14="http://schemas.microsoft.com/office/powerpoint/2010/main" val="300078543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9CD160-D44A-497B-BC2A-8F7467A0ACCA}"/>
              </a:ext>
            </a:extLst>
          </p:cNvPr>
          <p:cNvSpPr>
            <a:spLocks noGrp="1"/>
          </p:cNvSpPr>
          <p:nvPr>
            <p:ph type="title"/>
          </p:nvPr>
        </p:nvSpPr>
        <p:spPr>
          <a:xfrm>
            <a:off x="1348386" y="0"/>
            <a:ext cx="10018713" cy="710514"/>
          </a:xfrm>
        </p:spPr>
        <p:txBody>
          <a:bodyPr/>
          <a:lstStyle/>
          <a:p>
            <a:r>
              <a:rPr lang="en-US" dirty="0"/>
              <a:t>Final Exam Topics </a:t>
            </a:r>
          </a:p>
        </p:txBody>
      </p:sp>
      <p:sp>
        <p:nvSpPr>
          <p:cNvPr id="3" name="TextBox 2">
            <a:extLst>
              <a:ext uri="{FF2B5EF4-FFF2-40B4-BE49-F238E27FC236}">
                <a16:creationId xmlns:a16="http://schemas.microsoft.com/office/drawing/2014/main" id="{FE416B83-CB70-44F4-8E06-661D05A1C0CB}"/>
              </a:ext>
            </a:extLst>
          </p:cNvPr>
          <p:cNvSpPr txBox="1"/>
          <p:nvPr/>
        </p:nvSpPr>
        <p:spPr>
          <a:xfrm>
            <a:off x="1520735" y="710514"/>
            <a:ext cx="9846364" cy="5016758"/>
          </a:xfrm>
          <a:prstGeom prst="rect">
            <a:avLst/>
          </a:prstGeom>
          <a:noFill/>
        </p:spPr>
        <p:txBody>
          <a:bodyPr wrap="square" rtlCol="0">
            <a:spAutoFit/>
          </a:bodyPr>
          <a:lstStyle/>
          <a:p>
            <a:pPr marL="400050" indent="-400050">
              <a:buAutoNum type="romanUcPeriod"/>
            </a:pPr>
            <a:r>
              <a:rPr lang="en-US" sz="2000" b="1" dirty="0"/>
              <a:t>Simple Linear Regression</a:t>
            </a:r>
          </a:p>
          <a:p>
            <a:r>
              <a:rPr lang="en-US" sz="2000" b="1" dirty="0"/>
              <a:t>	a. The Simple Linear Model</a:t>
            </a:r>
          </a:p>
          <a:p>
            <a:r>
              <a:rPr lang="en-US" sz="2000" b="1" dirty="0"/>
              <a:t>	b. Least Squares Parameter Estimation</a:t>
            </a:r>
          </a:p>
          <a:p>
            <a:r>
              <a:rPr lang="en-US" sz="2000" b="1" dirty="0"/>
              <a:t>	c. Model Assumptions</a:t>
            </a:r>
          </a:p>
          <a:p>
            <a:r>
              <a:rPr lang="en-US" sz="2000" b="1" dirty="0"/>
              <a:t>	d. Correlation Coefficient</a:t>
            </a:r>
          </a:p>
          <a:p>
            <a:r>
              <a:rPr lang="en-US" sz="2000" b="1" dirty="0"/>
              <a:t>	e. Coefficient of Determination</a:t>
            </a:r>
          </a:p>
          <a:p>
            <a:r>
              <a:rPr lang="en-US" sz="2000" b="1" dirty="0"/>
              <a:t>	f. Estimation and Prediction</a:t>
            </a:r>
          </a:p>
          <a:p>
            <a:r>
              <a:rPr lang="en-US" sz="2000" b="1" dirty="0"/>
              <a:t>	g. t-Test for the slope of the Regression Line </a:t>
            </a:r>
          </a:p>
          <a:p>
            <a:pPr marL="400050" indent="-400050">
              <a:buAutoNum type="romanUcPeriod" startAt="2"/>
            </a:pPr>
            <a:r>
              <a:rPr lang="en-US" sz="2000" b="1" dirty="0"/>
              <a:t>Multiple Linear Regression </a:t>
            </a:r>
          </a:p>
          <a:p>
            <a:r>
              <a:rPr lang="en-US" sz="2000" b="1" dirty="0"/>
              <a:t>	a. Parameter Estimation</a:t>
            </a:r>
          </a:p>
          <a:p>
            <a:r>
              <a:rPr lang="en-US" sz="2000" b="1" dirty="0"/>
              <a:t>	b. Model Assumptions</a:t>
            </a:r>
          </a:p>
          <a:p>
            <a:r>
              <a:rPr lang="en-US" sz="2000" b="1" dirty="0"/>
              <a:t>	c. R-Squared and Adjusted R-Squared</a:t>
            </a:r>
          </a:p>
          <a:p>
            <a:r>
              <a:rPr lang="en-US" sz="2000" b="1" dirty="0"/>
              <a:t>	d. Evaluating the Utility of the Model</a:t>
            </a:r>
          </a:p>
          <a:p>
            <a:r>
              <a:rPr lang="en-US" sz="2000" b="1" dirty="0"/>
              <a:t>	e. Comparing Models – The F-Test</a:t>
            </a:r>
          </a:p>
          <a:p>
            <a:r>
              <a:rPr lang="en-US" sz="2000" b="1" dirty="0"/>
              <a:t>	f.  Diagnostics</a:t>
            </a:r>
          </a:p>
          <a:p>
            <a:r>
              <a:rPr lang="en-US" sz="2000" b="1" dirty="0"/>
              <a:t>	g. Analysis of Residuals</a:t>
            </a:r>
          </a:p>
        </p:txBody>
      </p:sp>
    </p:spTree>
    <p:extLst>
      <p:ext uri="{BB962C8B-B14F-4D97-AF65-F5344CB8AC3E}">
        <p14:creationId xmlns:p14="http://schemas.microsoft.com/office/powerpoint/2010/main" val="8829455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AD37EF-C92B-40FE-A28F-7AD07179B5AA}"/>
              </a:ext>
            </a:extLst>
          </p:cNvPr>
          <p:cNvSpPr>
            <a:spLocks noGrp="1"/>
          </p:cNvSpPr>
          <p:nvPr>
            <p:ph type="title"/>
          </p:nvPr>
        </p:nvSpPr>
        <p:spPr>
          <a:xfrm>
            <a:off x="1484310" y="0"/>
            <a:ext cx="10018713" cy="621890"/>
          </a:xfrm>
        </p:spPr>
        <p:txBody>
          <a:bodyPr>
            <a:normAutofit fontScale="90000"/>
          </a:bodyPr>
          <a:lstStyle/>
          <a:p>
            <a:r>
              <a:rPr lang="en-US" dirty="0"/>
              <a:t>Analysis of Residuals</a:t>
            </a:r>
          </a:p>
        </p:txBody>
      </p:sp>
      <p:sp>
        <p:nvSpPr>
          <p:cNvPr id="3" name="Content Placeholder 2">
            <a:extLst>
              <a:ext uri="{FF2B5EF4-FFF2-40B4-BE49-F238E27FC236}">
                <a16:creationId xmlns:a16="http://schemas.microsoft.com/office/drawing/2014/main" id="{4D00BE68-F60D-4D82-9B04-7B62F579CC8B}"/>
              </a:ext>
            </a:extLst>
          </p:cNvPr>
          <p:cNvSpPr>
            <a:spLocks noGrp="1"/>
          </p:cNvSpPr>
          <p:nvPr>
            <p:ph idx="1"/>
          </p:nvPr>
        </p:nvSpPr>
        <p:spPr>
          <a:xfrm>
            <a:off x="1484310" y="769374"/>
            <a:ext cx="10018713" cy="489156"/>
          </a:xfrm>
        </p:spPr>
        <p:txBody>
          <a:bodyPr>
            <a:normAutofit fontScale="47500" lnSpcReduction="20000"/>
          </a:bodyPr>
          <a:lstStyle/>
          <a:p>
            <a:r>
              <a:rPr lang="en-US" dirty="0"/>
              <a:t>A very useful plot is that of the residuals </a:t>
            </a:r>
            <a:r>
              <a:rPr lang="en-US" i="1" dirty="0"/>
              <a:t>vis-à-vis</a:t>
            </a:r>
            <a:r>
              <a:rPr lang="en-US" dirty="0"/>
              <a:t> the fitted values:</a:t>
            </a:r>
          </a:p>
          <a:p>
            <a:r>
              <a:rPr lang="en-US" dirty="0"/>
              <a:t>Evidence that the dataset is simulated( residuals too ideal)</a:t>
            </a:r>
          </a:p>
        </p:txBody>
      </p:sp>
      <p:pic>
        <p:nvPicPr>
          <p:cNvPr id="5" name="Picture 4">
            <a:extLst>
              <a:ext uri="{FF2B5EF4-FFF2-40B4-BE49-F238E27FC236}">
                <a16:creationId xmlns:a16="http://schemas.microsoft.com/office/drawing/2014/main" id="{3A4D65C2-C28E-489D-9AE2-37F99D1C6280}"/>
              </a:ext>
            </a:extLst>
          </p:cNvPr>
          <p:cNvPicPr>
            <a:picLocks noChangeAspect="1"/>
          </p:cNvPicPr>
          <p:nvPr/>
        </p:nvPicPr>
        <p:blipFill>
          <a:blip r:embed="rId2"/>
          <a:stretch>
            <a:fillRect/>
          </a:stretch>
        </p:blipFill>
        <p:spPr>
          <a:xfrm>
            <a:off x="2074606" y="1838633"/>
            <a:ext cx="8731046" cy="4680154"/>
          </a:xfrm>
          <a:prstGeom prst="rect">
            <a:avLst/>
          </a:prstGeom>
        </p:spPr>
      </p:pic>
    </p:spTree>
    <p:extLst>
      <p:ext uri="{BB962C8B-B14F-4D97-AF65-F5344CB8AC3E}">
        <p14:creationId xmlns:p14="http://schemas.microsoft.com/office/powerpoint/2010/main" val="423172070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TM03457496[[fn=Parallax]]</Template>
  <TotalTime>131202</TotalTime>
  <Words>9236</Words>
  <Application>Microsoft Macintosh PowerPoint</Application>
  <PresentationFormat>Widescreen</PresentationFormat>
  <Paragraphs>772</Paragraphs>
  <Slides>87</Slides>
  <Notes>5</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87</vt:i4>
      </vt:variant>
    </vt:vector>
  </HeadingPairs>
  <TitlesOfParts>
    <vt:vector size="97" baseType="lpstr">
      <vt:lpstr>CMBX12</vt:lpstr>
      <vt:lpstr>CMMI12</vt:lpstr>
      <vt:lpstr>CMR10</vt:lpstr>
      <vt:lpstr>CMR12</vt:lpstr>
      <vt:lpstr>CMSY10</vt:lpstr>
      <vt:lpstr>Arial</vt:lpstr>
      <vt:lpstr>Calibri</vt:lpstr>
      <vt:lpstr>Cambria Math</vt:lpstr>
      <vt:lpstr>Corbel</vt:lpstr>
      <vt:lpstr>Parallax</vt:lpstr>
      <vt:lpstr>UB – 3   Regression and Forecasting Models Analysis    </vt:lpstr>
      <vt:lpstr>Simple Linear Regression</vt:lpstr>
      <vt:lpstr>Linear Dependence</vt:lpstr>
      <vt:lpstr>Statistical Models</vt:lpstr>
      <vt:lpstr>Basic Questions</vt:lpstr>
      <vt:lpstr>The Simple Linear Regression Model</vt:lpstr>
      <vt:lpstr>The Least Squares Method</vt:lpstr>
      <vt:lpstr>Example</vt:lpstr>
      <vt:lpstr>Analysis of Residuals</vt:lpstr>
      <vt:lpstr>Model Assumptions</vt:lpstr>
      <vt:lpstr>Properties of the estimators (β_0 ) ̂  and (β_1 ) ̂</vt:lpstr>
      <vt:lpstr>Is the Model Useful?</vt:lpstr>
      <vt:lpstr>Coefficient of Determination</vt:lpstr>
      <vt:lpstr>Analysis of Variance</vt:lpstr>
      <vt:lpstr>The Correlation Coefficient</vt:lpstr>
      <vt:lpstr>Inferences about β_1</vt:lpstr>
      <vt:lpstr>The Test Statistic</vt:lpstr>
      <vt:lpstr>The Reference Distribution</vt:lpstr>
      <vt:lpstr>The Standard Error of (β_1 ) ̂</vt:lpstr>
      <vt:lpstr>Confidence Intervals for β_1</vt:lpstr>
      <vt:lpstr>The Analysis of Residuals</vt:lpstr>
      <vt:lpstr>Teen Birth Rate and Poverty Level Data</vt:lpstr>
      <vt:lpstr>Teen Pregnancy in the US - 2002</vt:lpstr>
      <vt:lpstr>Teen Pregnancy Rates and Poverty levels</vt:lpstr>
      <vt:lpstr>Fitting a Model</vt:lpstr>
      <vt:lpstr>The Fitted Model </vt:lpstr>
      <vt:lpstr>Summary</vt:lpstr>
      <vt:lpstr>Analysis of Residuals</vt:lpstr>
      <vt:lpstr>Checking the Normality Assumption</vt:lpstr>
      <vt:lpstr>Galton’s Data</vt:lpstr>
      <vt:lpstr>Confidence Interval for the Fitted Line</vt:lpstr>
      <vt:lpstr>Multiple Regression Models</vt:lpstr>
      <vt:lpstr>Multiple Regression Models and the Simple Linear Regression Model</vt:lpstr>
      <vt:lpstr>The Differences</vt:lpstr>
      <vt:lpstr>The Tests</vt:lpstr>
      <vt:lpstr>The Context</vt:lpstr>
      <vt:lpstr>How is the model linear?</vt:lpstr>
      <vt:lpstr>Linear Regression Models are Very Flexible</vt:lpstr>
      <vt:lpstr>Parameter Estimation</vt:lpstr>
      <vt:lpstr>Best Estimates</vt:lpstr>
      <vt:lpstr>Least Squares Estimates </vt:lpstr>
      <vt:lpstr>The Algebra</vt:lpstr>
      <vt:lpstr>Expectations and Variances</vt:lpstr>
      <vt:lpstr>Model Assumptions</vt:lpstr>
      <vt:lpstr>Estimating the Variance σ^2</vt:lpstr>
      <vt:lpstr>The Coefficient of Determination</vt:lpstr>
      <vt:lpstr>The Analysis of Variance Table</vt:lpstr>
      <vt:lpstr>The Adjusted R^2</vt:lpstr>
      <vt:lpstr>Inference about a Single Parameter</vt:lpstr>
      <vt:lpstr>Is the Model Useful</vt:lpstr>
      <vt:lpstr>Biodiversity in the Galapagos Islands</vt:lpstr>
      <vt:lpstr>Biodiversity in The Galapagos Islands </vt:lpstr>
      <vt:lpstr>Analysis</vt:lpstr>
      <vt:lpstr>Elevation </vt:lpstr>
      <vt:lpstr>More Plots </vt:lpstr>
      <vt:lpstr>Model Fitting </vt:lpstr>
      <vt:lpstr>Analysis </vt:lpstr>
      <vt:lpstr>Analysis </vt:lpstr>
      <vt:lpstr>Analysis</vt:lpstr>
      <vt:lpstr>A Simpler Model</vt:lpstr>
      <vt:lpstr>Analysis of Residuals</vt:lpstr>
      <vt:lpstr>Q-Q Plot</vt:lpstr>
      <vt:lpstr>Residuals Plot</vt:lpstr>
      <vt:lpstr>The F-test</vt:lpstr>
      <vt:lpstr>The F-test (continued)</vt:lpstr>
      <vt:lpstr>The F-test (Continued)</vt:lpstr>
      <vt:lpstr>The F-Distribution</vt:lpstr>
      <vt:lpstr>The relationship between the F and  t distributions</vt:lpstr>
      <vt:lpstr>The relationship between the F and  t distributions</vt:lpstr>
      <vt:lpstr>Diagnostics</vt:lpstr>
      <vt:lpstr>Checking Error Assumptions </vt:lpstr>
      <vt:lpstr>Constant Variance</vt:lpstr>
      <vt:lpstr>Examples</vt:lpstr>
      <vt:lpstr>Other Plots</vt:lpstr>
      <vt:lpstr>Normality and Correlated Errors</vt:lpstr>
      <vt:lpstr>Unusual Observations</vt:lpstr>
      <vt:lpstr>Unusual Observations (2)</vt:lpstr>
      <vt:lpstr>High Leverage Points</vt:lpstr>
      <vt:lpstr>Influential Points</vt:lpstr>
      <vt:lpstr>Cook’s Distance</vt:lpstr>
      <vt:lpstr>Summary</vt:lpstr>
      <vt:lpstr>Problems with the Predictors</vt:lpstr>
      <vt:lpstr>The Impact of Collinearity</vt:lpstr>
      <vt:lpstr>PowerPoint Presentation</vt:lpstr>
      <vt:lpstr>PowerPoint Presentation</vt:lpstr>
      <vt:lpstr>PowerPoint Presentation</vt:lpstr>
      <vt:lpstr>Final Exam Topics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Cor1 GB-1305-Statistics and Data Analysis</dc:title>
  <dc:creator>Flavio Bartmann</dc:creator>
  <cp:lastModifiedBy>Office</cp:lastModifiedBy>
  <cp:revision>61</cp:revision>
  <dcterms:created xsi:type="dcterms:W3CDTF">2021-07-19T17:39:37Z</dcterms:created>
  <dcterms:modified xsi:type="dcterms:W3CDTF">2022-05-03T01:30:25Z</dcterms:modified>
</cp:coreProperties>
</file>